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14"/>
  </p:notesMasterIdLst>
  <p:sldIdLst>
    <p:sldId id="622" r:id="rId2"/>
    <p:sldId id="725" r:id="rId3"/>
    <p:sldId id="625" r:id="rId4"/>
    <p:sldId id="626" r:id="rId5"/>
    <p:sldId id="739" r:id="rId6"/>
    <p:sldId id="627" r:id="rId7"/>
    <p:sldId id="628" r:id="rId8"/>
    <p:sldId id="629" r:id="rId9"/>
    <p:sldId id="630" r:id="rId10"/>
    <p:sldId id="631" r:id="rId11"/>
    <p:sldId id="632" r:id="rId12"/>
    <p:sldId id="633" r:id="rId13"/>
    <p:sldId id="728" r:id="rId14"/>
    <p:sldId id="634" r:id="rId15"/>
    <p:sldId id="635" r:id="rId16"/>
    <p:sldId id="636" r:id="rId17"/>
    <p:sldId id="637" r:id="rId18"/>
    <p:sldId id="638" r:id="rId19"/>
    <p:sldId id="735" r:id="rId20"/>
    <p:sldId id="639" r:id="rId21"/>
    <p:sldId id="640" r:id="rId22"/>
    <p:sldId id="641" r:id="rId23"/>
    <p:sldId id="642" r:id="rId24"/>
    <p:sldId id="734" r:id="rId25"/>
    <p:sldId id="643" r:id="rId26"/>
    <p:sldId id="644" r:id="rId27"/>
    <p:sldId id="645" r:id="rId28"/>
    <p:sldId id="646" r:id="rId29"/>
    <p:sldId id="733" r:id="rId30"/>
    <p:sldId id="647" r:id="rId31"/>
    <p:sldId id="648" r:id="rId32"/>
    <p:sldId id="649" r:id="rId33"/>
    <p:sldId id="650" r:id="rId34"/>
    <p:sldId id="651" r:id="rId35"/>
    <p:sldId id="652" r:id="rId36"/>
    <p:sldId id="653" r:id="rId37"/>
    <p:sldId id="654" r:id="rId38"/>
    <p:sldId id="655" r:id="rId39"/>
    <p:sldId id="656" r:id="rId40"/>
    <p:sldId id="657" r:id="rId41"/>
    <p:sldId id="658" r:id="rId42"/>
    <p:sldId id="659" r:id="rId43"/>
    <p:sldId id="660" r:id="rId44"/>
    <p:sldId id="661" r:id="rId45"/>
    <p:sldId id="730" r:id="rId46"/>
    <p:sldId id="662" r:id="rId47"/>
    <p:sldId id="663" r:id="rId48"/>
    <p:sldId id="664" r:id="rId49"/>
    <p:sldId id="665" r:id="rId50"/>
    <p:sldId id="666" r:id="rId51"/>
    <p:sldId id="667" r:id="rId52"/>
    <p:sldId id="668" r:id="rId53"/>
    <p:sldId id="669" r:id="rId54"/>
    <p:sldId id="670" r:id="rId55"/>
    <p:sldId id="671" r:id="rId56"/>
    <p:sldId id="672" r:id="rId57"/>
    <p:sldId id="673" r:id="rId58"/>
    <p:sldId id="674" r:id="rId59"/>
    <p:sldId id="726" r:id="rId60"/>
    <p:sldId id="675" r:id="rId61"/>
    <p:sldId id="676" r:id="rId62"/>
    <p:sldId id="677" r:id="rId63"/>
    <p:sldId id="678" r:id="rId64"/>
    <p:sldId id="679" r:id="rId65"/>
    <p:sldId id="680" r:id="rId66"/>
    <p:sldId id="681" r:id="rId67"/>
    <p:sldId id="682" r:id="rId68"/>
    <p:sldId id="683" r:id="rId69"/>
    <p:sldId id="684" r:id="rId70"/>
    <p:sldId id="685" r:id="rId71"/>
    <p:sldId id="686" r:id="rId72"/>
    <p:sldId id="687" r:id="rId73"/>
    <p:sldId id="731" r:id="rId74"/>
    <p:sldId id="729" r:id="rId75"/>
    <p:sldId id="688" r:id="rId76"/>
    <p:sldId id="689" r:id="rId77"/>
    <p:sldId id="690" r:id="rId78"/>
    <p:sldId id="691" r:id="rId79"/>
    <p:sldId id="692" r:id="rId80"/>
    <p:sldId id="693" r:id="rId81"/>
    <p:sldId id="694" r:id="rId82"/>
    <p:sldId id="695" r:id="rId83"/>
    <p:sldId id="696" r:id="rId84"/>
    <p:sldId id="697" r:id="rId85"/>
    <p:sldId id="698" r:id="rId86"/>
    <p:sldId id="699" r:id="rId87"/>
    <p:sldId id="700" r:id="rId88"/>
    <p:sldId id="701" r:id="rId89"/>
    <p:sldId id="702" r:id="rId90"/>
    <p:sldId id="703" r:id="rId91"/>
    <p:sldId id="704" r:id="rId92"/>
    <p:sldId id="705" r:id="rId93"/>
    <p:sldId id="706" r:id="rId94"/>
    <p:sldId id="707" r:id="rId95"/>
    <p:sldId id="708" r:id="rId96"/>
    <p:sldId id="709" r:id="rId97"/>
    <p:sldId id="710" r:id="rId98"/>
    <p:sldId id="711" r:id="rId99"/>
    <p:sldId id="712" r:id="rId100"/>
    <p:sldId id="713" r:id="rId101"/>
    <p:sldId id="714" r:id="rId102"/>
    <p:sldId id="715" r:id="rId103"/>
    <p:sldId id="716" r:id="rId104"/>
    <p:sldId id="717" r:id="rId105"/>
    <p:sldId id="718" r:id="rId106"/>
    <p:sldId id="719" r:id="rId107"/>
    <p:sldId id="720" r:id="rId108"/>
    <p:sldId id="721" r:id="rId109"/>
    <p:sldId id="722" r:id="rId110"/>
    <p:sldId id="723" r:id="rId111"/>
    <p:sldId id="724" r:id="rId112"/>
    <p:sldId id="609" r:id="rId11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7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66FF"/>
    <a:srgbClr val="000099"/>
    <a:srgbClr val="66FFFF"/>
    <a:srgbClr val="FFFFCC"/>
    <a:srgbClr val="0099FF"/>
    <a:srgbClr val="CCE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802" autoAdjust="0"/>
  </p:normalViewPr>
  <p:slideViewPr>
    <p:cSldViewPr>
      <p:cViewPr varScale="1">
        <p:scale>
          <a:sx n="90" d="100"/>
          <a:sy n="90" d="100"/>
        </p:scale>
        <p:origin x="1587" y="58"/>
      </p:cViewPr>
      <p:guideLst>
        <p:guide orient="horz" pos="247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67F95CA-45C5-42EA-8B1D-74E778F485C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06121650-515C-4F5B-9C20-166BD0292A8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50A55024-C5C0-4614-BD27-113838FD83BF}" type="datetimeFigureOut">
              <a:rPr lang="zh-CN" altLang="en-US"/>
              <a:pPr>
                <a:defRPr/>
              </a:pPr>
              <a:t>2025/09/30</a:t>
            </a:fld>
            <a:endParaRPr lang="zh-CN" altLang="en-US"/>
          </a:p>
        </p:txBody>
      </p:sp>
      <p:sp>
        <p:nvSpPr>
          <p:cNvPr id="4" name="幻灯片图像占位符 3">
            <a:extLst>
              <a:ext uri="{FF2B5EF4-FFF2-40B4-BE49-F238E27FC236}">
                <a16:creationId xmlns:a16="http://schemas.microsoft.com/office/drawing/2014/main" id="{9EB6A0B7-D5FF-4FDF-AC47-A468107D1B9B}"/>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A10C9D42-96DA-4F2D-8116-D79D456C4E7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3255FBAC-F7E1-49CF-A38D-D3B9826F660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D2809E7B-DDA9-4223-B309-DC60B48BDB2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AF7B54C5-13DF-4615-8B65-66645BC7D6B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6EEEFD04-48C9-434B-A33C-A2CFDAB5EF1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5D2672-4977-4F02-8471-6A5A96A8B662}" type="slidenum">
              <a:rPr lang="en-US" altLang="zh-CN" sz="1300"/>
              <a:pPr/>
              <a:t>1</a:t>
            </a:fld>
            <a:endParaRPr lang="en-US" altLang="zh-CN" sz="1300"/>
          </a:p>
        </p:txBody>
      </p:sp>
      <p:sp>
        <p:nvSpPr>
          <p:cNvPr id="14339" name="Rectangle 2">
            <a:extLst>
              <a:ext uri="{FF2B5EF4-FFF2-40B4-BE49-F238E27FC236}">
                <a16:creationId xmlns:a16="http://schemas.microsoft.com/office/drawing/2014/main" id="{40C44D6C-6A71-488F-9878-05086A8BB8F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a:extLst>
              <a:ext uri="{FF2B5EF4-FFF2-40B4-BE49-F238E27FC236}">
                <a16:creationId xmlns:a16="http://schemas.microsoft.com/office/drawing/2014/main" id="{5D57B85A-21E5-43B1-858C-C8E70684AF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341" name="页脚占位符 1">
            <a:extLst>
              <a:ext uri="{FF2B5EF4-FFF2-40B4-BE49-F238E27FC236}">
                <a16:creationId xmlns:a16="http://schemas.microsoft.com/office/drawing/2014/main" id="{4715B75B-3767-45F0-8BDD-6CD9606B159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342" name="页眉占位符 2">
            <a:extLst>
              <a:ext uri="{FF2B5EF4-FFF2-40B4-BE49-F238E27FC236}">
                <a16:creationId xmlns:a16="http://schemas.microsoft.com/office/drawing/2014/main" id="{EBC37705-CAB2-4371-8975-5F61B2574CC6}"/>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DA94145-1A11-46EA-84E9-04B765A7EC0D}"/>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EB17C0A-47AE-49F7-AE55-276D989E3CDB}" type="slidenum">
              <a:rPr lang="en-US" altLang="zh-CN" sz="1300"/>
              <a:pPr/>
              <a:t>37</a:t>
            </a:fld>
            <a:endParaRPr lang="en-US" altLang="zh-CN" sz="1300"/>
          </a:p>
        </p:txBody>
      </p:sp>
      <p:sp>
        <p:nvSpPr>
          <p:cNvPr id="55299" name="Rectangle 2">
            <a:extLst>
              <a:ext uri="{FF2B5EF4-FFF2-40B4-BE49-F238E27FC236}">
                <a16:creationId xmlns:a16="http://schemas.microsoft.com/office/drawing/2014/main" id="{89D99A0D-0532-40A9-A9B0-2C6A51D0669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EC38FFE4-A408-409A-BAC2-AF0F904BB8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5301" name="页脚占位符 1">
            <a:extLst>
              <a:ext uri="{FF2B5EF4-FFF2-40B4-BE49-F238E27FC236}">
                <a16:creationId xmlns:a16="http://schemas.microsoft.com/office/drawing/2014/main" id="{B4B08664-9B4C-4345-8412-D87306F1EC9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5302" name="页眉占位符 2">
            <a:extLst>
              <a:ext uri="{FF2B5EF4-FFF2-40B4-BE49-F238E27FC236}">
                <a16:creationId xmlns:a16="http://schemas.microsoft.com/office/drawing/2014/main" id="{36F17837-EF40-41F2-A536-FAF4D41C5DD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22B62CB-38F2-4DF5-A85D-30539513E4F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007616-C0BF-4191-9FAF-0E9FFB968E95}" type="slidenum">
              <a:rPr lang="en-US" altLang="zh-CN" sz="1300"/>
              <a:pPr/>
              <a:t>38</a:t>
            </a:fld>
            <a:endParaRPr lang="en-US" altLang="zh-CN" sz="1300"/>
          </a:p>
        </p:txBody>
      </p:sp>
      <p:sp>
        <p:nvSpPr>
          <p:cNvPr id="57347" name="Rectangle 2">
            <a:extLst>
              <a:ext uri="{FF2B5EF4-FFF2-40B4-BE49-F238E27FC236}">
                <a16:creationId xmlns:a16="http://schemas.microsoft.com/office/drawing/2014/main" id="{C426810A-6D6A-495B-84C6-F4A0DE0C3423}"/>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56D42074-5B77-41D5-A5DC-85444321D1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7349" name="页脚占位符 1">
            <a:extLst>
              <a:ext uri="{FF2B5EF4-FFF2-40B4-BE49-F238E27FC236}">
                <a16:creationId xmlns:a16="http://schemas.microsoft.com/office/drawing/2014/main" id="{76FB0396-9160-4329-A10E-F6BD268A1CA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7350" name="页眉占位符 2">
            <a:extLst>
              <a:ext uri="{FF2B5EF4-FFF2-40B4-BE49-F238E27FC236}">
                <a16:creationId xmlns:a16="http://schemas.microsoft.com/office/drawing/2014/main" id="{C51FD0F3-BC0F-4DE0-83C9-3ACA4F5131A3}"/>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29BC5D88-E99A-4865-B506-A678F8CEE1DA}"/>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8AAB8C-466F-4036-8969-85491C4C63EB}" type="slidenum">
              <a:rPr lang="en-US" altLang="zh-CN" sz="1300"/>
              <a:pPr/>
              <a:t>39</a:t>
            </a:fld>
            <a:endParaRPr lang="en-US" altLang="zh-CN" sz="1300"/>
          </a:p>
        </p:txBody>
      </p:sp>
      <p:sp>
        <p:nvSpPr>
          <p:cNvPr id="59395" name="Rectangle 2">
            <a:extLst>
              <a:ext uri="{FF2B5EF4-FFF2-40B4-BE49-F238E27FC236}">
                <a16:creationId xmlns:a16="http://schemas.microsoft.com/office/drawing/2014/main" id="{82D99630-E8B3-44BC-958E-4A4262A5A504}"/>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8B2D88ED-DA04-427B-8F4F-8F288A9E06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9397" name="页脚占位符 1">
            <a:extLst>
              <a:ext uri="{FF2B5EF4-FFF2-40B4-BE49-F238E27FC236}">
                <a16:creationId xmlns:a16="http://schemas.microsoft.com/office/drawing/2014/main" id="{1B4E6AF2-1B8D-4FBD-9C66-D6AC63DC896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9398" name="页眉占位符 2">
            <a:extLst>
              <a:ext uri="{FF2B5EF4-FFF2-40B4-BE49-F238E27FC236}">
                <a16:creationId xmlns:a16="http://schemas.microsoft.com/office/drawing/2014/main" id="{2118866E-57C4-4A6B-A033-EB444ECF67DA}"/>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E31069D-5A38-486D-9E7B-9CA52899D49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2F495D9-B18E-4E2C-A05D-22F3CFD2D4AB}" type="slidenum">
              <a:rPr lang="en-US" altLang="zh-CN" sz="1300"/>
              <a:pPr/>
              <a:t>40</a:t>
            </a:fld>
            <a:endParaRPr lang="en-US" altLang="zh-CN" sz="1300"/>
          </a:p>
        </p:txBody>
      </p:sp>
      <p:sp>
        <p:nvSpPr>
          <p:cNvPr id="61443" name="Rectangle 2">
            <a:extLst>
              <a:ext uri="{FF2B5EF4-FFF2-40B4-BE49-F238E27FC236}">
                <a16:creationId xmlns:a16="http://schemas.microsoft.com/office/drawing/2014/main" id="{F3D047C0-052F-4417-90F9-E8B20EFF642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DCE7D080-EC0E-4E14-AE2B-3A3B49E2BB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1445" name="页脚占位符 1">
            <a:extLst>
              <a:ext uri="{FF2B5EF4-FFF2-40B4-BE49-F238E27FC236}">
                <a16:creationId xmlns:a16="http://schemas.microsoft.com/office/drawing/2014/main" id="{8A8E424A-1673-47D4-8762-B2F14880C32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1446" name="页眉占位符 2">
            <a:extLst>
              <a:ext uri="{FF2B5EF4-FFF2-40B4-BE49-F238E27FC236}">
                <a16:creationId xmlns:a16="http://schemas.microsoft.com/office/drawing/2014/main" id="{8282757E-1BB9-497B-8E9F-82DD76DC491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2B4A8301-086C-4E64-9F0C-2E1653CDCBD9}"/>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A72CB02-1668-4F8F-832D-1D75123E6788}" type="slidenum">
              <a:rPr lang="en-US" altLang="zh-CN" sz="1300"/>
              <a:pPr/>
              <a:t>41</a:t>
            </a:fld>
            <a:endParaRPr lang="en-US" altLang="zh-CN" sz="1300"/>
          </a:p>
        </p:txBody>
      </p:sp>
      <p:sp>
        <p:nvSpPr>
          <p:cNvPr id="63491" name="Rectangle 2">
            <a:extLst>
              <a:ext uri="{FF2B5EF4-FFF2-40B4-BE49-F238E27FC236}">
                <a16:creationId xmlns:a16="http://schemas.microsoft.com/office/drawing/2014/main" id="{3E8BD87D-BCB0-48A9-AD23-C613EB822F62}"/>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D1FF19B2-7FF0-45A9-8E87-9C4E9FA605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3493" name="页脚占位符 1">
            <a:extLst>
              <a:ext uri="{FF2B5EF4-FFF2-40B4-BE49-F238E27FC236}">
                <a16:creationId xmlns:a16="http://schemas.microsoft.com/office/drawing/2014/main" id="{1BB99895-8249-44D3-A153-AF365E59EB1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3494" name="页眉占位符 2">
            <a:extLst>
              <a:ext uri="{FF2B5EF4-FFF2-40B4-BE49-F238E27FC236}">
                <a16:creationId xmlns:a16="http://schemas.microsoft.com/office/drawing/2014/main" id="{B4ECA106-8209-421B-B3D8-9BD67681BB7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A06C6D03-63D5-4195-AEF5-BC9D2576B49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EE579E-2837-494E-8683-68F6127C5D2E}" type="slidenum">
              <a:rPr lang="en-US" altLang="zh-CN" sz="1300"/>
              <a:pPr/>
              <a:t>42</a:t>
            </a:fld>
            <a:endParaRPr lang="en-US" altLang="zh-CN" sz="1300"/>
          </a:p>
        </p:txBody>
      </p:sp>
      <p:sp>
        <p:nvSpPr>
          <p:cNvPr id="65539" name="Rectangle 2">
            <a:extLst>
              <a:ext uri="{FF2B5EF4-FFF2-40B4-BE49-F238E27FC236}">
                <a16:creationId xmlns:a16="http://schemas.microsoft.com/office/drawing/2014/main" id="{B64A317A-A591-4363-85CE-893825F1826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1FE395AF-5004-41E8-99A9-6679F5F21B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5541" name="页脚占位符 1">
            <a:extLst>
              <a:ext uri="{FF2B5EF4-FFF2-40B4-BE49-F238E27FC236}">
                <a16:creationId xmlns:a16="http://schemas.microsoft.com/office/drawing/2014/main" id="{4D31DEFC-82CF-411D-B994-E233BBF61727}"/>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5542" name="页眉占位符 2">
            <a:extLst>
              <a:ext uri="{FF2B5EF4-FFF2-40B4-BE49-F238E27FC236}">
                <a16:creationId xmlns:a16="http://schemas.microsoft.com/office/drawing/2014/main" id="{A13E75AA-7CAF-448C-B052-1F5A4BE286B2}"/>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A713B6B-AAF7-4467-A491-E8C03816A839}"/>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5949B93-533A-49E8-A7C1-9ADCEEE4E109}" type="slidenum">
              <a:rPr lang="en-US" altLang="zh-CN" sz="1300"/>
              <a:pPr/>
              <a:t>43</a:t>
            </a:fld>
            <a:endParaRPr lang="en-US" altLang="zh-CN" sz="1300"/>
          </a:p>
        </p:txBody>
      </p:sp>
      <p:sp>
        <p:nvSpPr>
          <p:cNvPr id="67587" name="Rectangle 2">
            <a:extLst>
              <a:ext uri="{FF2B5EF4-FFF2-40B4-BE49-F238E27FC236}">
                <a16:creationId xmlns:a16="http://schemas.microsoft.com/office/drawing/2014/main" id="{27A17439-59AB-47C4-ADD4-E48F5C783F20}"/>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DC8CD0B2-A4D2-4426-9046-67D45E7A421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7589" name="页脚占位符 1">
            <a:extLst>
              <a:ext uri="{FF2B5EF4-FFF2-40B4-BE49-F238E27FC236}">
                <a16:creationId xmlns:a16="http://schemas.microsoft.com/office/drawing/2014/main" id="{E42B7811-09AB-4CA7-9710-DD413B40A9D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7590" name="页眉占位符 2">
            <a:extLst>
              <a:ext uri="{FF2B5EF4-FFF2-40B4-BE49-F238E27FC236}">
                <a16:creationId xmlns:a16="http://schemas.microsoft.com/office/drawing/2014/main" id="{E65B4068-35FF-4C8D-B3B1-069ED15DE3A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3259EDC-D5E4-4858-A0B2-7F9DF43D322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CD1A484-1F13-4F10-B237-3B1A4B58719B}" type="slidenum">
              <a:rPr lang="en-US" altLang="zh-CN" sz="1300"/>
              <a:pPr/>
              <a:t>45</a:t>
            </a:fld>
            <a:endParaRPr lang="en-US" altLang="zh-CN" sz="1300"/>
          </a:p>
        </p:txBody>
      </p:sp>
      <p:sp>
        <p:nvSpPr>
          <p:cNvPr id="69635" name="Rectangle 2">
            <a:extLst>
              <a:ext uri="{FF2B5EF4-FFF2-40B4-BE49-F238E27FC236}">
                <a16:creationId xmlns:a16="http://schemas.microsoft.com/office/drawing/2014/main" id="{9C6F7FD9-FE32-4CD3-A013-CC7DF5946589}"/>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1A3D8C2C-C999-4FBE-BB03-18E88352AD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9637" name="页脚占位符 1">
            <a:extLst>
              <a:ext uri="{FF2B5EF4-FFF2-40B4-BE49-F238E27FC236}">
                <a16:creationId xmlns:a16="http://schemas.microsoft.com/office/drawing/2014/main" id="{7E29CC26-292F-41CC-BCCE-3014FC95FF9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9638" name="页眉占位符 2">
            <a:extLst>
              <a:ext uri="{FF2B5EF4-FFF2-40B4-BE49-F238E27FC236}">
                <a16:creationId xmlns:a16="http://schemas.microsoft.com/office/drawing/2014/main" id="{AE2D79B5-9284-40B2-B458-46C70249A67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0813EFB5-B4FC-4138-AF35-DE70D46F332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4A2FF5-E96E-4C1A-BB82-2D571974A3F8}" type="slidenum">
              <a:rPr lang="en-US" altLang="zh-CN" sz="1300"/>
              <a:pPr/>
              <a:t>46</a:t>
            </a:fld>
            <a:endParaRPr lang="en-US" altLang="zh-CN" sz="1300"/>
          </a:p>
        </p:txBody>
      </p:sp>
      <p:sp>
        <p:nvSpPr>
          <p:cNvPr id="71683" name="Rectangle 2">
            <a:extLst>
              <a:ext uri="{FF2B5EF4-FFF2-40B4-BE49-F238E27FC236}">
                <a16:creationId xmlns:a16="http://schemas.microsoft.com/office/drawing/2014/main" id="{0590E799-E256-4105-B624-F319896FAAE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69BEEAD9-0ED9-4928-82B5-7366B9D0F4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1685" name="页脚占位符 1">
            <a:extLst>
              <a:ext uri="{FF2B5EF4-FFF2-40B4-BE49-F238E27FC236}">
                <a16:creationId xmlns:a16="http://schemas.microsoft.com/office/drawing/2014/main" id="{9CB95315-952F-4FCB-94B7-356030095E06}"/>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1686" name="页眉占位符 2">
            <a:extLst>
              <a:ext uri="{FF2B5EF4-FFF2-40B4-BE49-F238E27FC236}">
                <a16:creationId xmlns:a16="http://schemas.microsoft.com/office/drawing/2014/main" id="{27931306-5D15-4AEB-9EDB-9ED6867CD6A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F5D9F554-349B-4DF8-B632-DC91B5424A7B}"/>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34230D1-90C5-4D25-A9E0-1E2D098423E6}" type="slidenum">
              <a:rPr lang="en-US" altLang="zh-CN" sz="1300"/>
              <a:pPr/>
              <a:t>47</a:t>
            </a:fld>
            <a:endParaRPr lang="en-US" altLang="zh-CN" sz="1300"/>
          </a:p>
        </p:txBody>
      </p:sp>
      <p:sp>
        <p:nvSpPr>
          <p:cNvPr id="73731" name="Rectangle 2">
            <a:extLst>
              <a:ext uri="{FF2B5EF4-FFF2-40B4-BE49-F238E27FC236}">
                <a16:creationId xmlns:a16="http://schemas.microsoft.com/office/drawing/2014/main" id="{650923D0-A2FA-4F7C-9B6D-86D66CF38D6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a:extLst>
              <a:ext uri="{FF2B5EF4-FFF2-40B4-BE49-F238E27FC236}">
                <a16:creationId xmlns:a16="http://schemas.microsoft.com/office/drawing/2014/main" id="{9E0D5523-8CAE-43B3-AE3C-05A57DCCEC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3733" name="页脚占位符 1">
            <a:extLst>
              <a:ext uri="{FF2B5EF4-FFF2-40B4-BE49-F238E27FC236}">
                <a16:creationId xmlns:a16="http://schemas.microsoft.com/office/drawing/2014/main" id="{D809DA2E-3BFD-4EFB-B361-166236DA236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3734" name="页眉占位符 2">
            <a:extLst>
              <a:ext uri="{FF2B5EF4-FFF2-40B4-BE49-F238E27FC236}">
                <a16:creationId xmlns:a16="http://schemas.microsoft.com/office/drawing/2014/main" id="{A3226F17-A787-4691-8ED1-1BF6F70B624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DE914EA2-99D0-4515-9444-790458731B97}"/>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7A9E605F-4E82-4CB4-8D67-0ABB803753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508" name="页眉占位符 3">
            <a:extLst>
              <a:ext uri="{FF2B5EF4-FFF2-40B4-BE49-F238E27FC236}">
                <a16:creationId xmlns:a16="http://schemas.microsoft.com/office/drawing/2014/main" id="{CD759119-AC43-4D85-81F6-A7A5B1621903}"/>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
        <p:nvSpPr>
          <p:cNvPr id="21509" name="页脚占位符 4">
            <a:extLst>
              <a:ext uri="{FF2B5EF4-FFF2-40B4-BE49-F238E27FC236}">
                <a16:creationId xmlns:a16="http://schemas.microsoft.com/office/drawing/2014/main" id="{85500A9B-CD48-4EAC-AEBE-418E1E9EFD9F}"/>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21510" name="灯片编号占位符 5">
            <a:extLst>
              <a:ext uri="{FF2B5EF4-FFF2-40B4-BE49-F238E27FC236}">
                <a16:creationId xmlns:a16="http://schemas.microsoft.com/office/drawing/2014/main" id="{763E343D-F674-42EB-99E2-5F821A5CCC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402F2B-BE6E-4C01-823F-8CE3C5E88271}" type="slidenum">
              <a:rPr lang="en-US" altLang="zh-CN" sz="1300">
                <a:latin typeface="Arial" panose="020B0604020202020204" pitchFamily="34" charset="0"/>
              </a:rPr>
              <a:pPr/>
              <a:t>8</a:t>
            </a:fld>
            <a:endParaRPr lang="en-US" altLang="zh-CN" sz="13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6642D98-4A22-4C87-B3C3-9D86B3519173}"/>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4795BB1-6C90-45AB-BA02-426D298D6093}" type="slidenum">
              <a:rPr lang="en-US" altLang="zh-CN" sz="1300"/>
              <a:pPr/>
              <a:t>48</a:t>
            </a:fld>
            <a:endParaRPr lang="en-US" altLang="zh-CN" sz="1300"/>
          </a:p>
        </p:txBody>
      </p:sp>
      <p:sp>
        <p:nvSpPr>
          <p:cNvPr id="75779" name="Rectangle 2">
            <a:extLst>
              <a:ext uri="{FF2B5EF4-FFF2-40B4-BE49-F238E27FC236}">
                <a16:creationId xmlns:a16="http://schemas.microsoft.com/office/drawing/2014/main" id="{3869555E-8ED2-4182-8324-6AE85C8F567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a:extLst>
              <a:ext uri="{FF2B5EF4-FFF2-40B4-BE49-F238E27FC236}">
                <a16:creationId xmlns:a16="http://schemas.microsoft.com/office/drawing/2014/main" id="{1F0403CA-2860-4EA9-81B0-CEEC6E2AD4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5781" name="页脚占位符 1">
            <a:extLst>
              <a:ext uri="{FF2B5EF4-FFF2-40B4-BE49-F238E27FC236}">
                <a16:creationId xmlns:a16="http://schemas.microsoft.com/office/drawing/2014/main" id="{3261A859-3D76-45EF-AC08-B3083E8EF6D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5782" name="页眉占位符 2">
            <a:extLst>
              <a:ext uri="{FF2B5EF4-FFF2-40B4-BE49-F238E27FC236}">
                <a16:creationId xmlns:a16="http://schemas.microsoft.com/office/drawing/2014/main" id="{5A14D4B9-7B41-4D6B-965A-786889C00C90}"/>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F235D617-AD69-47BD-AF5F-92222A95664A}"/>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84FC91E-A5A8-4BFD-9A91-5F5149333758}" type="slidenum">
              <a:rPr lang="en-US" altLang="zh-CN" sz="1300"/>
              <a:pPr/>
              <a:t>49</a:t>
            </a:fld>
            <a:endParaRPr lang="en-US" altLang="zh-CN" sz="1300"/>
          </a:p>
        </p:txBody>
      </p:sp>
      <p:sp>
        <p:nvSpPr>
          <p:cNvPr id="77827" name="Rectangle 2">
            <a:extLst>
              <a:ext uri="{FF2B5EF4-FFF2-40B4-BE49-F238E27FC236}">
                <a16:creationId xmlns:a16="http://schemas.microsoft.com/office/drawing/2014/main" id="{C0A3A605-05ED-47A7-B466-D98CEBF6349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a:extLst>
              <a:ext uri="{FF2B5EF4-FFF2-40B4-BE49-F238E27FC236}">
                <a16:creationId xmlns:a16="http://schemas.microsoft.com/office/drawing/2014/main" id="{BE5C4C72-9BA6-4F34-9CE3-2397C1CF22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7829" name="页脚占位符 1">
            <a:extLst>
              <a:ext uri="{FF2B5EF4-FFF2-40B4-BE49-F238E27FC236}">
                <a16:creationId xmlns:a16="http://schemas.microsoft.com/office/drawing/2014/main" id="{554C3783-8596-4364-933C-0D2E49C2044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7830" name="页眉占位符 2">
            <a:extLst>
              <a:ext uri="{FF2B5EF4-FFF2-40B4-BE49-F238E27FC236}">
                <a16:creationId xmlns:a16="http://schemas.microsoft.com/office/drawing/2014/main" id="{53596EF2-4D1E-4868-A4D0-B8F8A6A37CB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EEC645E-9454-40CC-BF2E-E9FDD6FCF14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6BD95D-11EA-4448-BAD3-211233E94AE9}" type="slidenum">
              <a:rPr lang="en-US" altLang="zh-CN" sz="1300"/>
              <a:pPr/>
              <a:t>50</a:t>
            </a:fld>
            <a:endParaRPr lang="en-US" altLang="zh-CN" sz="1300"/>
          </a:p>
        </p:txBody>
      </p:sp>
      <p:sp>
        <p:nvSpPr>
          <p:cNvPr id="79875" name="Rectangle 2">
            <a:extLst>
              <a:ext uri="{FF2B5EF4-FFF2-40B4-BE49-F238E27FC236}">
                <a16:creationId xmlns:a16="http://schemas.microsoft.com/office/drawing/2014/main" id="{A1CC4297-A030-4455-8945-AD8A7B4E22B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DF1D972D-DC78-4C8B-A0F9-770C99255F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9877" name="页脚占位符 1">
            <a:extLst>
              <a:ext uri="{FF2B5EF4-FFF2-40B4-BE49-F238E27FC236}">
                <a16:creationId xmlns:a16="http://schemas.microsoft.com/office/drawing/2014/main" id="{87C102DC-F480-4E6C-9E2E-C039501540EB}"/>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9878" name="页眉占位符 2">
            <a:extLst>
              <a:ext uri="{FF2B5EF4-FFF2-40B4-BE49-F238E27FC236}">
                <a16:creationId xmlns:a16="http://schemas.microsoft.com/office/drawing/2014/main" id="{40987EB7-FDF7-4C3E-90CB-8EDE15E599D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C9150452-F486-4ABC-8F7E-E538B0EE7F3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9F2581-7D90-4582-A469-4915AC4CC819}" type="slidenum">
              <a:rPr lang="en-US" altLang="zh-CN" sz="1300"/>
              <a:pPr/>
              <a:t>51</a:t>
            </a:fld>
            <a:endParaRPr lang="en-US" altLang="zh-CN" sz="1300"/>
          </a:p>
        </p:txBody>
      </p:sp>
      <p:sp>
        <p:nvSpPr>
          <p:cNvPr id="81923" name="Rectangle 2">
            <a:extLst>
              <a:ext uri="{FF2B5EF4-FFF2-40B4-BE49-F238E27FC236}">
                <a16:creationId xmlns:a16="http://schemas.microsoft.com/office/drawing/2014/main" id="{57995D78-99A5-4678-8A08-FB2DAFB7388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C4C467B7-69EA-4DCD-A56B-2558591D80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81925" name="页脚占位符 1">
            <a:extLst>
              <a:ext uri="{FF2B5EF4-FFF2-40B4-BE49-F238E27FC236}">
                <a16:creationId xmlns:a16="http://schemas.microsoft.com/office/drawing/2014/main" id="{BFCDD947-3C94-4386-BFFB-4987155C1C9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81926" name="页眉占位符 2">
            <a:extLst>
              <a:ext uri="{FF2B5EF4-FFF2-40B4-BE49-F238E27FC236}">
                <a16:creationId xmlns:a16="http://schemas.microsoft.com/office/drawing/2014/main" id="{41EFE9D0-F356-4D15-88F7-CE03C0B41466}"/>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CFE543ED-E518-41E6-8400-0828AC57EF97}"/>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33B0364-A904-4B85-8D9C-BFF7DD96750B}" type="slidenum">
              <a:rPr lang="en-US" altLang="zh-CN" sz="1300"/>
              <a:pPr/>
              <a:t>53</a:t>
            </a:fld>
            <a:endParaRPr lang="en-US" altLang="zh-CN" sz="1300"/>
          </a:p>
        </p:txBody>
      </p:sp>
      <p:sp>
        <p:nvSpPr>
          <p:cNvPr id="84995" name="Rectangle 2">
            <a:extLst>
              <a:ext uri="{FF2B5EF4-FFF2-40B4-BE49-F238E27FC236}">
                <a16:creationId xmlns:a16="http://schemas.microsoft.com/office/drawing/2014/main" id="{ACEDAC03-3DC1-41F8-A37A-EAA7F39F087E}"/>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DF2B7F7F-852E-49E8-AA66-BD6D5BD32E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84997" name="页脚占位符 1">
            <a:extLst>
              <a:ext uri="{FF2B5EF4-FFF2-40B4-BE49-F238E27FC236}">
                <a16:creationId xmlns:a16="http://schemas.microsoft.com/office/drawing/2014/main" id="{C0C41F30-408C-4D29-8DBB-3CCFABDF59C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84998" name="页眉占位符 2">
            <a:extLst>
              <a:ext uri="{FF2B5EF4-FFF2-40B4-BE49-F238E27FC236}">
                <a16:creationId xmlns:a16="http://schemas.microsoft.com/office/drawing/2014/main" id="{F7F33340-0057-43C4-9613-39C98A493AE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004F0DF-FE08-4DAF-B678-017459EBD6BC}"/>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BA052F6-8629-46FD-9708-85FDD37D7EAB}" type="slidenum">
              <a:rPr lang="en-US" altLang="zh-CN" sz="1300"/>
              <a:pPr/>
              <a:t>56</a:t>
            </a:fld>
            <a:endParaRPr lang="en-US" altLang="zh-CN" sz="1300"/>
          </a:p>
        </p:txBody>
      </p:sp>
      <p:sp>
        <p:nvSpPr>
          <p:cNvPr id="89091" name="Rectangle 2">
            <a:extLst>
              <a:ext uri="{FF2B5EF4-FFF2-40B4-BE49-F238E27FC236}">
                <a16:creationId xmlns:a16="http://schemas.microsoft.com/office/drawing/2014/main" id="{32DE5599-4505-4D65-9DF2-2B06015FC4E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a:extLst>
              <a:ext uri="{FF2B5EF4-FFF2-40B4-BE49-F238E27FC236}">
                <a16:creationId xmlns:a16="http://schemas.microsoft.com/office/drawing/2014/main" id="{45A5891E-7AB8-4FA3-9AF6-BC0A6F40CC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89093" name="页脚占位符 1">
            <a:extLst>
              <a:ext uri="{FF2B5EF4-FFF2-40B4-BE49-F238E27FC236}">
                <a16:creationId xmlns:a16="http://schemas.microsoft.com/office/drawing/2014/main" id="{F408FFC1-96A0-40C5-B4D0-A314F1ADA62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89094" name="页眉占位符 2">
            <a:extLst>
              <a:ext uri="{FF2B5EF4-FFF2-40B4-BE49-F238E27FC236}">
                <a16:creationId xmlns:a16="http://schemas.microsoft.com/office/drawing/2014/main" id="{9B1E1A5D-E4E0-40C0-ABD8-06CFF449ADAC}"/>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EFE006E9-7FD7-4EF8-803D-38A481C97D24}"/>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3432A4-0D5F-41AB-A6AC-444DA54A0A63}" type="slidenum">
              <a:rPr lang="en-US" altLang="zh-CN" sz="1300"/>
              <a:pPr/>
              <a:t>57</a:t>
            </a:fld>
            <a:endParaRPr lang="en-US" altLang="zh-CN" sz="1300"/>
          </a:p>
        </p:txBody>
      </p:sp>
      <p:sp>
        <p:nvSpPr>
          <p:cNvPr id="91139" name="Rectangle 2">
            <a:extLst>
              <a:ext uri="{FF2B5EF4-FFF2-40B4-BE49-F238E27FC236}">
                <a16:creationId xmlns:a16="http://schemas.microsoft.com/office/drawing/2014/main" id="{66A1FC8C-E71B-4715-9480-6509A0D5558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Rectangle 3">
            <a:extLst>
              <a:ext uri="{FF2B5EF4-FFF2-40B4-BE49-F238E27FC236}">
                <a16:creationId xmlns:a16="http://schemas.microsoft.com/office/drawing/2014/main" id="{B2C72DB6-4EE4-4F38-A96B-5BDF4FF24C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1141" name="页脚占位符 1">
            <a:extLst>
              <a:ext uri="{FF2B5EF4-FFF2-40B4-BE49-F238E27FC236}">
                <a16:creationId xmlns:a16="http://schemas.microsoft.com/office/drawing/2014/main" id="{71039051-34CB-4F08-B280-8EC47EB4C22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1142" name="页眉占位符 2">
            <a:extLst>
              <a:ext uri="{FF2B5EF4-FFF2-40B4-BE49-F238E27FC236}">
                <a16:creationId xmlns:a16="http://schemas.microsoft.com/office/drawing/2014/main" id="{7E2CFD1C-12F1-4A45-97E1-9644A269BB0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5D075E69-77A7-4ED9-883E-26E48C3FCB7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00FEE8-12C0-4386-A758-E1AAE0977EEB}" type="slidenum">
              <a:rPr lang="en-US" altLang="zh-CN" sz="1300"/>
              <a:pPr/>
              <a:t>58</a:t>
            </a:fld>
            <a:endParaRPr lang="en-US" altLang="zh-CN" sz="1300"/>
          </a:p>
        </p:txBody>
      </p:sp>
      <p:sp>
        <p:nvSpPr>
          <p:cNvPr id="93187" name="Rectangle 2">
            <a:extLst>
              <a:ext uri="{FF2B5EF4-FFF2-40B4-BE49-F238E27FC236}">
                <a16:creationId xmlns:a16="http://schemas.microsoft.com/office/drawing/2014/main" id="{240FD42F-D43D-4B18-B2E4-4C1026A2AF6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a:extLst>
              <a:ext uri="{FF2B5EF4-FFF2-40B4-BE49-F238E27FC236}">
                <a16:creationId xmlns:a16="http://schemas.microsoft.com/office/drawing/2014/main" id="{35064D78-DAF8-4970-9689-A6DAE0552C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3189" name="页脚占位符 1">
            <a:extLst>
              <a:ext uri="{FF2B5EF4-FFF2-40B4-BE49-F238E27FC236}">
                <a16:creationId xmlns:a16="http://schemas.microsoft.com/office/drawing/2014/main" id="{D42CD61E-E3D9-4DA9-A81A-D6A16D75F03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3190" name="页眉占位符 2">
            <a:extLst>
              <a:ext uri="{FF2B5EF4-FFF2-40B4-BE49-F238E27FC236}">
                <a16:creationId xmlns:a16="http://schemas.microsoft.com/office/drawing/2014/main" id="{FDD5C8AD-26A3-451A-B046-2CA678E348EA}"/>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148D77EF-F82A-4B77-954B-069D653FBF1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7BF7E-73B6-4AE0-9F43-465715720FC0}" type="slidenum">
              <a:rPr lang="en-US" altLang="zh-CN" sz="1300"/>
              <a:pPr/>
              <a:t>59</a:t>
            </a:fld>
            <a:endParaRPr lang="en-US" altLang="zh-CN" sz="1300"/>
          </a:p>
        </p:txBody>
      </p:sp>
      <p:sp>
        <p:nvSpPr>
          <p:cNvPr id="95235" name="Rectangle 2">
            <a:extLst>
              <a:ext uri="{FF2B5EF4-FFF2-40B4-BE49-F238E27FC236}">
                <a16:creationId xmlns:a16="http://schemas.microsoft.com/office/drawing/2014/main" id="{58FE8BC7-A88B-40FD-832C-977EF084AE7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a:extLst>
              <a:ext uri="{FF2B5EF4-FFF2-40B4-BE49-F238E27FC236}">
                <a16:creationId xmlns:a16="http://schemas.microsoft.com/office/drawing/2014/main" id="{DDE468C9-20D9-422B-89E6-431FE60931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5237" name="页脚占位符 1">
            <a:extLst>
              <a:ext uri="{FF2B5EF4-FFF2-40B4-BE49-F238E27FC236}">
                <a16:creationId xmlns:a16="http://schemas.microsoft.com/office/drawing/2014/main" id="{2FC7EA7B-D57D-44E3-961C-3261CCF23C1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5238" name="页眉占位符 2">
            <a:extLst>
              <a:ext uri="{FF2B5EF4-FFF2-40B4-BE49-F238E27FC236}">
                <a16:creationId xmlns:a16="http://schemas.microsoft.com/office/drawing/2014/main" id="{3BC71573-29DD-4A4D-8F21-B9F889BF6AB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41FF5ACA-7F12-424A-81D2-5436CD98698D}"/>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83478F-5561-444E-9FBD-3F337A6C75E9}" type="slidenum">
              <a:rPr lang="en-US" altLang="zh-CN" sz="1300"/>
              <a:pPr/>
              <a:t>60</a:t>
            </a:fld>
            <a:endParaRPr lang="en-US" altLang="zh-CN" sz="1300"/>
          </a:p>
        </p:txBody>
      </p:sp>
      <p:sp>
        <p:nvSpPr>
          <p:cNvPr id="97283" name="Rectangle 2">
            <a:extLst>
              <a:ext uri="{FF2B5EF4-FFF2-40B4-BE49-F238E27FC236}">
                <a16:creationId xmlns:a16="http://schemas.microsoft.com/office/drawing/2014/main" id="{A5D4CB81-A0C0-4562-A5A3-7866A697878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a:extLst>
              <a:ext uri="{FF2B5EF4-FFF2-40B4-BE49-F238E27FC236}">
                <a16:creationId xmlns:a16="http://schemas.microsoft.com/office/drawing/2014/main" id="{C88FB499-DC76-4BCF-94EF-5380986147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7285" name="页脚占位符 1">
            <a:extLst>
              <a:ext uri="{FF2B5EF4-FFF2-40B4-BE49-F238E27FC236}">
                <a16:creationId xmlns:a16="http://schemas.microsoft.com/office/drawing/2014/main" id="{9CBF10C0-7F7B-417F-B11C-5BDD262D22D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7286" name="页眉占位符 2">
            <a:extLst>
              <a:ext uri="{FF2B5EF4-FFF2-40B4-BE49-F238E27FC236}">
                <a16:creationId xmlns:a16="http://schemas.microsoft.com/office/drawing/2014/main" id="{AF5921F0-1B7D-4105-A200-2FF84780CA3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EAD2C5C2-198C-4A0B-B9D5-F7EC993B001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F4EB1D1E-79C4-42E0-8738-5AAABAE42B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3556" name="页眉占位符 3">
            <a:extLst>
              <a:ext uri="{FF2B5EF4-FFF2-40B4-BE49-F238E27FC236}">
                <a16:creationId xmlns:a16="http://schemas.microsoft.com/office/drawing/2014/main" id="{5F9264BD-8DCD-46CF-B52E-2F605A96E305}"/>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
        <p:nvSpPr>
          <p:cNvPr id="23557" name="页脚占位符 4">
            <a:extLst>
              <a:ext uri="{FF2B5EF4-FFF2-40B4-BE49-F238E27FC236}">
                <a16:creationId xmlns:a16="http://schemas.microsoft.com/office/drawing/2014/main" id="{BCDF649B-208E-4D74-A83D-EC6B0AD9A801}"/>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23558" name="灯片编号占位符 5">
            <a:extLst>
              <a:ext uri="{FF2B5EF4-FFF2-40B4-BE49-F238E27FC236}">
                <a16:creationId xmlns:a16="http://schemas.microsoft.com/office/drawing/2014/main" id="{2AB88A71-F23A-42E9-AFB4-5BD2EDBC82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CA275A3-1842-4D04-B983-6DCA470CA382}" type="slidenum">
              <a:rPr lang="en-US" altLang="zh-CN" sz="1300">
                <a:latin typeface="Arial" panose="020B0604020202020204" pitchFamily="34" charset="0"/>
              </a:rPr>
              <a:pPr/>
              <a:t>9</a:t>
            </a:fld>
            <a:endParaRPr lang="en-US" altLang="zh-CN" sz="13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BC302A6-76AD-46BD-A727-F632EB6616F0}"/>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20F6E34-C7B4-41EA-86BF-97EF4A9E64F0}" type="slidenum">
              <a:rPr lang="en-US" altLang="zh-CN" sz="1300"/>
              <a:pPr/>
              <a:t>61</a:t>
            </a:fld>
            <a:endParaRPr lang="en-US" altLang="zh-CN" sz="1300"/>
          </a:p>
        </p:txBody>
      </p:sp>
      <p:sp>
        <p:nvSpPr>
          <p:cNvPr id="99331" name="Rectangle 2">
            <a:extLst>
              <a:ext uri="{FF2B5EF4-FFF2-40B4-BE49-F238E27FC236}">
                <a16:creationId xmlns:a16="http://schemas.microsoft.com/office/drawing/2014/main" id="{ED725B5B-9BDC-4A50-9CE0-B57950058C11}"/>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a:extLst>
              <a:ext uri="{FF2B5EF4-FFF2-40B4-BE49-F238E27FC236}">
                <a16:creationId xmlns:a16="http://schemas.microsoft.com/office/drawing/2014/main" id="{89F9AA23-7BFD-4F84-A397-AA90029156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9333" name="页脚占位符 1">
            <a:extLst>
              <a:ext uri="{FF2B5EF4-FFF2-40B4-BE49-F238E27FC236}">
                <a16:creationId xmlns:a16="http://schemas.microsoft.com/office/drawing/2014/main" id="{26AD4952-C1B6-4782-820F-55C93444CD3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9334" name="页眉占位符 2">
            <a:extLst>
              <a:ext uri="{FF2B5EF4-FFF2-40B4-BE49-F238E27FC236}">
                <a16:creationId xmlns:a16="http://schemas.microsoft.com/office/drawing/2014/main" id="{683BE8AE-3485-4414-B5C6-0754A6CC3287}"/>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D4FA67F7-E86D-452E-8536-19BD3221D2AB}"/>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515CD0-7890-460A-9D56-99401B45B018}" type="slidenum">
              <a:rPr lang="en-US" altLang="zh-CN" sz="1300"/>
              <a:pPr/>
              <a:t>64</a:t>
            </a:fld>
            <a:endParaRPr lang="en-US" altLang="zh-CN" sz="1300"/>
          </a:p>
        </p:txBody>
      </p:sp>
      <p:sp>
        <p:nvSpPr>
          <p:cNvPr id="103427" name="Rectangle 2">
            <a:extLst>
              <a:ext uri="{FF2B5EF4-FFF2-40B4-BE49-F238E27FC236}">
                <a16:creationId xmlns:a16="http://schemas.microsoft.com/office/drawing/2014/main" id="{30D5E2B6-414F-4001-8710-AED12554AF57}"/>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a:extLst>
              <a:ext uri="{FF2B5EF4-FFF2-40B4-BE49-F238E27FC236}">
                <a16:creationId xmlns:a16="http://schemas.microsoft.com/office/drawing/2014/main" id="{F8A27595-8A1C-4771-A400-65E1C2FDC4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03429" name="页脚占位符 1">
            <a:extLst>
              <a:ext uri="{FF2B5EF4-FFF2-40B4-BE49-F238E27FC236}">
                <a16:creationId xmlns:a16="http://schemas.microsoft.com/office/drawing/2014/main" id="{93298AB7-C240-4C71-A97D-11E002BDE27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03430" name="页眉占位符 2">
            <a:extLst>
              <a:ext uri="{FF2B5EF4-FFF2-40B4-BE49-F238E27FC236}">
                <a16:creationId xmlns:a16="http://schemas.microsoft.com/office/drawing/2014/main" id="{DF2819A0-D8B3-4E67-9519-5C9CE4A8585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C8958EB-26AD-42C2-92DD-5A04CE1F0735}"/>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F87499B-EB32-4BF9-AD57-AEAACBB796A7}" type="slidenum">
              <a:rPr lang="en-US" altLang="zh-CN" sz="1300"/>
              <a:pPr/>
              <a:t>65</a:t>
            </a:fld>
            <a:endParaRPr lang="en-US" altLang="zh-CN" sz="1300"/>
          </a:p>
        </p:txBody>
      </p:sp>
      <p:sp>
        <p:nvSpPr>
          <p:cNvPr id="105475" name="Rectangle 2">
            <a:extLst>
              <a:ext uri="{FF2B5EF4-FFF2-40B4-BE49-F238E27FC236}">
                <a16:creationId xmlns:a16="http://schemas.microsoft.com/office/drawing/2014/main" id="{E5D9B509-F92D-4A0F-8DB3-E2FDDEE4A36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a:extLst>
              <a:ext uri="{FF2B5EF4-FFF2-40B4-BE49-F238E27FC236}">
                <a16:creationId xmlns:a16="http://schemas.microsoft.com/office/drawing/2014/main" id="{D4A4EFE0-C084-4A0A-A314-8ED34ACECA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05477" name="页脚占位符 1">
            <a:extLst>
              <a:ext uri="{FF2B5EF4-FFF2-40B4-BE49-F238E27FC236}">
                <a16:creationId xmlns:a16="http://schemas.microsoft.com/office/drawing/2014/main" id="{2A81C38F-D041-4FFD-9431-6C70A8A2AB3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05478" name="页眉占位符 2">
            <a:extLst>
              <a:ext uri="{FF2B5EF4-FFF2-40B4-BE49-F238E27FC236}">
                <a16:creationId xmlns:a16="http://schemas.microsoft.com/office/drawing/2014/main" id="{4791CB02-80E2-46EB-A057-F3C50C665C8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9291E644-6E79-40E0-9575-08F022B01CE5}"/>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267630D-807D-4EFF-A4A4-6F31F96C89A6}" type="slidenum">
              <a:rPr lang="en-US" altLang="zh-CN" sz="1300"/>
              <a:pPr/>
              <a:t>66</a:t>
            </a:fld>
            <a:endParaRPr lang="en-US" altLang="zh-CN" sz="1300"/>
          </a:p>
        </p:txBody>
      </p:sp>
      <p:sp>
        <p:nvSpPr>
          <p:cNvPr id="107523" name="Rectangle 2">
            <a:extLst>
              <a:ext uri="{FF2B5EF4-FFF2-40B4-BE49-F238E27FC236}">
                <a16:creationId xmlns:a16="http://schemas.microsoft.com/office/drawing/2014/main" id="{C91BB533-CC16-4FD1-AC3E-10B8384CFD8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3">
            <a:extLst>
              <a:ext uri="{FF2B5EF4-FFF2-40B4-BE49-F238E27FC236}">
                <a16:creationId xmlns:a16="http://schemas.microsoft.com/office/drawing/2014/main" id="{6FD465EA-273C-4884-81DE-062E6806A7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07525" name="页脚占位符 1">
            <a:extLst>
              <a:ext uri="{FF2B5EF4-FFF2-40B4-BE49-F238E27FC236}">
                <a16:creationId xmlns:a16="http://schemas.microsoft.com/office/drawing/2014/main" id="{40FFE387-B197-4524-B21F-F3C2A1B4A60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07526" name="页眉占位符 2">
            <a:extLst>
              <a:ext uri="{FF2B5EF4-FFF2-40B4-BE49-F238E27FC236}">
                <a16:creationId xmlns:a16="http://schemas.microsoft.com/office/drawing/2014/main" id="{577833D3-DF1D-412B-89CD-D2C12B57F95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0EBFCE3-046D-4F6F-AC1B-2CF25826228D}"/>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A78605D-C982-415F-92E7-282E8484BD55}" type="slidenum">
              <a:rPr lang="en-US" altLang="zh-CN" sz="1300"/>
              <a:pPr/>
              <a:t>67</a:t>
            </a:fld>
            <a:endParaRPr lang="en-US" altLang="zh-CN" sz="1300"/>
          </a:p>
        </p:txBody>
      </p:sp>
      <p:sp>
        <p:nvSpPr>
          <p:cNvPr id="109571" name="Rectangle 2">
            <a:extLst>
              <a:ext uri="{FF2B5EF4-FFF2-40B4-BE49-F238E27FC236}">
                <a16:creationId xmlns:a16="http://schemas.microsoft.com/office/drawing/2014/main" id="{5590A4D0-772E-4228-BC5C-AF510D891147}"/>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E48D64E7-5296-4E57-BE43-7DAF501D62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09573" name="页脚占位符 1">
            <a:extLst>
              <a:ext uri="{FF2B5EF4-FFF2-40B4-BE49-F238E27FC236}">
                <a16:creationId xmlns:a16="http://schemas.microsoft.com/office/drawing/2014/main" id="{F81AABC4-B634-49D2-84CE-2BB82C14E41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09574" name="页眉占位符 2">
            <a:extLst>
              <a:ext uri="{FF2B5EF4-FFF2-40B4-BE49-F238E27FC236}">
                <a16:creationId xmlns:a16="http://schemas.microsoft.com/office/drawing/2014/main" id="{82F7C519-F4BD-41DE-9B77-1E4C67A70DD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FDB73286-1675-40D7-81CF-AA0BF4F61889}"/>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16304E8-D168-43A3-A452-8538B4AD3368}" type="slidenum">
              <a:rPr lang="en-US" altLang="zh-CN" sz="1300"/>
              <a:pPr/>
              <a:t>68</a:t>
            </a:fld>
            <a:endParaRPr lang="en-US" altLang="zh-CN" sz="1300"/>
          </a:p>
        </p:txBody>
      </p:sp>
      <p:sp>
        <p:nvSpPr>
          <p:cNvPr id="111619" name="Rectangle 2">
            <a:extLst>
              <a:ext uri="{FF2B5EF4-FFF2-40B4-BE49-F238E27FC236}">
                <a16:creationId xmlns:a16="http://schemas.microsoft.com/office/drawing/2014/main" id="{893EB90B-E927-4AE3-9352-A2091F71080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a:extLst>
              <a:ext uri="{FF2B5EF4-FFF2-40B4-BE49-F238E27FC236}">
                <a16:creationId xmlns:a16="http://schemas.microsoft.com/office/drawing/2014/main" id="{CBD64468-6335-4935-ACA6-849E9227D9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11621" name="页脚占位符 1">
            <a:extLst>
              <a:ext uri="{FF2B5EF4-FFF2-40B4-BE49-F238E27FC236}">
                <a16:creationId xmlns:a16="http://schemas.microsoft.com/office/drawing/2014/main" id="{B1F71062-058C-45C0-A381-BDBF011C5617}"/>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1622" name="页眉占位符 2">
            <a:extLst>
              <a:ext uri="{FF2B5EF4-FFF2-40B4-BE49-F238E27FC236}">
                <a16:creationId xmlns:a16="http://schemas.microsoft.com/office/drawing/2014/main" id="{525F9564-4432-45D7-A6BA-4D4F390361C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60351B7A-9B06-442E-ABD5-02DC369CCB7C}"/>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04713A-F2D0-4973-BCCC-7A3ECC0560BF}" type="slidenum">
              <a:rPr lang="en-US" altLang="zh-CN" sz="1300"/>
              <a:pPr/>
              <a:t>69</a:t>
            </a:fld>
            <a:endParaRPr lang="en-US" altLang="zh-CN" sz="1300"/>
          </a:p>
        </p:txBody>
      </p:sp>
      <p:sp>
        <p:nvSpPr>
          <p:cNvPr id="113667" name="Rectangle 2">
            <a:extLst>
              <a:ext uri="{FF2B5EF4-FFF2-40B4-BE49-F238E27FC236}">
                <a16:creationId xmlns:a16="http://schemas.microsoft.com/office/drawing/2014/main" id="{8643F2EB-842D-43C0-8420-253C7C49B1DB}"/>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a:extLst>
              <a:ext uri="{FF2B5EF4-FFF2-40B4-BE49-F238E27FC236}">
                <a16:creationId xmlns:a16="http://schemas.microsoft.com/office/drawing/2014/main" id="{CA2DB9E9-D38D-485E-ABD8-11E0B7930E8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13669" name="页脚占位符 1">
            <a:extLst>
              <a:ext uri="{FF2B5EF4-FFF2-40B4-BE49-F238E27FC236}">
                <a16:creationId xmlns:a16="http://schemas.microsoft.com/office/drawing/2014/main" id="{4545D9E8-4515-4072-916E-A595EDD09DA1}"/>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3670" name="页眉占位符 2">
            <a:extLst>
              <a:ext uri="{FF2B5EF4-FFF2-40B4-BE49-F238E27FC236}">
                <a16:creationId xmlns:a16="http://schemas.microsoft.com/office/drawing/2014/main" id="{0D79915D-A818-4D90-950C-27A422DAA027}"/>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21503EE7-8D2A-465D-A187-534E8558097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6FA4FB9-4C06-4C05-A992-9D94AA62F831}" type="slidenum">
              <a:rPr lang="en-US" altLang="zh-CN" sz="1300"/>
              <a:pPr/>
              <a:t>70</a:t>
            </a:fld>
            <a:endParaRPr lang="en-US" altLang="zh-CN" sz="1300"/>
          </a:p>
        </p:txBody>
      </p:sp>
      <p:sp>
        <p:nvSpPr>
          <p:cNvPr id="115715" name="Rectangle 2">
            <a:extLst>
              <a:ext uri="{FF2B5EF4-FFF2-40B4-BE49-F238E27FC236}">
                <a16:creationId xmlns:a16="http://schemas.microsoft.com/office/drawing/2014/main" id="{F8FB1D3A-7041-4926-8103-9FC8A53BB71E}"/>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a:extLst>
              <a:ext uri="{FF2B5EF4-FFF2-40B4-BE49-F238E27FC236}">
                <a16:creationId xmlns:a16="http://schemas.microsoft.com/office/drawing/2014/main" id="{D6708527-8012-4645-BDA8-D35EB92F4D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15717" name="页脚占位符 1">
            <a:extLst>
              <a:ext uri="{FF2B5EF4-FFF2-40B4-BE49-F238E27FC236}">
                <a16:creationId xmlns:a16="http://schemas.microsoft.com/office/drawing/2014/main" id="{1342E8D0-8A9F-4595-97A6-5AD5AFA9D3C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5718" name="页眉占位符 2">
            <a:extLst>
              <a:ext uri="{FF2B5EF4-FFF2-40B4-BE49-F238E27FC236}">
                <a16:creationId xmlns:a16="http://schemas.microsoft.com/office/drawing/2014/main" id="{715AEFA2-DCAB-43A9-81C3-FC0F2D95852C}"/>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1B6469F1-07EB-4318-B870-B37E256E7C7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F9F7839-6E4E-4113-83CF-D663D26F34BF}" type="slidenum">
              <a:rPr lang="en-US" altLang="zh-CN" sz="1300"/>
              <a:pPr/>
              <a:t>71</a:t>
            </a:fld>
            <a:endParaRPr lang="en-US" altLang="zh-CN" sz="1300"/>
          </a:p>
        </p:txBody>
      </p:sp>
      <p:sp>
        <p:nvSpPr>
          <p:cNvPr id="117763" name="Rectangle 2">
            <a:extLst>
              <a:ext uri="{FF2B5EF4-FFF2-40B4-BE49-F238E27FC236}">
                <a16:creationId xmlns:a16="http://schemas.microsoft.com/office/drawing/2014/main" id="{06355D08-387F-46F8-B4C5-FA38AA391C1B}"/>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3">
            <a:extLst>
              <a:ext uri="{FF2B5EF4-FFF2-40B4-BE49-F238E27FC236}">
                <a16:creationId xmlns:a16="http://schemas.microsoft.com/office/drawing/2014/main" id="{D32ABBC5-61F8-4607-AA5D-FED030CBD0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17765" name="页脚占位符 1">
            <a:extLst>
              <a:ext uri="{FF2B5EF4-FFF2-40B4-BE49-F238E27FC236}">
                <a16:creationId xmlns:a16="http://schemas.microsoft.com/office/drawing/2014/main" id="{CD7D3143-23AD-41F0-A332-58936CEFC05B}"/>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7766" name="页眉占位符 2">
            <a:extLst>
              <a:ext uri="{FF2B5EF4-FFF2-40B4-BE49-F238E27FC236}">
                <a16:creationId xmlns:a16="http://schemas.microsoft.com/office/drawing/2014/main" id="{8A9179A9-C944-4E75-88F5-11FA527D164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7E5820FC-63D4-4FC3-968F-C89F1390D5E6}"/>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08339F1-7866-4617-8BDD-C3AC5F539CC2}" type="slidenum">
              <a:rPr lang="en-US" altLang="zh-CN" sz="1300"/>
              <a:pPr/>
              <a:t>74</a:t>
            </a:fld>
            <a:endParaRPr lang="en-US" altLang="zh-CN" sz="1300"/>
          </a:p>
        </p:txBody>
      </p:sp>
      <p:sp>
        <p:nvSpPr>
          <p:cNvPr id="119811" name="Rectangle 2">
            <a:extLst>
              <a:ext uri="{FF2B5EF4-FFF2-40B4-BE49-F238E27FC236}">
                <a16:creationId xmlns:a16="http://schemas.microsoft.com/office/drawing/2014/main" id="{6C7531FF-4381-4569-97B3-35ABEE5625AA}"/>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2" name="Rectangle 3">
            <a:extLst>
              <a:ext uri="{FF2B5EF4-FFF2-40B4-BE49-F238E27FC236}">
                <a16:creationId xmlns:a16="http://schemas.microsoft.com/office/drawing/2014/main" id="{9B7C349B-A431-495D-B608-C57FD66B3C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zh-CN" altLang="zh-CN"/>
          </a:p>
        </p:txBody>
      </p:sp>
      <p:sp>
        <p:nvSpPr>
          <p:cNvPr id="119813" name="页脚占位符 1">
            <a:extLst>
              <a:ext uri="{FF2B5EF4-FFF2-40B4-BE49-F238E27FC236}">
                <a16:creationId xmlns:a16="http://schemas.microsoft.com/office/drawing/2014/main" id="{4DA42200-3A25-45FD-B2C3-8100A7FCAFF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9814" name="页眉占位符 2">
            <a:extLst>
              <a:ext uri="{FF2B5EF4-FFF2-40B4-BE49-F238E27FC236}">
                <a16:creationId xmlns:a16="http://schemas.microsoft.com/office/drawing/2014/main" id="{2B5028D9-07C3-4DC2-AE3F-69D93653678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7266E90-9FE8-4E61-B4DF-90C3C3E1443F}"/>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D10240-EC71-40DE-94E7-366FA63785FE}" type="slidenum">
              <a:rPr lang="en-US" altLang="zh-CN" sz="1300"/>
              <a:pPr/>
              <a:t>31</a:t>
            </a:fld>
            <a:endParaRPr lang="en-US" altLang="zh-CN" sz="1300"/>
          </a:p>
        </p:txBody>
      </p:sp>
      <p:sp>
        <p:nvSpPr>
          <p:cNvPr id="43011" name="Rectangle 2">
            <a:extLst>
              <a:ext uri="{FF2B5EF4-FFF2-40B4-BE49-F238E27FC236}">
                <a16:creationId xmlns:a16="http://schemas.microsoft.com/office/drawing/2014/main" id="{9AA625CE-BAB1-47D6-8F51-A123E00253D0}"/>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3F285D69-5DCE-49F9-A1B8-EF7E918628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43013" name="页脚占位符 1">
            <a:extLst>
              <a:ext uri="{FF2B5EF4-FFF2-40B4-BE49-F238E27FC236}">
                <a16:creationId xmlns:a16="http://schemas.microsoft.com/office/drawing/2014/main" id="{9F65931A-4BE6-465A-B964-673BB4604566}"/>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43014" name="页眉占位符 2">
            <a:extLst>
              <a:ext uri="{FF2B5EF4-FFF2-40B4-BE49-F238E27FC236}">
                <a16:creationId xmlns:a16="http://schemas.microsoft.com/office/drawing/2014/main" id="{415E5B58-BE38-4E6F-A6FB-34EDF6B9D240}"/>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D5D08F47-3909-4264-A250-0C2553169216}"/>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D13CF11-B3F4-4488-B424-E1CA85F21AD1}" type="slidenum">
              <a:rPr lang="en-US" altLang="zh-CN" sz="1300"/>
              <a:pPr/>
              <a:t>75</a:t>
            </a:fld>
            <a:endParaRPr lang="en-US" altLang="zh-CN" sz="1300"/>
          </a:p>
        </p:txBody>
      </p:sp>
      <p:sp>
        <p:nvSpPr>
          <p:cNvPr id="121859" name="Rectangle 2">
            <a:extLst>
              <a:ext uri="{FF2B5EF4-FFF2-40B4-BE49-F238E27FC236}">
                <a16:creationId xmlns:a16="http://schemas.microsoft.com/office/drawing/2014/main" id="{357E43DD-713C-4190-8563-459193DE431A}"/>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0" name="Rectangle 3">
            <a:extLst>
              <a:ext uri="{FF2B5EF4-FFF2-40B4-BE49-F238E27FC236}">
                <a16:creationId xmlns:a16="http://schemas.microsoft.com/office/drawing/2014/main" id="{DD2EB8B8-2D83-434A-A94B-54A4C0F5F7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21861" name="页脚占位符 1">
            <a:extLst>
              <a:ext uri="{FF2B5EF4-FFF2-40B4-BE49-F238E27FC236}">
                <a16:creationId xmlns:a16="http://schemas.microsoft.com/office/drawing/2014/main" id="{ADAFFFEA-9A37-4D5F-8DCD-DD083C4A1CF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21862" name="页眉占位符 2">
            <a:extLst>
              <a:ext uri="{FF2B5EF4-FFF2-40B4-BE49-F238E27FC236}">
                <a16:creationId xmlns:a16="http://schemas.microsoft.com/office/drawing/2014/main" id="{763AF657-3131-45A4-BEF7-ED4ED64CB845}"/>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8831BC7A-B22E-4E9E-B31A-585B4A38C2B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378E29A-12ED-41B6-BC08-5B48BA0061EA}" type="slidenum">
              <a:rPr lang="en-US" altLang="zh-CN" sz="1300"/>
              <a:pPr/>
              <a:t>76</a:t>
            </a:fld>
            <a:endParaRPr lang="en-US" altLang="zh-CN" sz="1300"/>
          </a:p>
        </p:txBody>
      </p:sp>
      <p:sp>
        <p:nvSpPr>
          <p:cNvPr id="123907" name="Rectangle 2">
            <a:extLst>
              <a:ext uri="{FF2B5EF4-FFF2-40B4-BE49-F238E27FC236}">
                <a16:creationId xmlns:a16="http://schemas.microsoft.com/office/drawing/2014/main" id="{FA3EC6EB-5FC9-45F5-BD62-52F6FEF3D871}"/>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8" name="Rectangle 3">
            <a:extLst>
              <a:ext uri="{FF2B5EF4-FFF2-40B4-BE49-F238E27FC236}">
                <a16:creationId xmlns:a16="http://schemas.microsoft.com/office/drawing/2014/main" id="{0C084501-2BC9-42B4-8129-63FF8D84F3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23909" name="页脚占位符 1">
            <a:extLst>
              <a:ext uri="{FF2B5EF4-FFF2-40B4-BE49-F238E27FC236}">
                <a16:creationId xmlns:a16="http://schemas.microsoft.com/office/drawing/2014/main" id="{848233E3-7347-41C1-9CF5-15CF6923F1B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23910" name="页眉占位符 2">
            <a:extLst>
              <a:ext uri="{FF2B5EF4-FFF2-40B4-BE49-F238E27FC236}">
                <a16:creationId xmlns:a16="http://schemas.microsoft.com/office/drawing/2014/main" id="{3FBAE183-BC68-4487-B46C-B6DAC0AEE22F}"/>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F1752EF3-6415-4FD6-94EF-04563D25DF43}"/>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07C136-4524-40ED-8F74-361A6C2ED31A}" type="slidenum">
              <a:rPr lang="en-US" altLang="zh-CN" sz="1300"/>
              <a:pPr/>
              <a:t>77</a:t>
            </a:fld>
            <a:endParaRPr lang="en-US" altLang="zh-CN" sz="1300"/>
          </a:p>
        </p:txBody>
      </p:sp>
      <p:sp>
        <p:nvSpPr>
          <p:cNvPr id="125955" name="Rectangle 2">
            <a:extLst>
              <a:ext uri="{FF2B5EF4-FFF2-40B4-BE49-F238E27FC236}">
                <a16:creationId xmlns:a16="http://schemas.microsoft.com/office/drawing/2014/main" id="{39EBA9EE-FD96-4E0E-A0C9-1786AD37AEB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6" name="Rectangle 3">
            <a:extLst>
              <a:ext uri="{FF2B5EF4-FFF2-40B4-BE49-F238E27FC236}">
                <a16:creationId xmlns:a16="http://schemas.microsoft.com/office/drawing/2014/main" id="{0DBE7F0E-BA4B-49B6-B418-A6A639683B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25957" name="页脚占位符 1">
            <a:extLst>
              <a:ext uri="{FF2B5EF4-FFF2-40B4-BE49-F238E27FC236}">
                <a16:creationId xmlns:a16="http://schemas.microsoft.com/office/drawing/2014/main" id="{84557590-209A-4FD0-9343-DCD09CDD5DF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25958" name="页眉占位符 2">
            <a:extLst>
              <a:ext uri="{FF2B5EF4-FFF2-40B4-BE49-F238E27FC236}">
                <a16:creationId xmlns:a16="http://schemas.microsoft.com/office/drawing/2014/main" id="{6D7062D7-19EB-464D-8502-5747FA7971A3}"/>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CF87871F-FC85-437E-8859-1A5BCCE1E164}"/>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75B278-545A-438D-8F44-E5CCC8CB0296}" type="slidenum">
              <a:rPr lang="en-US" altLang="zh-CN" sz="1300"/>
              <a:pPr/>
              <a:t>78</a:t>
            </a:fld>
            <a:endParaRPr lang="en-US" altLang="zh-CN" sz="1300"/>
          </a:p>
        </p:txBody>
      </p:sp>
      <p:sp>
        <p:nvSpPr>
          <p:cNvPr id="128003" name="Rectangle 2">
            <a:extLst>
              <a:ext uri="{FF2B5EF4-FFF2-40B4-BE49-F238E27FC236}">
                <a16:creationId xmlns:a16="http://schemas.microsoft.com/office/drawing/2014/main" id="{93A60F94-4470-4DC3-91CD-CED7BDE47974}"/>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a:extLst>
              <a:ext uri="{FF2B5EF4-FFF2-40B4-BE49-F238E27FC236}">
                <a16:creationId xmlns:a16="http://schemas.microsoft.com/office/drawing/2014/main" id="{FEA5553E-A42D-49AF-AD49-F96675F87A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28005" name="页脚占位符 1">
            <a:extLst>
              <a:ext uri="{FF2B5EF4-FFF2-40B4-BE49-F238E27FC236}">
                <a16:creationId xmlns:a16="http://schemas.microsoft.com/office/drawing/2014/main" id="{FBC9EDB9-49AD-4FA8-A728-90835C10429F}"/>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28006" name="页眉占位符 2">
            <a:extLst>
              <a:ext uri="{FF2B5EF4-FFF2-40B4-BE49-F238E27FC236}">
                <a16:creationId xmlns:a16="http://schemas.microsoft.com/office/drawing/2014/main" id="{AA5A7557-849A-4E07-B7F9-36DAD5CB5B8D}"/>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2DB4EE5E-9AEB-4C01-885B-923FC31B5AC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3051A67-3385-4497-9B07-D823574509BC}" type="slidenum">
              <a:rPr lang="en-US" altLang="zh-CN" sz="1300"/>
              <a:pPr/>
              <a:t>79</a:t>
            </a:fld>
            <a:endParaRPr lang="en-US" altLang="zh-CN" sz="1300"/>
          </a:p>
        </p:txBody>
      </p:sp>
      <p:sp>
        <p:nvSpPr>
          <p:cNvPr id="130051" name="Rectangle 2">
            <a:extLst>
              <a:ext uri="{FF2B5EF4-FFF2-40B4-BE49-F238E27FC236}">
                <a16:creationId xmlns:a16="http://schemas.microsoft.com/office/drawing/2014/main" id="{F1167650-BEFF-441B-9E40-9BC70C263F9E}"/>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2" name="Rectangle 3">
            <a:extLst>
              <a:ext uri="{FF2B5EF4-FFF2-40B4-BE49-F238E27FC236}">
                <a16:creationId xmlns:a16="http://schemas.microsoft.com/office/drawing/2014/main" id="{7097C464-B78F-4159-903F-AA46E3D42E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0053" name="页脚占位符 1">
            <a:extLst>
              <a:ext uri="{FF2B5EF4-FFF2-40B4-BE49-F238E27FC236}">
                <a16:creationId xmlns:a16="http://schemas.microsoft.com/office/drawing/2014/main" id="{58CB045E-E576-4F25-B39D-BFFEBC6ECC7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0054" name="页眉占位符 2">
            <a:extLst>
              <a:ext uri="{FF2B5EF4-FFF2-40B4-BE49-F238E27FC236}">
                <a16:creationId xmlns:a16="http://schemas.microsoft.com/office/drawing/2014/main" id="{126F1592-47A3-4F9D-ABD9-31535EC3470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467A57B3-2540-4B74-B91C-FFA957FDEA3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D6071B0-14AD-4716-BDAF-4BE6F4935861}" type="slidenum">
              <a:rPr lang="en-US" altLang="zh-CN" sz="1300"/>
              <a:pPr/>
              <a:t>80</a:t>
            </a:fld>
            <a:endParaRPr lang="en-US" altLang="zh-CN" sz="1300"/>
          </a:p>
        </p:txBody>
      </p:sp>
      <p:sp>
        <p:nvSpPr>
          <p:cNvPr id="132099" name="Rectangle 2">
            <a:extLst>
              <a:ext uri="{FF2B5EF4-FFF2-40B4-BE49-F238E27FC236}">
                <a16:creationId xmlns:a16="http://schemas.microsoft.com/office/drawing/2014/main" id="{807F7A1C-C16B-45C2-B167-0641C1A14D53}"/>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100" name="Rectangle 3">
            <a:extLst>
              <a:ext uri="{FF2B5EF4-FFF2-40B4-BE49-F238E27FC236}">
                <a16:creationId xmlns:a16="http://schemas.microsoft.com/office/drawing/2014/main" id="{45092A46-C25C-40EF-AEF6-EC698C580A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2101" name="页脚占位符 1">
            <a:extLst>
              <a:ext uri="{FF2B5EF4-FFF2-40B4-BE49-F238E27FC236}">
                <a16:creationId xmlns:a16="http://schemas.microsoft.com/office/drawing/2014/main" id="{BE222D92-7FEA-4B6C-BC97-682089FC4DD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2102" name="页眉占位符 2">
            <a:extLst>
              <a:ext uri="{FF2B5EF4-FFF2-40B4-BE49-F238E27FC236}">
                <a16:creationId xmlns:a16="http://schemas.microsoft.com/office/drawing/2014/main" id="{FA339493-ECB4-4E4B-930C-BC1AA21DD29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D9D537EB-F1CB-4BE2-AA55-A9C299FDE9A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B0AD88-3561-4369-9B41-C182F3CA79C8}" type="slidenum">
              <a:rPr lang="en-US" altLang="zh-CN" sz="1300"/>
              <a:pPr/>
              <a:t>81</a:t>
            </a:fld>
            <a:endParaRPr lang="en-US" altLang="zh-CN" sz="1300"/>
          </a:p>
        </p:txBody>
      </p:sp>
      <p:sp>
        <p:nvSpPr>
          <p:cNvPr id="134147" name="Rectangle 2">
            <a:extLst>
              <a:ext uri="{FF2B5EF4-FFF2-40B4-BE49-F238E27FC236}">
                <a16:creationId xmlns:a16="http://schemas.microsoft.com/office/drawing/2014/main" id="{B40C29AA-3B6E-46FF-BCB5-F4732505BD1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8" name="Rectangle 3">
            <a:extLst>
              <a:ext uri="{FF2B5EF4-FFF2-40B4-BE49-F238E27FC236}">
                <a16:creationId xmlns:a16="http://schemas.microsoft.com/office/drawing/2014/main" id="{992A1476-4E75-4472-A080-0AD2FC348E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4149" name="页脚占位符 1">
            <a:extLst>
              <a:ext uri="{FF2B5EF4-FFF2-40B4-BE49-F238E27FC236}">
                <a16:creationId xmlns:a16="http://schemas.microsoft.com/office/drawing/2014/main" id="{8EAF764F-9ED1-4722-9D0B-9BA49CFAC4E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4150" name="页眉占位符 2">
            <a:extLst>
              <a:ext uri="{FF2B5EF4-FFF2-40B4-BE49-F238E27FC236}">
                <a16:creationId xmlns:a16="http://schemas.microsoft.com/office/drawing/2014/main" id="{5A03E804-9C2E-4119-A559-39E3A0B780D2}"/>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A1827BF9-8616-4445-98B0-4C918A677F0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96064C-0C1F-4B6E-8C7D-843C26320EE5}" type="slidenum">
              <a:rPr lang="en-US" altLang="zh-CN" sz="1300"/>
              <a:pPr/>
              <a:t>82</a:t>
            </a:fld>
            <a:endParaRPr lang="en-US" altLang="zh-CN" sz="1300"/>
          </a:p>
        </p:txBody>
      </p:sp>
      <p:sp>
        <p:nvSpPr>
          <p:cNvPr id="136195" name="Rectangle 2">
            <a:extLst>
              <a:ext uri="{FF2B5EF4-FFF2-40B4-BE49-F238E27FC236}">
                <a16:creationId xmlns:a16="http://schemas.microsoft.com/office/drawing/2014/main" id="{D87C5BFE-F079-4AC7-913A-42F4A5D2C71B}"/>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6" name="Rectangle 3">
            <a:extLst>
              <a:ext uri="{FF2B5EF4-FFF2-40B4-BE49-F238E27FC236}">
                <a16:creationId xmlns:a16="http://schemas.microsoft.com/office/drawing/2014/main" id="{7185AC9A-59D9-45F5-AD63-E61EA7AED5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6197" name="页脚占位符 1">
            <a:extLst>
              <a:ext uri="{FF2B5EF4-FFF2-40B4-BE49-F238E27FC236}">
                <a16:creationId xmlns:a16="http://schemas.microsoft.com/office/drawing/2014/main" id="{CBC77091-413E-40DA-96BF-F022BE7AF25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6198" name="页眉占位符 2">
            <a:extLst>
              <a:ext uri="{FF2B5EF4-FFF2-40B4-BE49-F238E27FC236}">
                <a16:creationId xmlns:a16="http://schemas.microsoft.com/office/drawing/2014/main" id="{D44D058D-BDAC-4789-A4CE-23DB5EADB08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69146ADC-7F50-483B-98FE-1D282F84996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618A108-D59D-4B51-9A64-D1974DCC21E0}" type="slidenum">
              <a:rPr lang="en-US" altLang="zh-CN" sz="1300"/>
              <a:pPr/>
              <a:t>83</a:t>
            </a:fld>
            <a:endParaRPr lang="en-US" altLang="zh-CN" sz="1300"/>
          </a:p>
        </p:txBody>
      </p:sp>
      <p:sp>
        <p:nvSpPr>
          <p:cNvPr id="138243" name="Rectangle 2">
            <a:extLst>
              <a:ext uri="{FF2B5EF4-FFF2-40B4-BE49-F238E27FC236}">
                <a16:creationId xmlns:a16="http://schemas.microsoft.com/office/drawing/2014/main" id="{66977462-F15D-420B-859D-3A8485CC74C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4" name="Rectangle 3">
            <a:extLst>
              <a:ext uri="{FF2B5EF4-FFF2-40B4-BE49-F238E27FC236}">
                <a16:creationId xmlns:a16="http://schemas.microsoft.com/office/drawing/2014/main" id="{8B0B3C4B-E0C3-40DE-B470-4F235ABDAB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8245" name="页脚占位符 1">
            <a:extLst>
              <a:ext uri="{FF2B5EF4-FFF2-40B4-BE49-F238E27FC236}">
                <a16:creationId xmlns:a16="http://schemas.microsoft.com/office/drawing/2014/main" id="{9142BA0A-A40B-402E-BD70-095C24C5B69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8246" name="页眉占位符 2">
            <a:extLst>
              <a:ext uri="{FF2B5EF4-FFF2-40B4-BE49-F238E27FC236}">
                <a16:creationId xmlns:a16="http://schemas.microsoft.com/office/drawing/2014/main" id="{1C416111-D2EB-42F0-91EE-080D14813EB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987B324C-3092-484A-8273-143FE4ED5B74}"/>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D0818E-256D-4B23-89B6-D13A2C2BB96A}" type="slidenum">
              <a:rPr lang="en-US" altLang="zh-CN" sz="1300"/>
              <a:pPr/>
              <a:t>84</a:t>
            </a:fld>
            <a:endParaRPr lang="en-US" altLang="zh-CN" sz="1300"/>
          </a:p>
        </p:txBody>
      </p:sp>
      <p:sp>
        <p:nvSpPr>
          <p:cNvPr id="140291" name="Rectangle 2">
            <a:extLst>
              <a:ext uri="{FF2B5EF4-FFF2-40B4-BE49-F238E27FC236}">
                <a16:creationId xmlns:a16="http://schemas.microsoft.com/office/drawing/2014/main" id="{DF3EE14E-9C34-4E31-A86B-D439E48B6CA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2" name="Rectangle 3">
            <a:extLst>
              <a:ext uri="{FF2B5EF4-FFF2-40B4-BE49-F238E27FC236}">
                <a16:creationId xmlns:a16="http://schemas.microsoft.com/office/drawing/2014/main" id="{A5DFC56C-1827-4D0E-B0F9-275CD5D85E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0293" name="页脚占位符 1">
            <a:extLst>
              <a:ext uri="{FF2B5EF4-FFF2-40B4-BE49-F238E27FC236}">
                <a16:creationId xmlns:a16="http://schemas.microsoft.com/office/drawing/2014/main" id="{19648DCF-A2BA-45B4-ADD9-035FB385EA44}"/>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0294" name="页眉占位符 2">
            <a:extLst>
              <a:ext uri="{FF2B5EF4-FFF2-40B4-BE49-F238E27FC236}">
                <a16:creationId xmlns:a16="http://schemas.microsoft.com/office/drawing/2014/main" id="{E2487874-11F1-48C1-A2B2-A5A4F291FDBA}"/>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AFB010F-58B3-47F1-8209-2117C887BC47}"/>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67499A-C5F5-4CDD-A89D-1589A16A9B7B}" type="slidenum">
              <a:rPr lang="en-US" altLang="zh-CN" sz="1300"/>
              <a:pPr/>
              <a:t>32</a:t>
            </a:fld>
            <a:endParaRPr lang="en-US" altLang="zh-CN" sz="1300"/>
          </a:p>
        </p:txBody>
      </p:sp>
      <p:sp>
        <p:nvSpPr>
          <p:cNvPr id="45059" name="Rectangle 2">
            <a:extLst>
              <a:ext uri="{FF2B5EF4-FFF2-40B4-BE49-F238E27FC236}">
                <a16:creationId xmlns:a16="http://schemas.microsoft.com/office/drawing/2014/main" id="{DEBADF8E-7B6F-428A-B9BF-198666C12BF2}"/>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4DDBE431-2E05-4106-87B2-0912C999D5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45061" name="页脚占位符 1">
            <a:extLst>
              <a:ext uri="{FF2B5EF4-FFF2-40B4-BE49-F238E27FC236}">
                <a16:creationId xmlns:a16="http://schemas.microsoft.com/office/drawing/2014/main" id="{4FC05492-012A-427B-A3CB-E5E4B6B531A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45062" name="页眉占位符 2">
            <a:extLst>
              <a:ext uri="{FF2B5EF4-FFF2-40B4-BE49-F238E27FC236}">
                <a16:creationId xmlns:a16="http://schemas.microsoft.com/office/drawing/2014/main" id="{BB48871C-D812-4AD9-80A9-270C62E6E828}"/>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96B12D10-6721-4B9E-9127-1034E678DF2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5ECCD1-8578-45D1-89DF-CD3B4848A658}" type="slidenum">
              <a:rPr lang="en-US" altLang="zh-CN" sz="1300"/>
              <a:pPr/>
              <a:t>85</a:t>
            </a:fld>
            <a:endParaRPr lang="en-US" altLang="zh-CN" sz="1300"/>
          </a:p>
        </p:txBody>
      </p:sp>
      <p:sp>
        <p:nvSpPr>
          <p:cNvPr id="142339" name="Rectangle 2">
            <a:extLst>
              <a:ext uri="{FF2B5EF4-FFF2-40B4-BE49-F238E27FC236}">
                <a16:creationId xmlns:a16="http://schemas.microsoft.com/office/drawing/2014/main" id="{9125534C-75CF-4BD7-A320-B9993D7E6449}"/>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a:extLst>
              <a:ext uri="{FF2B5EF4-FFF2-40B4-BE49-F238E27FC236}">
                <a16:creationId xmlns:a16="http://schemas.microsoft.com/office/drawing/2014/main" id="{F91784CC-983A-4C24-BF57-6DF5A7CEAD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2341" name="页脚占位符 1">
            <a:extLst>
              <a:ext uri="{FF2B5EF4-FFF2-40B4-BE49-F238E27FC236}">
                <a16:creationId xmlns:a16="http://schemas.microsoft.com/office/drawing/2014/main" id="{30696C9D-E9C5-4DCC-9EFC-4525A7E80B94}"/>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2342" name="页眉占位符 2">
            <a:extLst>
              <a:ext uri="{FF2B5EF4-FFF2-40B4-BE49-F238E27FC236}">
                <a16:creationId xmlns:a16="http://schemas.microsoft.com/office/drawing/2014/main" id="{C11250FD-1066-46F3-9FCE-4738B316142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18F4061E-0727-4AB2-A7B4-EA325EDEB45F}"/>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2ED17E-E06E-4ADB-A06D-B66200722658}" type="slidenum">
              <a:rPr lang="en-US" altLang="zh-CN" sz="1300"/>
              <a:pPr/>
              <a:t>86</a:t>
            </a:fld>
            <a:endParaRPr lang="en-US" altLang="zh-CN" sz="1300"/>
          </a:p>
        </p:txBody>
      </p:sp>
      <p:sp>
        <p:nvSpPr>
          <p:cNvPr id="144387" name="Rectangle 2">
            <a:extLst>
              <a:ext uri="{FF2B5EF4-FFF2-40B4-BE49-F238E27FC236}">
                <a16:creationId xmlns:a16="http://schemas.microsoft.com/office/drawing/2014/main" id="{51DB0CEF-96C0-4E1A-A1E3-10D1B9A4C261}"/>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8" name="Rectangle 3">
            <a:extLst>
              <a:ext uri="{FF2B5EF4-FFF2-40B4-BE49-F238E27FC236}">
                <a16:creationId xmlns:a16="http://schemas.microsoft.com/office/drawing/2014/main" id="{23CDA784-A017-462D-9516-D34C41B85D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4389" name="页脚占位符 1">
            <a:extLst>
              <a:ext uri="{FF2B5EF4-FFF2-40B4-BE49-F238E27FC236}">
                <a16:creationId xmlns:a16="http://schemas.microsoft.com/office/drawing/2014/main" id="{DDBF137B-FB69-4D7A-8280-CC44648FB6C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4390" name="页眉占位符 2">
            <a:extLst>
              <a:ext uri="{FF2B5EF4-FFF2-40B4-BE49-F238E27FC236}">
                <a16:creationId xmlns:a16="http://schemas.microsoft.com/office/drawing/2014/main" id="{AF75BCD7-7F8E-49FF-9412-4CD0E2182FE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283A6C76-48A8-46EA-A6A8-5323BE77652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89821DB-835A-496B-B2DA-B858BBCD42C6}" type="slidenum">
              <a:rPr lang="en-US" altLang="zh-CN" sz="1300"/>
              <a:pPr/>
              <a:t>87</a:t>
            </a:fld>
            <a:endParaRPr lang="en-US" altLang="zh-CN" sz="1300"/>
          </a:p>
        </p:txBody>
      </p:sp>
      <p:sp>
        <p:nvSpPr>
          <p:cNvPr id="146435" name="Rectangle 2">
            <a:extLst>
              <a:ext uri="{FF2B5EF4-FFF2-40B4-BE49-F238E27FC236}">
                <a16:creationId xmlns:a16="http://schemas.microsoft.com/office/drawing/2014/main" id="{C4565B95-654C-4AD1-B938-74BA8A71BAC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6" name="Rectangle 3">
            <a:extLst>
              <a:ext uri="{FF2B5EF4-FFF2-40B4-BE49-F238E27FC236}">
                <a16:creationId xmlns:a16="http://schemas.microsoft.com/office/drawing/2014/main" id="{AF79F3E9-FBA1-4733-AC25-C7B2C01C00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6437" name="页脚占位符 1">
            <a:extLst>
              <a:ext uri="{FF2B5EF4-FFF2-40B4-BE49-F238E27FC236}">
                <a16:creationId xmlns:a16="http://schemas.microsoft.com/office/drawing/2014/main" id="{BD1CC43B-F8BE-4002-AAA9-C6CC201607E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6438" name="页眉占位符 2">
            <a:extLst>
              <a:ext uri="{FF2B5EF4-FFF2-40B4-BE49-F238E27FC236}">
                <a16:creationId xmlns:a16="http://schemas.microsoft.com/office/drawing/2014/main" id="{2EFDD7E5-C862-41AF-8481-C192C281EF2D}"/>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DCD9ACE1-8FC5-42D7-874F-37C9FE77E92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ED112F3-685B-4A09-AA85-4C5FD7B4A486}" type="slidenum">
              <a:rPr lang="en-US" altLang="zh-CN" sz="1300"/>
              <a:pPr/>
              <a:t>88</a:t>
            </a:fld>
            <a:endParaRPr lang="en-US" altLang="zh-CN" sz="1300"/>
          </a:p>
        </p:txBody>
      </p:sp>
      <p:sp>
        <p:nvSpPr>
          <p:cNvPr id="148483" name="Rectangle 2">
            <a:extLst>
              <a:ext uri="{FF2B5EF4-FFF2-40B4-BE49-F238E27FC236}">
                <a16:creationId xmlns:a16="http://schemas.microsoft.com/office/drawing/2014/main" id="{114544C7-5170-4EFE-B2CE-03A9C9E477C1}"/>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a:extLst>
              <a:ext uri="{FF2B5EF4-FFF2-40B4-BE49-F238E27FC236}">
                <a16:creationId xmlns:a16="http://schemas.microsoft.com/office/drawing/2014/main" id="{6811E76C-CBE0-4E0D-A612-874C8BA180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8485" name="页脚占位符 1">
            <a:extLst>
              <a:ext uri="{FF2B5EF4-FFF2-40B4-BE49-F238E27FC236}">
                <a16:creationId xmlns:a16="http://schemas.microsoft.com/office/drawing/2014/main" id="{49DDAB27-E591-42C2-B905-9DDAF4FD0F66}"/>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8486" name="页眉占位符 2">
            <a:extLst>
              <a:ext uri="{FF2B5EF4-FFF2-40B4-BE49-F238E27FC236}">
                <a16:creationId xmlns:a16="http://schemas.microsoft.com/office/drawing/2014/main" id="{3ED2DAA1-4983-4B45-B911-7E4533D3F81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A34922E8-ADDE-457E-ACC1-5BF2719FA67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A7C8EA-89D1-4223-AE36-808ED0753E86}" type="slidenum">
              <a:rPr lang="en-US" altLang="zh-CN" sz="1300"/>
              <a:pPr/>
              <a:t>89</a:t>
            </a:fld>
            <a:endParaRPr lang="en-US" altLang="zh-CN" sz="1300"/>
          </a:p>
        </p:txBody>
      </p:sp>
      <p:sp>
        <p:nvSpPr>
          <p:cNvPr id="150531" name="Rectangle 2">
            <a:extLst>
              <a:ext uri="{FF2B5EF4-FFF2-40B4-BE49-F238E27FC236}">
                <a16:creationId xmlns:a16="http://schemas.microsoft.com/office/drawing/2014/main" id="{AD1BBC6E-7B18-46FA-80BB-1E8067F7376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2" name="Rectangle 3">
            <a:extLst>
              <a:ext uri="{FF2B5EF4-FFF2-40B4-BE49-F238E27FC236}">
                <a16:creationId xmlns:a16="http://schemas.microsoft.com/office/drawing/2014/main" id="{4FB51E59-4D34-4481-AE26-80CF3A3984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50533" name="页脚占位符 1">
            <a:extLst>
              <a:ext uri="{FF2B5EF4-FFF2-40B4-BE49-F238E27FC236}">
                <a16:creationId xmlns:a16="http://schemas.microsoft.com/office/drawing/2014/main" id="{393B82B7-DD40-4235-A61F-11D3F1CE195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0534" name="页眉占位符 2">
            <a:extLst>
              <a:ext uri="{FF2B5EF4-FFF2-40B4-BE49-F238E27FC236}">
                <a16:creationId xmlns:a16="http://schemas.microsoft.com/office/drawing/2014/main" id="{F7CF9F69-24B2-41C7-80EE-D57297053E15}"/>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C23FB459-4025-4510-A8A1-7D6B2FEFF546}"/>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699EBDE-E6C9-43BA-9E72-5DFF927A6750}" type="slidenum">
              <a:rPr lang="en-US" altLang="zh-CN" sz="1300"/>
              <a:pPr/>
              <a:t>90</a:t>
            </a:fld>
            <a:endParaRPr lang="en-US" altLang="zh-CN" sz="1300"/>
          </a:p>
        </p:txBody>
      </p:sp>
      <p:sp>
        <p:nvSpPr>
          <p:cNvPr id="152579" name="Rectangle 2">
            <a:extLst>
              <a:ext uri="{FF2B5EF4-FFF2-40B4-BE49-F238E27FC236}">
                <a16:creationId xmlns:a16="http://schemas.microsoft.com/office/drawing/2014/main" id="{0064FCB7-E436-426E-9863-3892E8D596F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80" name="Rectangle 3">
            <a:extLst>
              <a:ext uri="{FF2B5EF4-FFF2-40B4-BE49-F238E27FC236}">
                <a16:creationId xmlns:a16="http://schemas.microsoft.com/office/drawing/2014/main" id="{492C3EF5-F9C2-47FB-9FF0-3EEBDED4E3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52581" name="页脚占位符 1">
            <a:extLst>
              <a:ext uri="{FF2B5EF4-FFF2-40B4-BE49-F238E27FC236}">
                <a16:creationId xmlns:a16="http://schemas.microsoft.com/office/drawing/2014/main" id="{9469C5F8-96BF-40EE-B4E9-DB234B6DCBB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2582" name="页眉占位符 2">
            <a:extLst>
              <a:ext uri="{FF2B5EF4-FFF2-40B4-BE49-F238E27FC236}">
                <a16:creationId xmlns:a16="http://schemas.microsoft.com/office/drawing/2014/main" id="{A511AF67-9B2C-4946-8879-F0DDBFD0FF65}"/>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CFEFD1B5-75EB-405E-B3EC-06FCF52DAF0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5D43BF-1AFA-4246-9763-97960EB6BA3D}" type="slidenum">
              <a:rPr lang="en-US" altLang="zh-CN" sz="1300"/>
              <a:pPr/>
              <a:t>91</a:t>
            </a:fld>
            <a:endParaRPr lang="en-US" altLang="zh-CN" sz="1300"/>
          </a:p>
        </p:txBody>
      </p:sp>
      <p:sp>
        <p:nvSpPr>
          <p:cNvPr id="154627" name="Rectangle 2">
            <a:extLst>
              <a:ext uri="{FF2B5EF4-FFF2-40B4-BE49-F238E27FC236}">
                <a16:creationId xmlns:a16="http://schemas.microsoft.com/office/drawing/2014/main" id="{F30F10DC-2712-44A3-AAA3-3C099F99B11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8" name="Rectangle 3">
            <a:extLst>
              <a:ext uri="{FF2B5EF4-FFF2-40B4-BE49-F238E27FC236}">
                <a16:creationId xmlns:a16="http://schemas.microsoft.com/office/drawing/2014/main" id="{E3647FC0-B2FC-45BD-8B22-201D6A67C9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54629" name="页脚占位符 1">
            <a:extLst>
              <a:ext uri="{FF2B5EF4-FFF2-40B4-BE49-F238E27FC236}">
                <a16:creationId xmlns:a16="http://schemas.microsoft.com/office/drawing/2014/main" id="{1B579089-49AF-4FA9-A8EA-B75CA16A246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4630" name="页眉占位符 2">
            <a:extLst>
              <a:ext uri="{FF2B5EF4-FFF2-40B4-BE49-F238E27FC236}">
                <a16:creationId xmlns:a16="http://schemas.microsoft.com/office/drawing/2014/main" id="{3B296867-47CE-4530-ADBE-3ED91654D43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83377B53-0D32-4AB5-9D4C-428C0FCD58C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CCF714-11A7-41F1-90A7-9D794002F943}" type="slidenum">
              <a:rPr lang="en-US" altLang="zh-CN" sz="1300"/>
              <a:pPr/>
              <a:t>92</a:t>
            </a:fld>
            <a:endParaRPr lang="en-US" altLang="zh-CN" sz="1300"/>
          </a:p>
        </p:txBody>
      </p:sp>
      <p:sp>
        <p:nvSpPr>
          <p:cNvPr id="156675" name="Rectangle 2">
            <a:extLst>
              <a:ext uri="{FF2B5EF4-FFF2-40B4-BE49-F238E27FC236}">
                <a16:creationId xmlns:a16="http://schemas.microsoft.com/office/drawing/2014/main" id="{FF7458C1-92A1-4381-AF0B-C6139DC1C4B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6" name="Rectangle 3">
            <a:extLst>
              <a:ext uri="{FF2B5EF4-FFF2-40B4-BE49-F238E27FC236}">
                <a16:creationId xmlns:a16="http://schemas.microsoft.com/office/drawing/2014/main" id="{FAF46367-5D60-4B55-AB9D-48182F2B2F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56677" name="页脚占位符 1">
            <a:extLst>
              <a:ext uri="{FF2B5EF4-FFF2-40B4-BE49-F238E27FC236}">
                <a16:creationId xmlns:a16="http://schemas.microsoft.com/office/drawing/2014/main" id="{0E07765C-5CF7-4624-ADB1-F4401DB4592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6678" name="页眉占位符 2">
            <a:extLst>
              <a:ext uri="{FF2B5EF4-FFF2-40B4-BE49-F238E27FC236}">
                <a16:creationId xmlns:a16="http://schemas.microsoft.com/office/drawing/2014/main" id="{421CB247-D03B-4ED4-89DE-8ADA9713EF73}"/>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a:extLst>
              <a:ext uri="{FF2B5EF4-FFF2-40B4-BE49-F238E27FC236}">
                <a16:creationId xmlns:a16="http://schemas.microsoft.com/office/drawing/2014/main" id="{0FAA5DE8-819B-479C-B256-916AC202FBA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备注占位符 2">
            <a:extLst>
              <a:ext uri="{FF2B5EF4-FFF2-40B4-BE49-F238E27FC236}">
                <a16:creationId xmlns:a16="http://schemas.microsoft.com/office/drawing/2014/main" id="{0B02B27E-D668-444E-8F19-DC21FF22A8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r>
              <a:rPr lang="zh-CN" altLang="en-US"/>
              <a:t>苹果</a:t>
            </a:r>
            <a:r>
              <a:rPr lang="en-US" altLang="zh-CN"/>
              <a:t>iphone 7</a:t>
            </a:r>
            <a:r>
              <a:rPr lang="zh-CN" altLang="en-US"/>
              <a:t>主芯片采用什么芯片？华为手机采用</a:t>
            </a:r>
            <a:r>
              <a:rPr lang="en-US" altLang="zh-CN"/>
              <a:t>A72+A53</a:t>
            </a:r>
            <a:r>
              <a:rPr lang="zh-CN" altLang="en-US"/>
              <a:t>？</a:t>
            </a:r>
          </a:p>
        </p:txBody>
      </p:sp>
      <p:sp>
        <p:nvSpPr>
          <p:cNvPr id="159748" name="灯片编号占位符 3">
            <a:extLst>
              <a:ext uri="{FF2B5EF4-FFF2-40B4-BE49-F238E27FC236}">
                <a16:creationId xmlns:a16="http://schemas.microsoft.com/office/drawing/2014/main" id="{8E60CB46-3BE0-40D1-B0EA-855BF58D157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9CED55-3045-4FCC-9C22-69CBA89DA9E5}" type="slidenum">
              <a:rPr lang="en-US" altLang="zh-CN" sz="1300"/>
              <a:pPr/>
              <a:t>94</a:t>
            </a:fld>
            <a:endParaRPr lang="en-US" altLang="zh-CN" sz="1300"/>
          </a:p>
        </p:txBody>
      </p:sp>
      <p:sp>
        <p:nvSpPr>
          <p:cNvPr id="159749" name="页脚占位符 1">
            <a:extLst>
              <a:ext uri="{FF2B5EF4-FFF2-40B4-BE49-F238E27FC236}">
                <a16:creationId xmlns:a16="http://schemas.microsoft.com/office/drawing/2014/main" id="{26E4DEC6-1E6A-4694-A13D-24A912CF776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9750" name="页眉占位符 2">
            <a:extLst>
              <a:ext uri="{FF2B5EF4-FFF2-40B4-BE49-F238E27FC236}">
                <a16:creationId xmlns:a16="http://schemas.microsoft.com/office/drawing/2014/main" id="{F10C501D-EEBE-4E7D-B4D4-26AB8ED4342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A2FC49A9-CA20-4D11-A000-B3F361506A69}"/>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0A549F-22CF-4BA8-93C2-C0BB8CA0D5E4}" type="slidenum">
              <a:rPr lang="en-US" altLang="zh-CN" sz="1300"/>
              <a:pPr/>
              <a:t>95</a:t>
            </a:fld>
            <a:endParaRPr lang="en-US" altLang="zh-CN" sz="1300"/>
          </a:p>
        </p:txBody>
      </p:sp>
      <p:sp>
        <p:nvSpPr>
          <p:cNvPr id="161795" name="Rectangle 2">
            <a:extLst>
              <a:ext uri="{FF2B5EF4-FFF2-40B4-BE49-F238E27FC236}">
                <a16:creationId xmlns:a16="http://schemas.microsoft.com/office/drawing/2014/main" id="{A90F67BC-DAA1-4A22-B582-66B8DA3F3070}"/>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6" name="页脚占位符 1">
            <a:extLst>
              <a:ext uri="{FF2B5EF4-FFF2-40B4-BE49-F238E27FC236}">
                <a16:creationId xmlns:a16="http://schemas.microsoft.com/office/drawing/2014/main" id="{8C80ECF0-EA91-4C7E-8A74-5C831C99EAF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1797" name="页眉占位符 2">
            <a:extLst>
              <a:ext uri="{FF2B5EF4-FFF2-40B4-BE49-F238E27FC236}">
                <a16:creationId xmlns:a16="http://schemas.microsoft.com/office/drawing/2014/main" id="{03D8515A-A707-4434-B294-D179C97BB54F}"/>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B236657F-9697-4B30-8553-BE1E2207E3F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8E1A12-35B2-4FC5-86AA-DBFFFC9E8D1C}" type="slidenum">
              <a:rPr lang="en-US" altLang="zh-CN" sz="1300"/>
              <a:pPr/>
              <a:t>33</a:t>
            </a:fld>
            <a:endParaRPr lang="en-US" altLang="zh-CN" sz="1300"/>
          </a:p>
        </p:txBody>
      </p:sp>
      <p:sp>
        <p:nvSpPr>
          <p:cNvPr id="47107" name="Rectangle 2">
            <a:extLst>
              <a:ext uri="{FF2B5EF4-FFF2-40B4-BE49-F238E27FC236}">
                <a16:creationId xmlns:a16="http://schemas.microsoft.com/office/drawing/2014/main" id="{CE520C08-FAEC-44D8-B4E4-8F3436D652E7}"/>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5DC90310-2029-4C8D-8EE7-4F3D23F4E9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47109" name="页脚占位符 1">
            <a:extLst>
              <a:ext uri="{FF2B5EF4-FFF2-40B4-BE49-F238E27FC236}">
                <a16:creationId xmlns:a16="http://schemas.microsoft.com/office/drawing/2014/main" id="{B275C665-573D-4038-91EB-F052338735E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47110" name="页眉占位符 2">
            <a:extLst>
              <a:ext uri="{FF2B5EF4-FFF2-40B4-BE49-F238E27FC236}">
                <a16:creationId xmlns:a16="http://schemas.microsoft.com/office/drawing/2014/main" id="{6CD57275-23F8-489D-BEBA-76299EE8B0E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16DD6305-7249-46D2-9755-BD8CEB22BB67}"/>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9CF789-1CB7-4904-A103-AF3FEE85FD71}" type="slidenum">
              <a:rPr lang="en-US" altLang="zh-CN" sz="1300"/>
              <a:pPr/>
              <a:t>96</a:t>
            </a:fld>
            <a:endParaRPr lang="en-US" altLang="zh-CN" sz="1300"/>
          </a:p>
        </p:txBody>
      </p:sp>
      <p:sp>
        <p:nvSpPr>
          <p:cNvPr id="163843" name="Rectangle 2">
            <a:extLst>
              <a:ext uri="{FF2B5EF4-FFF2-40B4-BE49-F238E27FC236}">
                <a16:creationId xmlns:a16="http://schemas.microsoft.com/office/drawing/2014/main" id="{5EC2BFE3-C77B-4A87-B6C3-2D806C2B83B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4" name="Rectangle 3">
            <a:extLst>
              <a:ext uri="{FF2B5EF4-FFF2-40B4-BE49-F238E27FC236}">
                <a16:creationId xmlns:a16="http://schemas.microsoft.com/office/drawing/2014/main" id="{9E459739-8C42-486B-9147-17C27C6F8B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63845" name="页脚占位符 1">
            <a:extLst>
              <a:ext uri="{FF2B5EF4-FFF2-40B4-BE49-F238E27FC236}">
                <a16:creationId xmlns:a16="http://schemas.microsoft.com/office/drawing/2014/main" id="{A4FF2A42-6C8F-4E13-A0EA-42B8DC4A7CE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3846" name="页眉占位符 2">
            <a:extLst>
              <a:ext uri="{FF2B5EF4-FFF2-40B4-BE49-F238E27FC236}">
                <a16:creationId xmlns:a16="http://schemas.microsoft.com/office/drawing/2014/main" id="{B22B0B9B-54A4-4317-9963-82091AC1F16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BDEAEF41-9F16-4B98-99E8-A809313DD56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0B0A9D6-D5AE-4816-BE24-63A3F9FB291D}" type="slidenum">
              <a:rPr lang="en-US" altLang="zh-CN" sz="1300"/>
              <a:pPr/>
              <a:t>97</a:t>
            </a:fld>
            <a:endParaRPr lang="en-US" altLang="zh-CN" sz="1300"/>
          </a:p>
        </p:txBody>
      </p:sp>
      <p:sp>
        <p:nvSpPr>
          <p:cNvPr id="165891" name="Rectangle 2">
            <a:extLst>
              <a:ext uri="{FF2B5EF4-FFF2-40B4-BE49-F238E27FC236}">
                <a16:creationId xmlns:a16="http://schemas.microsoft.com/office/drawing/2014/main" id="{315D0153-D2F0-42FD-806D-D7611FE6192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2" name="Rectangle 3">
            <a:extLst>
              <a:ext uri="{FF2B5EF4-FFF2-40B4-BE49-F238E27FC236}">
                <a16:creationId xmlns:a16="http://schemas.microsoft.com/office/drawing/2014/main" id="{7FCE004C-FCAE-4788-9FF6-8E97BA3F38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65893" name="页脚占位符 1">
            <a:extLst>
              <a:ext uri="{FF2B5EF4-FFF2-40B4-BE49-F238E27FC236}">
                <a16:creationId xmlns:a16="http://schemas.microsoft.com/office/drawing/2014/main" id="{283DE608-2ADC-4057-8A25-B2B9BF33774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5894" name="页眉占位符 2">
            <a:extLst>
              <a:ext uri="{FF2B5EF4-FFF2-40B4-BE49-F238E27FC236}">
                <a16:creationId xmlns:a16="http://schemas.microsoft.com/office/drawing/2014/main" id="{5E72F681-364D-4092-BE0B-838BD807A3A7}"/>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295F1129-0750-4179-9F33-43C58D967960}"/>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28B0F1C-D896-4F29-9BA6-66662A8E27D1}" type="slidenum">
              <a:rPr lang="en-US" altLang="zh-CN" sz="1300"/>
              <a:pPr/>
              <a:t>98</a:t>
            </a:fld>
            <a:endParaRPr lang="en-US" altLang="zh-CN" sz="1300"/>
          </a:p>
        </p:txBody>
      </p:sp>
      <p:sp>
        <p:nvSpPr>
          <p:cNvPr id="167939" name="Rectangle 2">
            <a:extLst>
              <a:ext uri="{FF2B5EF4-FFF2-40B4-BE49-F238E27FC236}">
                <a16:creationId xmlns:a16="http://schemas.microsoft.com/office/drawing/2014/main" id="{AB1707A2-85E5-49BA-820A-377D1288104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40" name="Rectangle 3">
            <a:extLst>
              <a:ext uri="{FF2B5EF4-FFF2-40B4-BE49-F238E27FC236}">
                <a16:creationId xmlns:a16="http://schemas.microsoft.com/office/drawing/2014/main" id="{4136BBD6-50BC-4B91-BC22-E95A30FC76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67941" name="页脚占位符 1">
            <a:extLst>
              <a:ext uri="{FF2B5EF4-FFF2-40B4-BE49-F238E27FC236}">
                <a16:creationId xmlns:a16="http://schemas.microsoft.com/office/drawing/2014/main" id="{8C0F0E26-6C40-4786-82E4-D05A6DE5C56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7942" name="页眉占位符 2">
            <a:extLst>
              <a:ext uri="{FF2B5EF4-FFF2-40B4-BE49-F238E27FC236}">
                <a16:creationId xmlns:a16="http://schemas.microsoft.com/office/drawing/2014/main" id="{7EE0FAB0-B89F-45D4-9F27-36F9224138F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C2607FAF-54DD-4CD2-9E45-894A365CE95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77E1712-9D48-44BA-AD18-1B423ECC252A}" type="slidenum">
              <a:rPr lang="en-US" altLang="zh-CN" sz="1300"/>
              <a:pPr/>
              <a:t>99</a:t>
            </a:fld>
            <a:endParaRPr lang="en-US" altLang="zh-CN" sz="1300"/>
          </a:p>
        </p:txBody>
      </p:sp>
      <p:sp>
        <p:nvSpPr>
          <p:cNvPr id="169987" name="Rectangle 2">
            <a:extLst>
              <a:ext uri="{FF2B5EF4-FFF2-40B4-BE49-F238E27FC236}">
                <a16:creationId xmlns:a16="http://schemas.microsoft.com/office/drawing/2014/main" id="{1964ACDF-A22E-4925-88C0-3FFFA490D90A}"/>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8" name="Rectangle 3">
            <a:extLst>
              <a:ext uri="{FF2B5EF4-FFF2-40B4-BE49-F238E27FC236}">
                <a16:creationId xmlns:a16="http://schemas.microsoft.com/office/drawing/2014/main" id="{B2FE61CE-BC4B-4ED2-AAD6-C039D81170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69989" name="页脚占位符 1">
            <a:extLst>
              <a:ext uri="{FF2B5EF4-FFF2-40B4-BE49-F238E27FC236}">
                <a16:creationId xmlns:a16="http://schemas.microsoft.com/office/drawing/2014/main" id="{FAE80CA7-6458-4FB1-B70E-65C59DD10C3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9990" name="页眉占位符 2">
            <a:extLst>
              <a:ext uri="{FF2B5EF4-FFF2-40B4-BE49-F238E27FC236}">
                <a16:creationId xmlns:a16="http://schemas.microsoft.com/office/drawing/2014/main" id="{D4952A61-FDF9-4CEF-8821-8FD951038A36}"/>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EA8B0D56-43EC-42B3-AC7A-FED58468C7A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4F17A5-2CF2-48F9-9F78-47F9E1845592}" type="slidenum">
              <a:rPr lang="en-US" altLang="zh-CN" sz="1300"/>
              <a:pPr/>
              <a:t>100</a:t>
            </a:fld>
            <a:endParaRPr lang="en-US" altLang="zh-CN" sz="1300"/>
          </a:p>
        </p:txBody>
      </p:sp>
      <p:sp>
        <p:nvSpPr>
          <p:cNvPr id="172035" name="Rectangle 2">
            <a:extLst>
              <a:ext uri="{FF2B5EF4-FFF2-40B4-BE49-F238E27FC236}">
                <a16:creationId xmlns:a16="http://schemas.microsoft.com/office/drawing/2014/main" id="{5666D5F9-7828-4893-9BFF-3D44EDFA9F3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6" name="Rectangle 3">
            <a:extLst>
              <a:ext uri="{FF2B5EF4-FFF2-40B4-BE49-F238E27FC236}">
                <a16:creationId xmlns:a16="http://schemas.microsoft.com/office/drawing/2014/main" id="{C7EA5023-EA31-4782-9543-32F1B93A06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72037" name="页脚占位符 1">
            <a:extLst>
              <a:ext uri="{FF2B5EF4-FFF2-40B4-BE49-F238E27FC236}">
                <a16:creationId xmlns:a16="http://schemas.microsoft.com/office/drawing/2014/main" id="{80A50E24-9535-41B5-96A6-FFA26A4F063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72038" name="页眉占位符 2">
            <a:extLst>
              <a:ext uri="{FF2B5EF4-FFF2-40B4-BE49-F238E27FC236}">
                <a16:creationId xmlns:a16="http://schemas.microsoft.com/office/drawing/2014/main" id="{7458F0BE-EE7D-4AEA-B89C-6607E36B7ACC}"/>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0779E6DB-D4D0-444B-BCA4-A18C913BC58C}"/>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FFAAC0-95B0-4AF6-9859-0696069D90F7}" type="slidenum">
              <a:rPr lang="en-US" altLang="zh-CN" sz="1300"/>
              <a:pPr/>
              <a:t>101</a:t>
            </a:fld>
            <a:endParaRPr lang="en-US" altLang="zh-CN" sz="1300"/>
          </a:p>
        </p:txBody>
      </p:sp>
      <p:sp>
        <p:nvSpPr>
          <p:cNvPr id="174083" name="Rectangle 2">
            <a:extLst>
              <a:ext uri="{FF2B5EF4-FFF2-40B4-BE49-F238E27FC236}">
                <a16:creationId xmlns:a16="http://schemas.microsoft.com/office/drawing/2014/main" id="{75AF1EB5-66C7-4183-B591-A91F5348AED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4" name="Rectangle 3">
            <a:extLst>
              <a:ext uri="{FF2B5EF4-FFF2-40B4-BE49-F238E27FC236}">
                <a16:creationId xmlns:a16="http://schemas.microsoft.com/office/drawing/2014/main" id="{436913D2-94AC-4000-98E9-986127071C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74085" name="页脚占位符 1">
            <a:extLst>
              <a:ext uri="{FF2B5EF4-FFF2-40B4-BE49-F238E27FC236}">
                <a16:creationId xmlns:a16="http://schemas.microsoft.com/office/drawing/2014/main" id="{B87E5F69-6CA2-4174-8106-0C4612B992CB}"/>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74086" name="页眉占位符 2">
            <a:extLst>
              <a:ext uri="{FF2B5EF4-FFF2-40B4-BE49-F238E27FC236}">
                <a16:creationId xmlns:a16="http://schemas.microsoft.com/office/drawing/2014/main" id="{59A7D305-DC9E-46AF-9C85-54AC3D3E785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a:extLst>
              <a:ext uri="{FF2B5EF4-FFF2-40B4-BE49-F238E27FC236}">
                <a16:creationId xmlns:a16="http://schemas.microsoft.com/office/drawing/2014/main" id="{186D9995-F33E-48B2-B8C6-35A7667006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备注占位符 2">
            <a:extLst>
              <a:ext uri="{FF2B5EF4-FFF2-40B4-BE49-F238E27FC236}">
                <a16:creationId xmlns:a16="http://schemas.microsoft.com/office/drawing/2014/main" id="{7A19E991-92A5-4C75-99AE-98BA334AB9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76132" name="灯片编号占位符 3">
            <a:extLst>
              <a:ext uri="{FF2B5EF4-FFF2-40B4-BE49-F238E27FC236}">
                <a16:creationId xmlns:a16="http://schemas.microsoft.com/office/drawing/2014/main" id="{241AE891-E2C5-46F8-A6C6-4A43D1A051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A422A36-D82C-4AD0-87EB-E400E3A5A577}" type="slidenum">
              <a:rPr lang="zh-CN" altLang="en-US"/>
              <a:pPr/>
              <a:t>102</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8B42871D-2B0B-4EEE-8FB3-3AB17DAF596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F538A3-8642-46A1-93E4-DA0817888FB6}" type="slidenum">
              <a:rPr lang="en-US" altLang="zh-CN" sz="1300"/>
              <a:pPr/>
              <a:t>103</a:t>
            </a:fld>
            <a:endParaRPr lang="en-US" altLang="zh-CN" sz="1300"/>
          </a:p>
        </p:txBody>
      </p:sp>
      <p:sp>
        <p:nvSpPr>
          <p:cNvPr id="178179" name="Rectangle 2">
            <a:extLst>
              <a:ext uri="{FF2B5EF4-FFF2-40B4-BE49-F238E27FC236}">
                <a16:creationId xmlns:a16="http://schemas.microsoft.com/office/drawing/2014/main" id="{4B03742C-B17C-4E73-8D66-109189A90273}"/>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80" name="页脚占位符 1">
            <a:extLst>
              <a:ext uri="{FF2B5EF4-FFF2-40B4-BE49-F238E27FC236}">
                <a16:creationId xmlns:a16="http://schemas.microsoft.com/office/drawing/2014/main" id="{97873D78-0698-4499-9883-5CE75101565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78181" name="页眉占位符 2">
            <a:extLst>
              <a:ext uri="{FF2B5EF4-FFF2-40B4-BE49-F238E27FC236}">
                <a16:creationId xmlns:a16="http://schemas.microsoft.com/office/drawing/2014/main" id="{C2E37961-869E-4B61-BAD3-E540BADF949F}"/>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BDF84A0D-1B1A-4409-A9EA-03A1AD9AD5A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271C489-2B1B-4F5F-91F7-05E3EFC16D3D}" type="slidenum">
              <a:rPr lang="en-US" altLang="zh-CN" sz="1300"/>
              <a:pPr/>
              <a:t>107</a:t>
            </a:fld>
            <a:endParaRPr lang="en-US" altLang="zh-CN" sz="1300"/>
          </a:p>
        </p:txBody>
      </p:sp>
      <p:sp>
        <p:nvSpPr>
          <p:cNvPr id="183299" name="Rectangle 2">
            <a:extLst>
              <a:ext uri="{FF2B5EF4-FFF2-40B4-BE49-F238E27FC236}">
                <a16:creationId xmlns:a16="http://schemas.microsoft.com/office/drawing/2014/main" id="{19DF5245-7ACD-4B15-ADE0-55BC29A9521A}"/>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0" name="Rectangle 3">
            <a:extLst>
              <a:ext uri="{FF2B5EF4-FFF2-40B4-BE49-F238E27FC236}">
                <a16:creationId xmlns:a16="http://schemas.microsoft.com/office/drawing/2014/main" id="{14C202B9-7582-41DE-9E94-A15994602F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83301" name="页脚占位符 1">
            <a:extLst>
              <a:ext uri="{FF2B5EF4-FFF2-40B4-BE49-F238E27FC236}">
                <a16:creationId xmlns:a16="http://schemas.microsoft.com/office/drawing/2014/main" id="{32F4F88D-677C-4E8D-B3D9-283451B27126}"/>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83302" name="页眉占位符 2">
            <a:extLst>
              <a:ext uri="{FF2B5EF4-FFF2-40B4-BE49-F238E27FC236}">
                <a16:creationId xmlns:a16="http://schemas.microsoft.com/office/drawing/2014/main" id="{1AC00AB7-50A8-473D-8C7F-8EFAF555482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86258EF8-E28E-4527-ABEF-BF07A145B6B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2A63BD5-C32B-4379-BC98-C13A57164A80}" type="slidenum">
              <a:rPr lang="en-US" altLang="zh-CN" sz="1300"/>
              <a:pPr/>
              <a:t>108</a:t>
            </a:fld>
            <a:endParaRPr lang="en-US" altLang="zh-CN" sz="1300"/>
          </a:p>
        </p:txBody>
      </p:sp>
      <p:sp>
        <p:nvSpPr>
          <p:cNvPr id="185347" name="Rectangle 2">
            <a:extLst>
              <a:ext uri="{FF2B5EF4-FFF2-40B4-BE49-F238E27FC236}">
                <a16:creationId xmlns:a16="http://schemas.microsoft.com/office/drawing/2014/main" id="{AF7423CD-C6C1-4266-80E1-1FD34597EB26}"/>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8" name="Rectangle 3">
            <a:extLst>
              <a:ext uri="{FF2B5EF4-FFF2-40B4-BE49-F238E27FC236}">
                <a16:creationId xmlns:a16="http://schemas.microsoft.com/office/drawing/2014/main" id="{45D519E6-5ACE-4888-9507-A488DD42A4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85349" name="页脚占位符 1">
            <a:extLst>
              <a:ext uri="{FF2B5EF4-FFF2-40B4-BE49-F238E27FC236}">
                <a16:creationId xmlns:a16="http://schemas.microsoft.com/office/drawing/2014/main" id="{4A87FE81-8C59-41D5-9EDD-40B4E8265D41}"/>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85350" name="页眉占位符 2">
            <a:extLst>
              <a:ext uri="{FF2B5EF4-FFF2-40B4-BE49-F238E27FC236}">
                <a16:creationId xmlns:a16="http://schemas.microsoft.com/office/drawing/2014/main" id="{E4E1CFEC-25A8-4ADC-98A5-1C70559EE506}"/>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CD0ADB6-8C07-4B4F-94B5-23E56343E86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C1009E4-0D6D-4BE8-BA75-62008628CDC9}" type="slidenum">
              <a:rPr lang="en-US" altLang="zh-CN" sz="1300"/>
              <a:pPr/>
              <a:t>34</a:t>
            </a:fld>
            <a:endParaRPr lang="en-US" altLang="zh-CN" sz="1300"/>
          </a:p>
        </p:txBody>
      </p:sp>
      <p:sp>
        <p:nvSpPr>
          <p:cNvPr id="49155" name="Rectangle 2">
            <a:extLst>
              <a:ext uri="{FF2B5EF4-FFF2-40B4-BE49-F238E27FC236}">
                <a16:creationId xmlns:a16="http://schemas.microsoft.com/office/drawing/2014/main" id="{73ED3A2C-1FA8-42F1-A943-E109908EECE4}"/>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672B64F7-5801-4579-8187-372C9EA215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49157" name="页脚占位符 1">
            <a:extLst>
              <a:ext uri="{FF2B5EF4-FFF2-40B4-BE49-F238E27FC236}">
                <a16:creationId xmlns:a16="http://schemas.microsoft.com/office/drawing/2014/main" id="{35928799-7299-4C8E-86DF-2909EFC2289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49158" name="页眉占位符 2">
            <a:extLst>
              <a:ext uri="{FF2B5EF4-FFF2-40B4-BE49-F238E27FC236}">
                <a16:creationId xmlns:a16="http://schemas.microsoft.com/office/drawing/2014/main" id="{5578B3A8-CC5C-4151-B204-D1A48ED8D262}"/>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9C6EF42E-4C7D-4FB5-8972-A755A0B8908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B83A343-443B-4D5F-8D62-D4C2F3D9DF60}" type="slidenum">
              <a:rPr lang="en-US" altLang="zh-CN" sz="1300"/>
              <a:pPr/>
              <a:t>109</a:t>
            </a:fld>
            <a:endParaRPr lang="en-US" altLang="zh-CN" sz="1300"/>
          </a:p>
        </p:txBody>
      </p:sp>
      <p:sp>
        <p:nvSpPr>
          <p:cNvPr id="187395" name="Rectangle 2">
            <a:extLst>
              <a:ext uri="{FF2B5EF4-FFF2-40B4-BE49-F238E27FC236}">
                <a16:creationId xmlns:a16="http://schemas.microsoft.com/office/drawing/2014/main" id="{319733F3-952A-4B7C-95DA-BD10D5E645E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6" name="Rectangle 3">
            <a:extLst>
              <a:ext uri="{FF2B5EF4-FFF2-40B4-BE49-F238E27FC236}">
                <a16:creationId xmlns:a16="http://schemas.microsoft.com/office/drawing/2014/main" id="{96DE6309-BE3E-4EE9-B261-09C2FC8318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87397" name="页脚占位符 1">
            <a:extLst>
              <a:ext uri="{FF2B5EF4-FFF2-40B4-BE49-F238E27FC236}">
                <a16:creationId xmlns:a16="http://schemas.microsoft.com/office/drawing/2014/main" id="{7FEDAC98-A6F0-4774-9D23-44421D1864DF}"/>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87398" name="页眉占位符 2">
            <a:extLst>
              <a:ext uri="{FF2B5EF4-FFF2-40B4-BE49-F238E27FC236}">
                <a16:creationId xmlns:a16="http://schemas.microsoft.com/office/drawing/2014/main" id="{86E274FA-A18C-42CC-8623-A422BA19D072}"/>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4A743E6A-2C0F-4BC5-BA38-9236DC313C30}"/>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4E54E9-AF30-4D19-9B07-77965D9083F7}" type="slidenum">
              <a:rPr lang="en-US" altLang="zh-CN" sz="1300"/>
              <a:pPr/>
              <a:t>110</a:t>
            </a:fld>
            <a:endParaRPr lang="en-US" altLang="zh-CN" sz="1300"/>
          </a:p>
        </p:txBody>
      </p:sp>
      <p:sp>
        <p:nvSpPr>
          <p:cNvPr id="189443" name="Rectangle 2">
            <a:extLst>
              <a:ext uri="{FF2B5EF4-FFF2-40B4-BE49-F238E27FC236}">
                <a16:creationId xmlns:a16="http://schemas.microsoft.com/office/drawing/2014/main" id="{7EBAF0DB-4B58-4F9A-A299-797DA86ADC7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4" name="Rectangle 3">
            <a:extLst>
              <a:ext uri="{FF2B5EF4-FFF2-40B4-BE49-F238E27FC236}">
                <a16:creationId xmlns:a16="http://schemas.microsoft.com/office/drawing/2014/main" id="{F040382A-7B06-4B29-B120-63130E0089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89445" name="页脚占位符 1">
            <a:extLst>
              <a:ext uri="{FF2B5EF4-FFF2-40B4-BE49-F238E27FC236}">
                <a16:creationId xmlns:a16="http://schemas.microsoft.com/office/drawing/2014/main" id="{B20A8E5A-7AA6-49E2-8D8C-CAD483D6A49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89446" name="页眉占位符 2">
            <a:extLst>
              <a:ext uri="{FF2B5EF4-FFF2-40B4-BE49-F238E27FC236}">
                <a16:creationId xmlns:a16="http://schemas.microsoft.com/office/drawing/2014/main" id="{C7908199-538B-4868-B964-1A4A28367E3D}"/>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098BB181-7413-4ED9-A8D9-25CE8BA8FFDD}"/>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9890BA-7C17-4F18-94D8-25643F03208E}" type="slidenum">
              <a:rPr lang="en-US" altLang="zh-CN" sz="1300"/>
              <a:pPr/>
              <a:t>35</a:t>
            </a:fld>
            <a:endParaRPr lang="en-US" altLang="zh-CN" sz="1300"/>
          </a:p>
        </p:txBody>
      </p:sp>
      <p:sp>
        <p:nvSpPr>
          <p:cNvPr id="51203" name="Rectangle 2">
            <a:extLst>
              <a:ext uri="{FF2B5EF4-FFF2-40B4-BE49-F238E27FC236}">
                <a16:creationId xmlns:a16="http://schemas.microsoft.com/office/drawing/2014/main" id="{981D9495-AC04-4CE8-9BEE-92331501511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EA50412C-72E0-4580-8E40-0862351386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1205" name="页脚占位符 1">
            <a:extLst>
              <a:ext uri="{FF2B5EF4-FFF2-40B4-BE49-F238E27FC236}">
                <a16:creationId xmlns:a16="http://schemas.microsoft.com/office/drawing/2014/main" id="{65B48FA9-A318-443F-BDC6-44ED7F197A8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1206" name="页眉占位符 2">
            <a:extLst>
              <a:ext uri="{FF2B5EF4-FFF2-40B4-BE49-F238E27FC236}">
                <a16:creationId xmlns:a16="http://schemas.microsoft.com/office/drawing/2014/main" id="{59191683-98BA-4C36-B9E0-1A96DF2E3C3C}"/>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2B52BC0-32D8-46FA-9A2B-20A111FB7BAB}"/>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529B0D5-9201-4FCF-9F6A-4410ABF778A6}" type="slidenum">
              <a:rPr lang="en-US" altLang="zh-CN" sz="1300"/>
              <a:pPr/>
              <a:t>36</a:t>
            </a:fld>
            <a:endParaRPr lang="en-US" altLang="zh-CN" sz="1300"/>
          </a:p>
        </p:txBody>
      </p:sp>
      <p:sp>
        <p:nvSpPr>
          <p:cNvPr id="53251" name="Rectangle 2">
            <a:extLst>
              <a:ext uri="{FF2B5EF4-FFF2-40B4-BE49-F238E27FC236}">
                <a16:creationId xmlns:a16="http://schemas.microsoft.com/office/drawing/2014/main" id="{C1B29145-CB21-49D1-B250-45F4A8B5BD1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1299BC61-B7C5-4DD8-A9DA-B71336F7A3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3253" name="页脚占位符 1">
            <a:extLst>
              <a:ext uri="{FF2B5EF4-FFF2-40B4-BE49-F238E27FC236}">
                <a16:creationId xmlns:a16="http://schemas.microsoft.com/office/drawing/2014/main" id="{8F490D9A-0E12-404A-94D8-2E2133882C1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3254" name="页眉占位符 2">
            <a:extLst>
              <a:ext uri="{FF2B5EF4-FFF2-40B4-BE49-F238E27FC236}">
                <a16:creationId xmlns:a16="http://schemas.microsoft.com/office/drawing/2014/main" id="{B7BD5890-23A5-4110-9548-D8083D7279EF}"/>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6">
            <a:extLst>
              <a:ext uri="{FF2B5EF4-FFF2-40B4-BE49-F238E27FC236}">
                <a16:creationId xmlns:a16="http://schemas.microsoft.com/office/drawing/2014/main" id="{26027F69-EB45-4FED-B420-7AF5C698E3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476250"/>
            <a:ext cx="1260475"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92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45F2D2A9-58E7-4E90-80ED-5E1B9EE87749}"/>
              </a:ext>
            </a:extLst>
          </p:cNvPr>
          <p:cNvSpPr txBox="1"/>
          <p:nvPr userDrawn="1"/>
        </p:nvSpPr>
        <p:spPr>
          <a:xfrm>
            <a:off x="7308304" y="104042"/>
            <a:ext cx="1721514" cy="369332"/>
          </a:xfrm>
          <a:prstGeom prst="rect">
            <a:avLst/>
          </a:prstGeom>
          <a:solidFill>
            <a:srgbClr val="00B0F0"/>
          </a:solidFill>
        </p:spPr>
        <p:txBody>
          <a:bodyPr>
            <a:spAutoFit/>
          </a:bodyPr>
          <a:lstStyle/>
          <a:p>
            <a:pPr>
              <a:defRPr/>
            </a:pP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49" charset="-122"/>
                <a:cs typeface="Arial"/>
              </a:rPr>
              <a:t>§2  </a:t>
            </a: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49" charset="-122"/>
                <a:cs typeface="Arial"/>
              </a:rPr>
              <a:t>微机概论</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endParaRPr>
          </a:p>
        </p:txBody>
      </p:sp>
      <p:cxnSp>
        <p:nvCxnSpPr>
          <p:cNvPr id="3" name="直接连接符 2">
            <a:extLst>
              <a:ext uri="{FF2B5EF4-FFF2-40B4-BE49-F238E27FC236}">
                <a16:creationId xmlns:a16="http://schemas.microsoft.com/office/drawing/2014/main" id="{95A7D26F-5319-40D3-B6B9-BF53388E078F}"/>
              </a:ext>
            </a:extLst>
          </p:cNvPr>
          <p:cNvCxnSpPr/>
          <p:nvPr userDrawn="1"/>
        </p:nvCxnSpPr>
        <p:spPr>
          <a:xfrm>
            <a:off x="107950" y="647700"/>
            <a:ext cx="8999538" cy="0"/>
          </a:xfrm>
          <a:prstGeom prst="line">
            <a:avLst/>
          </a:prstGeom>
          <a:ln w="38100" cmpd="thinThick">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E0F5A59-4901-4D35-959E-6C520AE0EC88}"/>
              </a:ext>
            </a:extLst>
          </p:cNvPr>
          <p:cNvCxnSpPr/>
          <p:nvPr userDrawn="1"/>
        </p:nvCxnSpPr>
        <p:spPr>
          <a:xfrm>
            <a:off x="5327650" y="576263"/>
            <a:ext cx="3779838" cy="0"/>
          </a:xfrm>
          <a:prstGeom prst="line">
            <a:avLst/>
          </a:prstGeom>
          <a:ln w="57150" cmpd="thinThick">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4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文本与两项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255588" y="879475"/>
            <a:ext cx="4278312" cy="5502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6300" y="879475"/>
            <a:ext cx="4278313" cy="26749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86300" y="3706813"/>
            <a:ext cx="4278313" cy="26749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16:creationId xmlns:a16="http://schemas.microsoft.com/office/drawing/2014/main" id="{84BB1DD0-0919-463A-975C-40BEEDDA4FF6}"/>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7" name="Rectangle 4">
            <a:extLst>
              <a:ext uri="{FF2B5EF4-FFF2-40B4-BE49-F238E27FC236}">
                <a16:creationId xmlns:a16="http://schemas.microsoft.com/office/drawing/2014/main" id="{B2303D43-8DB9-45B3-9687-9D33C783C0D3}"/>
              </a:ext>
            </a:extLst>
          </p:cNvPr>
          <p:cNvSpPr>
            <a:spLocks noGrp="1" noChangeArrowheads="1"/>
          </p:cNvSpPr>
          <p:nvPr>
            <p:ph type="dt" sz="half" idx="11"/>
          </p:nvPr>
        </p:nvSpPr>
        <p:spPr/>
        <p:txBody>
          <a:bodyPr/>
          <a:lstStyle>
            <a:lvl1pPr>
              <a:defRPr/>
            </a:lvl1pPr>
          </a:lstStyle>
          <a:p>
            <a:pPr>
              <a:defRPr/>
            </a:pPr>
            <a:fld id="{1DF4878F-35D6-4635-854C-B099880926E1}" type="datetime10">
              <a:rPr lang="zh-CN" altLang="en-US"/>
              <a:pPr>
                <a:defRPr/>
              </a:pPr>
              <a:t>18:51</a:t>
            </a:fld>
            <a:endParaRPr lang="en-US" altLang="zh-CN"/>
          </a:p>
        </p:txBody>
      </p:sp>
      <p:sp>
        <p:nvSpPr>
          <p:cNvPr id="8" name="Rectangle 6">
            <a:extLst>
              <a:ext uri="{FF2B5EF4-FFF2-40B4-BE49-F238E27FC236}">
                <a16:creationId xmlns:a16="http://schemas.microsoft.com/office/drawing/2014/main" id="{B6DC4311-7B1C-4735-B955-B620CF6DD3AF}"/>
              </a:ext>
            </a:extLst>
          </p:cNvPr>
          <p:cNvSpPr>
            <a:spLocks noGrp="1" noChangeArrowheads="1"/>
          </p:cNvSpPr>
          <p:nvPr>
            <p:ph type="sldNum" sz="quarter" idx="12"/>
          </p:nvPr>
        </p:nvSpPr>
        <p:spPr/>
        <p:txBody>
          <a:bodyPr/>
          <a:lstStyle>
            <a:lvl1pPr>
              <a:defRPr smtClean="0"/>
            </a:lvl1pPr>
          </a:lstStyle>
          <a:p>
            <a:pPr>
              <a:defRPr/>
            </a:pPr>
            <a:fld id="{1DB4823B-9BAC-422B-B21B-AC7B2728551C}" type="slidenum">
              <a:rPr lang="en-US" altLang="zh-CN"/>
              <a:pPr>
                <a:defRPr/>
              </a:pPr>
              <a:t>‹#›</a:t>
            </a:fld>
            <a:endParaRPr lang="en-US" altLang="zh-CN"/>
          </a:p>
        </p:txBody>
      </p:sp>
    </p:spTree>
    <p:extLst>
      <p:ext uri="{BB962C8B-B14F-4D97-AF65-F5344CB8AC3E}">
        <p14:creationId xmlns:p14="http://schemas.microsoft.com/office/powerpoint/2010/main" val="9045346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1_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8575" y="46038"/>
            <a:ext cx="9101138" cy="646112"/>
          </a:xfrm>
        </p:spPr>
        <p:txBody>
          <a:bodyPr/>
          <a:lstStyle/>
          <a:p>
            <a:r>
              <a:rPr lang="zh-CN" altLang="en-US"/>
              <a:t>单击此处编辑母版标题样式</a:t>
            </a:r>
          </a:p>
        </p:txBody>
      </p:sp>
      <p:sp>
        <p:nvSpPr>
          <p:cNvPr id="3" name="文本占位符 2"/>
          <p:cNvSpPr>
            <a:spLocks noGrp="1"/>
          </p:cNvSpPr>
          <p:nvPr>
            <p:ph type="body" sz="half" idx="1"/>
          </p:nvPr>
        </p:nvSpPr>
        <p:spPr>
          <a:xfrm>
            <a:off x="255588" y="879475"/>
            <a:ext cx="4278312" cy="5473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6300" y="879475"/>
            <a:ext cx="4278313" cy="2660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86300" y="3692525"/>
            <a:ext cx="4278313" cy="2660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16:creationId xmlns:a16="http://schemas.microsoft.com/office/drawing/2014/main" id="{38F8C3E0-BAD9-4871-8ED2-7F026D0DCC29}"/>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7" name="Rectangle 4">
            <a:extLst>
              <a:ext uri="{FF2B5EF4-FFF2-40B4-BE49-F238E27FC236}">
                <a16:creationId xmlns:a16="http://schemas.microsoft.com/office/drawing/2014/main" id="{61B042EF-B7AA-4D7F-A677-35722828F00B}"/>
              </a:ext>
            </a:extLst>
          </p:cNvPr>
          <p:cNvSpPr>
            <a:spLocks noGrp="1" noChangeArrowheads="1"/>
          </p:cNvSpPr>
          <p:nvPr>
            <p:ph type="dt" sz="half" idx="11"/>
          </p:nvPr>
        </p:nvSpPr>
        <p:spPr/>
        <p:txBody>
          <a:bodyPr/>
          <a:lstStyle>
            <a:lvl1pPr>
              <a:defRPr/>
            </a:lvl1pPr>
          </a:lstStyle>
          <a:p>
            <a:pPr>
              <a:defRPr/>
            </a:pPr>
            <a:fld id="{3D96D074-7F1F-4A9C-A551-69D4D1A615C7}" type="datetime10">
              <a:rPr lang="zh-CN" altLang="en-US"/>
              <a:pPr>
                <a:defRPr/>
              </a:pPr>
              <a:t>18:51</a:t>
            </a:fld>
            <a:endParaRPr lang="en-US" altLang="zh-CN"/>
          </a:p>
        </p:txBody>
      </p:sp>
      <p:sp>
        <p:nvSpPr>
          <p:cNvPr id="8" name="Rectangle 6">
            <a:extLst>
              <a:ext uri="{FF2B5EF4-FFF2-40B4-BE49-F238E27FC236}">
                <a16:creationId xmlns:a16="http://schemas.microsoft.com/office/drawing/2014/main" id="{09B8B063-54FD-4F99-ACCF-F60AE7651D6E}"/>
              </a:ext>
            </a:extLst>
          </p:cNvPr>
          <p:cNvSpPr>
            <a:spLocks noGrp="1" noChangeArrowheads="1"/>
          </p:cNvSpPr>
          <p:nvPr>
            <p:ph type="sldNum" sz="quarter" idx="12"/>
          </p:nvPr>
        </p:nvSpPr>
        <p:spPr/>
        <p:txBody>
          <a:bodyPr/>
          <a:lstStyle>
            <a:lvl1pPr>
              <a:defRPr smtClean="0"/>
            </a:lvl1pPr>
          </a:lstStyle>
          <a:p>
            <a:pPr>
              <a:defRPr/>
            </a:pPr>
            <a:fld id="{0A9CA2D6-8017-4EBF-97C8-1391A2257157}" type="slidenum">
              <a:rPr lang="en-US" altLang="zh-CN"/>
              <a:pPr>
                <a:defRPr/>
              </a:pPr>
              <a:t>‹#›</a:t>
            </a:fld>
            <a:endParaRPr lang="en-US" altLang="zh-CN"/>
          </a:p>
        </p:txBody>
      </p:sp>
    </p:spTree>
    <p:extLst>
      <p:ext uri="{BB962C8B-B14F-4D97-AF65-F5344CB8AC3E}">
        <p14:creationId xmlns:p14="http://schemas.microsoft.com/office/powerpoint/2010/main" val="338731859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5588" y="879475"/>
            <a:ext cx="4278312"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879475"/>
            <a:ext cx="4278313"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7E6A5948-302C-42B2-9AA5-5B7A0439AE67}"/>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05287D5C-BA42-4FBE-A6B2-7443FACAFB19}"/>
              </a:ext>
            </a:extLst>
          </p:cNvPr>
          <p:cNvSpPr>
            <a:spLocks noGrp="1" noChangeArrowheads="1"/>
          </p:cNvSpPr>
          <p:nvPr>
            <p:ph type="dt" sz="half" idx="11"/>
          </p:nvPr>
        </p:nvSpPr>
        <p:spPr/>
        <p:txBody>
          <a:bodyPr/>
          <a:lstStyle>
            <a:lvl1pPr>
              <a:defRPr/>
            </a:lvl1pPr>
          </a:lstStyle>
          <a:p>
            <a:pPr>
              <a:defRPr/>
            </a:pPr>
            <a:fld id="{B96FEC22-AC2F-47D1-892B-73F82CB0D560}" type="datetime10">
              <a:rPr lang="zh-CN" altLang="en-US"/>
              <a:pPr>
                <a:defRPr/>
              </a:pPr>
              <a:t>18:51</a:t>
            </a:fld>
            <a:endParaRPr lang="en-US" altLang="zh-CN"/>
          </a:p>
        </p:txBody>
      </p:sp>
      <p:sp>
        <p:nvSpPr>
          <p:cNvPr id="7" name="Rectangle 6">
            <a:extLst>
              <a:ext uri="{FF2B5EF4-FFF2-40B4-BE49-F238E27FC236}">
                <a16:creationId xmlns:a16="http://schemas.microsoft.com/office/drawing/2014/main" id="{6ED3FC6F-6645-4403-A263-A91F31625D0A}"/>
              </a:ext>
            </a:extLst>
          </p:cNvPr>
          <p:cNvSpPr>
            <a:spLocks noGrp="1" noChangeArrowheads="1"/>
          </p:cNvSpPr>
          <p:nvPr>
            <p:ph type="sldNum" sz="quarter" idx="12"/>
          </p:nvPr>
        </p:nvSpPr>
        <p:spPr/>
        <p:txBody>
          <a:bodyPr/>
          <a:lstStyle>
            <a:lvl1pPr>
              <a:defRPr smtClean="0"/>
            </a:lvl1pPr>
          </a:lstStyle>
          <a:p>
            <a:pPr>
              <a:defRPr/>
            </a:pPr>
            <a:fld id="{EC748913-16B3-465D-B023-92296C366384}" type="slidenum">
              <a:rPr lang="en-US" altLang="zh-CN"/>
              <a:pPr>
                <a:defRPr/>
              </a:pPr>
              <a:t>‹#›</a:t>
            </a:fld>
            <a:endParaRPr lang="en-US" altLang="zh-CN"/>
          </a:p>
        </p:txBody>
      </p:sp>
    </p:spTree>
    <p:extLst>
      <p:ext uri="{BB962C8B-B14F-4D97-AF65-F5344CB8AC3E}">
        <p14:creationId xmlns:p14="http://schemas.microsoft.com/office/powerpoint/2010/main" val="138227591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B8F4B51-F5FE-4080-905B-4C7CAA0FEDC8}"/>
              </a:ext>
            </a:extLst>
          </p:cNvPr>
          <p:cNvSpPr>
            <a:spLocks noChangeArrowheads="1"/>
          </p:cNvSpPr>
          <p:nvPr userDrawn="1"/>
        </p:nvSpPr>
        <p:spPr bwMode="auto">
          <a:xfrm>
            <a:off x="0" y="18000"/>
            <a:ext cx="9144000" cy="576000"/>
          </a:xfrm>
          <a:prstGeom prst="rect">
            <a:avLst/>
          </a:prstGeom>
          <a:gradFill rotWithShape="1">
            <a:gsLst>
              <a:gs pos="0">
                <a:schemeClr val="tx2"/>
              </a:gs>
              <a:gs pos="100000">
                <a:srgbClr val="CCFFFF"/>
              </a:gs>
            </a:gsLst>
            <a:lin ang="0" scaled="1"/>
          </a:gradFill>
          <a:ln>
            <a:noFill/>
          </a:ln>
          <a:effectLst/>
        </p:spPr>
        <p:txBody>
          <a:bodyPr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a:spcBef>
                <a:spcPct val="0"/>
              </a:spcBef>
              <a:defRPr>
                <a:solidFill>
                  <a:schemeClr val="tx1"/>
                </a:solidFill>
                <a:latin typeface="Arial" panose="020B0604020202020204" pitchFamily="34" charset="0"/>
                <a:ea typeface="宋体" panose="02010600030101010101" pitchFamily="2" charset="-122"/>
              </a:defRPr>
            </a:lvl1pPr>
            <a:lvl2pPr algn="l">
              <a:spcBef>
                <a:spcPct val="0"/>
              </a:spcBef>
              <a:defRPr>
                <a:solidFill>
                  <a:schemeClr val="tx1"/>
                </a:solidFill>
                <a:latin typeface="Arial" panose="020B0604020202020204" pitchFamily="34" charset="0"/>
                <a:ea typeface="宋体" panose="02010600030101010101" pitchFamily="2" charset="-122"/>
              </a:defRPr>
            </a:lvl2pPr>
            <a:lvl3pPr algn="l">
              <a:spcBef>
                <a:spcPct val="0"/>
              </a:spcBef>
              <a:defRPr>
                <a:solidFill>
                  <a:schemeClr val="tx1"/>
                </a:solidFill>
                <a:latin typeface="Arial" panose="020B0604020202020204" pitchFamily="34" charset="0"/>
                <a:ea typeface="宋体" panose="02010600030101010101" pitchFamily="2" charset="-122"/>
              </a:defRPr>
            </a:lvl3pPr>
            <a:lvl4pPr algn="l">
              <a:spcBef>
                <a:spcPct val="0"/>
              </a:spcBef>
              <a:defRPr>
                <a:solidFill>
                  <a:schemeClr val="tx1"/>
                </a:solidFill>
                <a:latin typeface="Arial" panose="020B0604020202020204" pitchFamily="34" charset="0"/>
                <a:ea typeface="宋体" panose="02010600030101010101" pitchFamily="2" charset="-122"/>
              </a:defRPr>
            </a:lvl4pPr>
            <a:lvl5pPr algn="l">
              <a:spcBef>
                <a:spcPct val="0"/>
              </a:spcBef>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spc="50" dirty="0">
                <a:ln w="11430"/>
                <a:solidFill>
                  <a:srgbClr val="FF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a:t>
            </a:r>
            <a:r>
              <a:rPr lang="zh-CN" altLang="en-US" sz="2800" b="1" spc="50" dirty="0">
                <a:ln w="11430"/>
                <a:solidFill>
                  <a:srgbClr val="FF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微机原理与接口技术</a:t>
            </a:r>
            <a:r>
              <a:rPr lang="en-US" altLang="zh-CN" sz="2800" b="1" spc="50" dirty="0">
                <a:ln w="11430"/>
                <a:solidFill>
                  <a:srgbClr val="FF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a:t>
            </a:r>
            <a:r>
              <a:rPr lang="zh-CN" altLang="en-US" sz="2800" b="1" spc="50" dirty="0">
                <a:ln w="11430"/>
                <a:solidFill>
                  <a:srgbClr val="FF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课程介绍</a:t>
            </a:r>
          </a:p>
        </p:txBody>
      </p:sp>
      <p:sp>
        <p:nvSpPr>
          <p:cNvPr id="3" name="Rectangle 12">
            <a:extLst>
              <a:ext uri="{FF2B5EF4-FFF2-40B4-BE49-F238E27FC236}">
                <a16:creationId xmlns:a16="http://schemas.microsoft.com/office/drawing/2014/main" id="{F8CA2D28-20F6-436D-B0D6-87D4447422C8}"/>
              </a:ext>
            </a:extLst>
          </p:cNvPr>
          <p:cNvSpPr>
            <a:spLocks noChangeArrowheads="1"/>
          </p:cNvSpPr>
          <p:nvPr userDrawn="1"/>
        </p:nvSpPr>
        <p:spPr bwMode="auto">
          <a:xfrm>
            <a:off x="0" y="627063"/>
            <a:ext cx="9144000" cy="36512"/>
          </a:xfrm>
          <a:prstGeom prst="rect">
            <a:avLst/>
          </a:prstGeom>
          <a:gradFill rotWithShape="1">
            <a:gsLst>
              <a:gs pos="0">
                <a:schemeClr val="tx2"/>
              </a:gs>
              <a:gs pos="100000">
                <a:schemeClr val="accent2"/>
              </a:gs>
            </a:gsLst>
            <a:lin ang="0" scaled="1"/>
          </a:gradFill>
          <a:ln>
            <a:noFill/>
          </a:ln>
          <a:effectLst/>
        </p:spPr>
        <p:txBody>
          <a:bodyPr wrap="none" anchor="ctr"/>
          <a:lstStyle/>
          <a:p>
            <a:pPr algn="ct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 name="页脚占位符 2">
            <a:extLst>
              <a:ext uri="{FF2B5EF4-FFF2-40B4-BE49-F238E27FC236}">
                <a16:creationId xmlns:a16="http://schemas.microsoft.com/office/drawing/2014/main" id="{6E7129B1-0FBD-44EE-A976-C7E3A639D22E}"/>
              </a:ext>
            </a:extLst>
          </p:cNvPr>
          <p:cNvSpPr>
            <a:spLocks noGrp="1"/>
          </p:cNvSpPr>
          <p:nvPr>
            <p:ph type="ftr" sz="quarter" idx="10"/>
          </p:nvPr>
        </p:nvSpPr>
        <p:spPr>
          <a:xfrm>
            <a:off x="8245475" y="6472238"/>
            <a:ext cx="720725" cy="385762"/>
          </a:xfrm>
        </p:spPr>
        <p:txBody>
          <a:bodyPr/>
          <a:lstStyle>
            <a:lvl1pPr fontAlgn="base">
              <a:spcBef>
                <a:spcPct val="0"/>
              </a:spcBef>
              <a:spcAft>
                <a:spcPct val="0"/>
              </a:spcAft>
              <a:defRPr kumimoji="1" sz="1600">
                <a:solidFill>
                  <a:schemeClr val="tx1"/>
                </a:solidFill>
                <a:latin typeface="微软雅黑" panose="020B0503020204020204" charset="-122"/>
                <a:ea typeface="微软雅黑" panose="020B0503020204020204" charset="-122"/>
              </a:defRPr>
            </a:lvl1pPr>
          </a:lstStyle>
          <a:p>
            <a:pPr>
              <a:defRPr/>
            </a:pPr>
            <a:endParaRPr lang="en-US" altLang="zh-CN"/>
          </a:p>
        </p:txBody>
      </p:sp>
      <p:sp>
        <p:nvSpPr>
          <p:cNvPr id="5" name="日期占位符 3">
            <a:extLst>
              <a:ext uri="{FF2B5EF4-FFF2-40B4-BE49-F238E27FC236}">
                <a16:creationId xmlns:a16="http://schemas.microsoft.com/office/drawing/2014/main" id="{0E51B03A-B135-4FC1-B5E5-995E4C40FA54}"/>
              </a:ext>
            </a:extLst>
          </p:cNvPr>
          <p:cNvSpPr>
            <a:spLocks noGrp="1"/>
          </p:cNvSpPr>
          <p:nvPr>
            <p:ph type="dt" sz="half" idx="11"/>
          </p:nvPr>
        </p:nvSpPr>
        <p:spPr>
          <a:xfrm>
            <a:off x="28575" y="6457950"/>
            <a:ext cx="1079500" cy="358775"/>
          </a:xfrm>
        </p:spPr>
        <p:txBody>
          <a:bodyPr/>
          <a:lstStyle>
            <a:lvl1pPr algn="ctr">
              <a:defRPr>
                <a:latin typeface="微软雅黑" panose="020B0503020204020204" charset="-122"/>
                <a:ea typeface="微软雅黑" panose="020B0503020204020204" charset="-122"/>
              </a:defRPr>
            </a:lvl1pPr>
          </a:lstStyle>
          <a:p>
            <a:pPr>
              <a:defRPr/>
            </a:pPr>
            <a:fld id="{858ADFCD-74E2-47CF-8589-1CC940C12885}" type="datetime10">
              <a:rPr lang="zh-CN" altLang="en-US"/>
              <a:pPr>
                <a:defRPr/>
              </a:pPr>
              <a:t>18:51</a:t>
            </a:fld>
            <a:endParaRPr lang="en-US" altLang="zh-CN">
              <a:latin typeface="Arial Black" panose="020B0A04020102020204" pitchFamily="34" charset="0"/>
              <a:ea typeface="黑体" panose="02010609060101010101" pitchFamily="2" charset="-122"/>
            </a:endParaRPr>
          </a:p>
        </p:txBody>
      </p:sp>
      <p:sp>
        <p:nvSpPr>
          <p:cNvPr id="6" name="灯片编号占位符 4">
            <a:extLst>
              <a:ext uri="{FF2B5EF4-FFF2-40B4-BE49-F238E27FC236}">
                <a16:creationId xmlns:a16="http://schemas.microsoft.com/office/drawing/2014/main" id="{0352A937-A743-4305-8F89-B2B5E8952EF7}"/>
              </a:ext>
            </a:extLst>
          </p:cNvPr>
          <p:cNvSpPr>
            <a:spLocks noGrp="1"/>
          </p:cNvSpPr>
          <p:nvPr>
            <p:ph type="sldNum" sz="quarter" idx="12"/>
          </p:nvPr>
        </p:nvSpPr>
        <p:spPr>
          <a:xfrm>
            <a:off x="7912100" y="6453188"/>
            <a:ext cx="1052513" cy="404812"/>
          </a:xfrm>
        </p:spPr>
        <p:txBody>
          <a:bodyPr/>
          <a:lstStyle>
            <a:lvl1pPr>
              <a:defRPr kumimoji="1" sz="1400" smtClean="0">
                <a:solidFill>
                  <a:schemeClr val="hlink"/>
                </a:solidFill>
              </a:defRPr>
            </a:lvl1pPr>
          </a:lstStyle>
          <a:p>
            <a:pPr>
              <a:defRPr/>
            </a:pPr>
            <a:fld id="{8F83824C-4A27-46AF-898B-D10F5093BF70}" type="slidenum">
              <a:rPr lang="en-US" altLang="zh-CN"/>
              <a:pPr>
                <a:defRPr/>
              </a:pPr>
              <a:t>‹#›</a:t>
            </a:fld>
            <a:endParaRPr lang="en-US" altLang="zh-CN">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1836024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066A103F-1857-4B5E-8E1C-BBAD2B40DC10}"/>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439D8B88-2019-4B3A-B2AD-5AF9E1E45AF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FB9A932-6AE3-4D93-A3CC-AB1CF5FF274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1CC97691-065B-4455-A183-0C07DC41A03E}" type="datetime1">
              <a:rPr lang="zh-CN" altLang="en-US"/>
              <a:pPr>
                <a:defRPr/>
              </a:pPr>
              <a:t>2025/09/30</a:t>
            </a:fld>
            <a:endParaRPr lang="zh-CN" altLang="en-US"/>
          </a:p>
        </p:txBody>
      </p:sp>
      <p:sp>
        <p:nvSpPr>
          <p:cNvPr id="5" name="页脚占位符 4">
            <a:extLst>
              <a:ext uri="{FF2B5EF4-FFF2-40B4-BE49-F238E27FC236}">
                <a16:creationId xmlns:a16="http://schemas.microsoft.com/office/drawing/2014/main" id="{9FC10797-C6DE-465A-A68D-8AEBD12A14C8}"/>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6A36BA30-0751-4CBB-B3B4-D0BA148C401D}"/>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smtClean="0">
                <a:latin typeface="微软雅黑" panose="020B0503020204020204" pitchFamily="34" charset="-122"/>
                <a:ea typeface="微软雅黑" panose="020B0503020204020204" pitchFamily="34" charset="-122"/>
              </a:defRPr>
            </a:lvl1pPr>
          </a:lstStyle>
          <a:p>
            <a:pPr>
              <a:defRPr/>
            </a:pPr>
            <a:fld id="{63C7FBEF-2FBF-464A-A826-6666F1C04E97}" type="slidenum">
              <a:rPr lang="zh-CN" altLang="en-US"/>
              <a:pPr>
                <a:defRPr/>
              </a:pPr>
              <a:t>‹#›</a:t>
            </a:fld>
            <a:endParaRPr lang="zh-CN" altLang="en-US"/>
          </a:p>
        </p:txBody>
      </p:sp>
      <p:grpSp>
        <p:nvGrpSpPr>
          <p:cNvPr id="1031" name="Group 11">
            <a:extLst>
              <a:ext uri="{FF2B5EF4-FFF2-40B4-BE49-F238E27FC236}">
                <a16:creationId xmlns:a16="http://schemas.microsoft.com/office/drawing/2014/main" id="{4F32C481-B473-44AC-8AA9-F36699AFC685}"/>
              </a:ext>
            </a:extLst>
          </p:cNvPr>
          <p:cNvGrpSpPr>
            <a:grpSpLocks/>
          </p:cNvGrpSpPr>
          <p:nvPr userDrawn="1"/>
        </p:nvGrpSpPr>
        <p:grpSpPr bwMode="auto">
          <a:xfrm>
            <a:off x="3175" y="6445250"/>
            <a:ext cx="9140825" cy="412750"/>
            <a:chOff x="2" y="4060"/>
            <a:chExt cx="5758" cy="260"/>
          </a:xfrm>
        </p:grpSpPr>
        <p:pic>
          <p:nvPicPr>
            <p:cNvPr id="1034" name="Picture 7">
              <a:extLst>
                <a:ext uri="{FF2B5EF4-FFF2-40B4-BE49-F238E27FC236}">
                  <a16:creationId xmlns:a16="http://schemas.microsoft.com/office/drawing/2014/main" id="{BDA40D19-16A5-4EF7-A0E3-4F14D295618D}"/>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 y="4060"/>
              <a:ext cx="57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5" name="Picture 8" descr="hziee3">
              <a:extLst>
                <a:ext uri="{FF2B5EF4-FFF2-40B4-BE49-F238E27FC236}">
                  <a16:creationId xmlns:a16="http://schemas.microsoft.com/office/drawing/2014/main" id="{F93EDF06-DEFF-4854-AF6E-4B0498B8B378}"/>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41" y="4065"/>
              <a:ext cx="249"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4">
            <a:extLst>
              <a:ext uri="{FF2B5EF4-FFF2-40B4-BE49-F238E27FC236}">
                <a16:creationId xmlns:a16="http://schemas.microsoft.com/office/drawing/2014/main" id="{266E0BE9-D55B-44A3-9CFC-1E9CAB748F59}"/>
              </a:ext>
            </a:extLst>
          </p:cNvPr>
          <p:cNvSpPr txBox="1">
            <a:spLocks noChangeArrowheads="1"/>
          </p:cNvSpPr>
          <p:nvPr userDrawn="1"/>
        </p:nvSpPr>
        <p:spPr bwMode="auto">
          <a:xfrm>
            <a:off x="214313" y="6500813"/>
            <a:ext cx="928687" cy="358775"/>
          </a:xfrm>
          <a:prstGeom prst="rect">
            <a:avLst/>
          </a:prstGeom>
          <a:noFill/>
          <a:ln w="9525">
            <a:noFill/>
            <a:miter lim="800000"/>
            <a:headEnd/>
            <a:tailEnd/>
          </a:ln>
          <a:effectLst/>
        </p:spPr>
        <p:txBody>
          <a:bodyPr/>
          <a:lstStyle>
            <a:lvl1pPr eaLnBrk="1" hangingPunct="1">
              <a:lnSpc>
                <a:spcPct val="100000"/>
              </a:lnSpc>
              <a:spcBef>
                <a:spcPct val="0"/>
              </a:spcBef>
              <a:buClrTx/>
              <a:buFontTx/>
              <a:buNone/>
              <a:defRPr kumimoji="1" sz="1600">
                <a:solidFill>
                  <a:schemeClr val="bg2"/>
                </a:solidFill>
                <a:effectLst>
                  <a:outerShdw blurRad="38100" dist="38100" dir="2700000" algn="tl">
                    <a:srgbClr val="FFFFFF"/>
                  </a:outerShdw>
                </a:effectLst>
                <a:latin typeface="Arial Black" pitchFamily="34" charset="0"/>
                <a:ea typeface="黑体" pitchFamily="2" charset="-122"/>
              </a:defRPr>
            </a:lvl1pPr>
          </a:lstStyle>
          <a:p>
            <a:pPr>
              <a:defRPr/>
            </a:pPr>
            <a:fld id="{55298CF5-20D1-4E44-9460-B220C96C1956}" type="datetime10">
              <a:rPr lang="zh-CN" altLang="en-US" smtClean="0">
                <a:solidFill>
                  <a:srgbClr val="FF0000"/>
                </a:solidFill>
              </a:rPr>
              <a:pPr>
                <a:defRPr/>
              </a:pPr>
              <a:t>18:51</a:t>
            </a:fld>
            <a:endParaRPr lang="en-US" altLang="zh-CN" dirty="0">
              <a:solidFill>
                <a:srgbClr val="FF0000"/>
              </a:solidFill>
            </a:endParaRPr>
          </a:p>
        </p:txBody>
      </p:sp>
      <p:sp>
        <p:nvSpPr>
          <p:cNvPr id="11" name="Rectangle 6">
            <a:extLst>
              <a:ext uri="{FF2B5EF4-FFF2-40B4-BE49-F238E27FC236}">
                <a16:creationId xmlns:a16="http://schemas.microsoft.com/office/drawing/2014/main" id="{30A77143-494F-47D1-8472-FF25CF9D0B20}"/>
              </a:ext>
            </a:extLst>
          </p:cNvPr>
          <p:cNvSpPr txBox="1">
            <a:spLocks noChangeArrowheads="1"/>
          </p:cNvSpPr>
          <p:nvPr userDrawn="1"/>
        </p:nvSpPr>
        <p:spPr bwMode="auto">
          <a:xfrm>
            <a:off x="8143875" y="6453188"/>
            <a:ext cx="677863" cy="404812"/>
          </a:xfrm>
          <a:prstGeom prst="rect">
            <a:avLst/>
          </a:prstGeom>
          <a:noFill/>
          <a:ln w="9525">
            <a:noFill/>
            <a:miter lim="800000"/>
            <a:headEnd/>
            <a:tailEnd/>
          </a:ln>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defRPr/>
            </a:pPr>
            <a:fld id="{DCA38E10-F13E-4FC2-89D9-C0FFF310B7BC}" type="slidenum">
              <a:rPr kumimoji="1" lang="en-US" altLang="zh-CN" sz="1600" smtClean="0">
                <a:solidFill>
                  <a:srgbClr val="FF0000"/>
                </a:solidFill>
                <a:latin typeface="Arial Black" panose="020B0A04020102020204" pitchFamily="34" charset="0"/>
              </a:rPr>
              <a:pPr algn="r" eaLnBrk="1" hangingPunct="1">
                <a:defRPr/>
              </a:pPr>
              <a:t>‹#›</a:t>
            </a:fld>
            <a:endParaRPr kumimoji="1" lang="en-US" altLang="zh-CN" sz="1600">
              <a:solidFill>
                <a:srgbClr val="FF0000"/>
              </a:solidFill>
              <a:latin typeface="Arial Black" panose="020B0A04020102020204" pitchFamily="34" charset="0"/>
            </a:endParaRPr>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9" r:id="rId4"/>
    <p:sldLayoutId id="2147483900" r:id="rId5"/>
    <p:sldLayoutId id="2147483901" r:id="rId6"/>
  </p:sldLayoutIdLst>
  <p:hf hdr="0" ftr="0" dt="0"/>
  <p:txStyles>
    <p:titleStyle>
      <a:lvl1pPr algn="l" rtl="0" eaLnBrk="0" fontAlgn="base" hangingPunct="0">
        <a:spcBef>
          <a:spcPct val="0"/>
        </a:spcBef>
        <a:spcAft>
          <a:spcPct val="0"/>
        </a:spcAft>
        <a:defRPr sz="3600"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600">
          <a:solidFill>
            <a:schemeClr val="tx1"/>
          </a:solidFill>
          <a:latin typeface="黑体" pitchFamily="49" charset="-122"/>
          <a:ea typeface="黑体" pitchFamily="49" charset="-122"/>
        </a:defRPr>
      </a:lvl2pPr>
      <a:lvl3pPr algn="l" rtl="0" eaLnBrk="0" fontAlgn="base" hangingPunct="0">
        <a:spcBef>
          <a:spcPct val="0"/>
        </a:spcBef>
        <a:spcAft>
          <a:spcPct val="0"/>
        </a:spcAft>
        <a:defRPr sz="3600">
          <a:solidFill>
            <a:schemeClr val="tx1"/>
          </a:solidFill>
          <a:latin typeface="黑体" pitchFamily="49" charset="-122"/>
          <a:ea typeface="黑体" pitchFamily="49" charset="-122"/>
        </a:defRPr>
      </a:lvl3pPr>
      <a:lvl4pPr algn="l" rtl="0" eaLnBrk="0" fontAlgn="base" hangingPunct="0">
        <a:spcBef>
          <a:spcPct val="0"/>
        </a:spcBef>
        <a:spcAft>
          <a:spcPct val="0"/>
        </a:spcAft>
        <a:defRPr sz="3600">
          <a:solidFill>
            <a:schemeClr val="tx1"/>
          </a:solidFill>
          <a:latin typeface="黑体" pitchFamily="49" charset="-122"/>
          <a:ea typeface="黑体" pitchFamily="49" charset="-122"/>
        </a:defRPr>
      </a:lvl4pPr>
      <a:lvl5pPr algn="l" rtl="0" eaLnBrk="0" fontAlgn="base" hangingPunct="0">
        <a:spcBef>
          <a:spcPct val="0"/>
        </a:spcBef>
        <a:spcAft>
          <a:spcPct val="0"/>
        </a:spcAft>
        <a:defRPr sz="3600">
          <a:solidFill>
            <a:schemeClr val="tx1"/>
          </a:solidFill>
          <a:latin typeface="黑体" pitchFamily="49" charset="-122"/>
          <a:ea typeface="黑体" pitchFamily="49"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d2school.com/bhcpp_book/1_2.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E:/2017&#32423;&#24494;&#26426;&#21407;&#29702;&#19982;&#25509;&#21475;&#25216;&#26415;/&#35838;&#31243;&#36164;&#26009;/&#24494;&#26426;&#21407;&#29702;&#19982;&#25509;&#21475;&#25216;&#26415;&#65288;MCS-51&#29256;&#26412;&#65289;&#35838;&#20214;/http:/homepage3.nifty.com/ZAN10566/image/bios_rom.jpg" TargetMode="External"/><Relationship Id="rId4" Type="http://schemas.openxmlformats.org/officeDocument/2006/relationships/image" Target="../media/image9.jpe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6.emf"/></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077153A-896D-40F6-A27B-73D61CD3BB58}"/>
              </a:ext>
            </a:extLst>
          </p:cNvPr>
          <p:cNvSpPr/>
          <p:nvPr/>
        </p:nvSpPr>
        <p:spPr>
          <a:xfrm>
            <a:off x="2571736" y="1142984"/>
            <a:ext cx="3929090" cy="565604"/>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fontAlgn="auto" hangingPunct="1">
              <a:lnSpc>
                <a:spcPct val="120000"/>
              </a:lnSpc>
              <a:spcBef>
                <a:spcPts val="600"/>
              </a:spcBef>
              <a:spcAft>
                <a:spcPts val="0"/>
              </a:spcAft>
              <a:defRPr/>
            </a:pP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微机原理与接口技术</a:t>
            </a:r>
          </a:p>
        </p:txBody>
      </p:sp>
      <p:sp>
        <p:nvSpPr>
          <p:cNvPr id="10243" name="矩形 3">
            <a:extLst>
              <a:ext uri="{FF2B5EF4-FFF2-40B4-BE49-F238E27FC236}">
                <a16:creationId xmlns:a16="http://schemas.microsoft.com/office/drawing/2014/main" id="{F595DCF2-C95C-49F8-A3F9-A84279723401}"/>
              </a:ext>
            </a:extLst>
          </p:cNvPr>
          <p:cNvSpPr>
            <a:spLocks noChangeArrowheads="1"/>
          </p:cNvSpPr>
          <p:nvPr/>
        </p:nvSpPr>
        <p:spPr bwMode="auto">
          <a:xfrm>
            <a:off x="3286116" y="2009995"/>
            <a:ext cx="2587567" cy="633187"/>
          </a:xfrm>
          <a:prstGeom prst="rect">
            <a:avLst/>
          </a:prstGeom>
          <a:noFill/>
          <a:ln w="9525">
            <a:noFill/>
            <a:miter lim="800000"/>
            <a:headEnd/>
            <a:tailEnd/>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20000"/>
              </a:lnSpc>
              <a:defRPr/>
            </a:pPr>
            <a:r>
              <a:rPr lang="en-US" altLang="zh-CN" sz="3200" b="1" spc="50" dirty="0">
                <a:ln w="11430"/>
                <a:solidFill>
                  <a:srgbClr val="0000FF"/>
                </a:solidFill>
                <a:effectLst>
                  <a:outerShdw blurRad="76200" dist="50800" dir="5400000" algn="tl" rotWithShape="0">
                    <a:srgbClr val="000000">
                      <a:alpha val="65000"/>
                    </a:srgbClr>
                  </a:outerShdw>
                </a:effectLst>
                <a:latin typeface="微软雅黑" pitchFamily="34" charset="-122"/>
                <a:ea typeface="微软雅黑" pitchFamily="34" charset="-122"/>
                <a:cs typeface="Arial" pitchFamily="34" charset="0"/>
              </a:rPr>
              <a:t>§2  </a:t>
            </a:r>
            <a:r>
              <a:rPr lang="zh-CN" altLang="en-US" sz="3200" b="1" spc="50" dirty="0">
                <a:ln w="11430"/>
                <a:solidFill>
                  <a:srgbClr val="0000FF"/>
                </a:solidFill>
                <a:effectLst>
                  <a:outerShdw blurRad="76200" dist="50800" dir="5400000" algn="tl" rotWithShape="0">
                    <a:srgbClr val="000000">
                      <a:alpha val="65000"/>
                    </a:srgbClr>
                  </a:outerShdw>
                </a:effectLst>
                <a:latin typeface="微软雅黑" pitchFamily="34" charset="-122"/>
                <a:ea typeface="微软雅黑" pitchFamily="34" charset="-122"/>
                <a:cs typeface="Arial" pitchFamily="34" charset="0"/>
              </a:rPr>
              <a:t>微机概论</a:t>
            </a:r>
          </a:p>
        </p:txBody>
      </p:sp>
      <p:sp>
        <p:nvSpPr>
          <p:cNvPr id="11" name="Rectangle 5">
            <a:extLst>
              <a:ext uri="{FF2B5EF4-FFF2-40B4-BE49-F238E27FC236}">
                <a16:creationId xmlns:a16="http://schemas.microsoft.com/office/drawing/2014/main" id="{2EEA5439-49DA-4D3E-85A2-F740077E5ECC}"/>
              </a:ext>
            </a:extLst>
          </p:cNvPr>
          <p:cNvSpPr>
            <a:spLocks noChangeArrowheads="1"/>
          </p:cNvSpPr>
          <p:nvPr/>
        </p:nvSpPr>
        <p:spPr bwMode="auto">
          <a:xfrm>
            <a:off x="2225675" y="3017838"/>
            <a:ext cx="4608513" cy="523875"/>
          </a:xfrm>
          <a:prstGeom prst="rect">
            <a:avLst/>
          </a:prstGeom>
          <a:noFill/>
          <a:ln>
            <a:noFill/>
          </a:ln>
          <a:effectLst/>
        </p:spPr>
        <p:txBody>
          <a:bodyPr>
            <a:spAutoFit/>
          </a:bodyPr>
          <a:lstStyle/>
          <a:p>
            <a:pPr algn="ctr" eaLnBrk="1" hangingPunct="1">
              <a:defRPr/>
            </a:pPr>
            <a:r>
              <a:rPr kumimoji="1" lang="zh-CN" altLang="en-US" sz="28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主讲人：刘炳涛</a:t>
            </a:r>
          </a:p>
        </p:txBody>
      </p:sp>
      <p:sp>
        <p:nvSpPr>
          <p:cNvPr id="12" name="Rectangle 6">
            <a:extLst>
              <a:ext uri="{FF2B5EF4-FFF2-40B4-BE49-F238E27FC236}">
                <a16:creationId xmlns:a16="http://schemas.microsoft.com/office/drawing/2014/main" id="{2F6A1FAB-C1B2-46D2-9E51-F3B18081445C}"/>
              </a:ext>
            </a:extLst>
          </p:cNvPr>
          <p:cNvSpPr>
            <a:spLocks noChangeArrowheads="1"/>
          </p:cNvSpPr>
          <p:nvPr/>
        </p:nvSpPr>
        <p:spPr bwMode="auto">
          <a:xfrm>
            <a:off x="2268041" y="3860800"/>
            <a:ext cx="6048375" cy="1211263"/>
          </a:xfrm>
          <a:prstGeom prst="rect">
            <a:avLst/>
          </a:prstGeom>
          <a:noFill/>
          <a:ln>
            <a:noFill/>
          </a:ln>
          <a:effectLst/>
        </p:spPr>
        <p:txBody>
          <a:bodyPr>
            <a:spAutoFit/>
          </a:bodyPr>
          <a:lstStyle/>
          <a:p>
            <a:pPr marL="538163" lvl="3" eaLnBrk="1" hangingPunct="1">
              <a:lnSpc>
                <a:spcPct val="125000"/>
              </a:lnSpc>
              <a:spcBef>
                <a:spcPts val="25"/>
              </a:spcBef>
              <a:buClr>
                <a:schemeClr val="accent1"/>
              </a:buClr>
              <a:buFont typeface="Wingdings" panose="05000000000000000000" pitchFamily="2" charset="2"/>
              <a:buNone/>
              <a:tabLst>
                <a:tab pos="0" algn="l"/>
              </a:tabLst>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Email</a:t>
            </a:r>
            <a:r>
              <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liubingtao@hdu.edu.cn</a:t>
            </a:r>
          </a:p>
          <a:p>
            <a:pPr marL="538163" lvl="3" eaLnBrk="1" hangingPunct="1">
              <a:lnSpc>
                <a:spcPct val="125000"/>
              </a:lnSpc>
              <a:spcBef>
                <a:spcPts val="25"/>
              </a:spcBef>
              <a:buClr>
                <a:schemeClr val="accent1"/>
              </a:buClr>
              <a:buFont typeface="Wingdings" panose="05000000000000000000" pitchFamily="2" charset="2"/>
              <a:buNone/>
              <a:tabLst>
                <a:tab pos="0" algn="l"/>
              </a:tabLst>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Mob</a:t>
            </a:r>
            <a:r>
              <a:rPr lang="zh-CN" altLang="en-US"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Wingdings" panose="05000000000000000000" pitchFamily="2" charset="2"/>
              </a:rPr>
              <a:t>18626874808</a:t>
            </a:r>
            <a:endPar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marL="538163" lvl="3" eaLnBrk="1" hangingPunct="1">
              <a:lnSpc>
                <a:spcPct val="125000"/>
              </a:lnSpc>
              <a:spcBef>
                <a:spcPts val="25"/>
              </a:spcBef>
              <a:buClr>
                <a:schemeClr val="accent1"/>
              </a:buClr>
              <a:buFont typeface="Wingdings" panose="05000000000000000000" pitchFamily="2" charset="2"/>
              <a:buNone/>
              <a:tabLst>
                <a:tab pos="0" algn="l"/>
              </a:tabLst>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Office</a:t>
            </a:r>
            <a:r>
              <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科技馆</a:t>
            </a:r>
            <a:r>
              <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512</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35420B2-8B10-4476-870B-E05098043BD6}"/>
              </a:ext>
            </a:extLst>
          </p:cNvPr>
          <p:cNvSpPr>
            <a:spLocks noGrp="1"/>
          </p:cNvSpPr>
          <p:nvPr>
            <p:ph idx="4294967295"/>
          </p:nvPr>
        </p:nvSpPr>
        <p:spPr>
          <a:xfrm>
            <a:off x="250825" y="765175"/>
            <a:ext cx="8709025" cy="3671888"/>
          </a:xfrm>
        </p:spPr>
        <p:txBody>
          <a:bodyPr/>
          <a:lstStyle/>
          <a:p>
            <a:pPr marL="355600" indent="-355600" eaLnBrk="1" hangingPunct="1">
              <a:lnSpc>
                <a:spcPct val="150000"/>
              </a:lnSpc>
              <a:buClr>
                <a:schemeClr val="tx2"/>
              </a:buClr>
              <a:buFont typeface="Wingdings" panose="05000000000000000000" pitchFamily="2" charset="2"/>
              <a:buBlip>
                <a:blip r:embed="rId3"/>
              </a:buBlip>
            </a:pPr>
            <a:r>
              <a:rPr lang="zh-CN" altLang="en-US" sz="2400" b="1" dirty="0">
                <a:latin typeface="微软雅黑" panose="020B0503020204020204" pitchFamily="34" charset="-122"/>
                <a:ea typeface="微软雅黑" panose="020B0503020204020204" pitchFamily="34" charset="-122"/>
              </a:rPr>
              <a:t>汇编语言：</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为了便于记忆和书写，每条二进制代码指令都可以用字母或符号来表示，称为</a:t>
            </a:r>
            <a:r>
              <a:rPr lang="zh-CN" altLang="en-US" sz="2000" b="1" dirty="0">
                <a:solidFill>
                  <a:srgbClr val="0000FF"/>
                </a:solidFill>
                <a:latin typeface="微软雅黑" panose="020B0503020204020204" pitchFamily="34" charset="-122"/>
                <a:ea typeface="微软雅黑" panose="020B0503020204020204" pitchFamily="34" charset="-122"/>
              </a:rPr>
              <a:t>汇编语言</a:t>
            </a:r>
            <a:r>
              <a:rPr lang="zh-CN" altLang="en-US" sz="2000" b="1" dirty="0">
                <a:latin typeface="微软雅黑" panose="020B0503020204020204" pitchFamily="34" charset="-122"/>
                <a:ea typeface="微软雅黑" panose="020B0503020204020204" pitchFamily="34" charset="-122"/>
              </a:rPr>
              <a:t>，汇编指令与机器指令一一对应； </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汇编语言能够</a:t>
            </a:r>
            <a:r>
              <a:rPr lang="zh-CN" altLang="en-US" sz="2000" b="1" dirty="0">
                <a:solidFill>
                  <a:srgbClr val="0000FF"/>
                </a:solidFill>
                <a:latin typeface="微软雅黑" panose="020B0503020204020204" pitchFamily="34" charset="-122"/>
                <a:ea typeface="微软雅黑" panose="020B0503020204020204" pitchFamily="34" charset="-122"/>
              </a:rPr>
              <a:t>直接访问与硬件</a:t>
            </a:r>
            <a:r>
              <a:rPr lang="zh-CN" altLang="en-US" sz="2000" b="1" dirty="0">
                <a:latin typeface="微软雅黑" panose="020B0503020204020204" pitchFamily="34" charset="-122"/>
                <a:ea typeface="微软雅黑" panose="020B0503020204020204" pitchFamily="34" charset="-122"/>
              </a:rPr>
              <a:t>相关的存储器或</a:t>
            </a:r>
            <a:r>
              <a:rPr lang="en-US" altLang="zh-CN" sz="2000" b="1" dirty="0">
                <a:latin typeface="微软雅黑" panose="020B0503020204020204" pitchFamily="34" charset="-122"/>
                <a:ea typeface="微软雅黑" panose="020B0503020204020204" pitchFamily="34" charset="-122"/>
              </a:rPr>
              <a:t>I/O</a:t>
            </a:r>
            <a:r>
              <a:rPr lang="zh-CN" altLang="en-US" sz="2000" b="1" dirty="0">
                <a:latin typeface="微软雅黑" panose="020B0503020204020204" pitchFamily="34" charset="-122"/>
                <a:ea typeface="微软雅黑" panose="020B0503020204020204" pitchFamily="34" charset="-122"/>
              </a:rPr>
              <a:t>端口，参考</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用汇编语言编写的程序称为</a:t>
            </a:r>
            <a:r>
              <a:rPr lang="zh-CN" altLang="en-US" sz="2000" b="1" dirty="0">
                <a:solidFill>
                  <a:srgbClr val="0000FF"/>
                </a:solidFill>
                <a:latin typeface="微软雅黑" panose="020B0503020204020204" pitchFamily="34" charset="-122"/>
                <a:ea typeface="微软雅黑" panose="020B0503020204020204" pitchFamily="34" charset="-122"/>
              </a:rPr>
              <a:t>汇编源程序</a:t>
            </a:r>
            <a:r>
              <a:rPr lang="zh-CN" altLang="en-US" sz="2000" b="1" dirty="0">
                <a:latin typeface="微软雅黑" panose="020B0503020204020204" pitchFamily="34" charset="-122"/>
                <a:ea typeface="微软雅黑" panose="020B0503020204020204" pitchFamily="34" charset="-122"/>
              </a:rPr>
              <a:t>，要翻译成机器语言程序才可以由计算机执行。这个翻译的过程称为</a:t>
            </a:r>
            <a:r>
              <a:rPr lang="zh-CN" altLang="en-US" sz="2000" b="1" dirty="0">
                <a:solidFill>
                  <a:srgbClr val="0000FF"/>
                </a:solidFill>
                <a:latin typeface="微软雅黑" panose="020B0503020204020204" pitchFamily="34" charset="-122"/>
                <a:ea typeface="微软雅黑" panose="020B0503020204020204" pitchFamily="34" charset="-122"/>
              </a:rPr>
              <a:t>“汇编”</a:t>
            </a:r>
            <a:r>
              <a:rPr lang="zh-CN" altLang="en-US" sz="2000" b="1" dirty="0">
                <a:latin typeface="微软雅黑" panose="020B0503020204020204" pitchFamily="34" charset="-122"/>
                <a:ea typeface="微软雅黑" panose="020B0503020204020204" pitchFamily="34" charset="-122"/>
              </a:rPr>
              <a:t>，这种把汇编源程序翻译成目标程序的语言加工程序称为</a:t>
            </a:r>
            <a:r>
              <a:rPr lang="zh-CN" altLang="en-US" sz="2000" b="1" dirty="0">
                <a:solidFill>
                  <a:srgbClr val="0000FF"/>
                </a:solidFill>
                <a:latin typeface="微软雅黑" panose="020B0503020204020204" pitchFamily="34" charset="-122"/>
                <a:ea typeface="微软雅黑" panose="020B0503020204020204" pitchFamily="34" charset="-122"/>
              </a:rPr>
              <a:t>汇编程序</a:t>
            </a:r>
            <a:r>
              <a:rPr lang="zh-CN" altLang="en-US" sz="2000" b="1" dirty="0">
                <a:latin typeface="微软雅黑" panose="020B0503020204020204" pitchFamily="34" charset="-122"/>
                <a:ea typeface="微软雅黑" panose="020B0503020204020204" pitchFamily="34" charset="-122"/>
              </a:rPr>
              <a:t>。 </a:t>
            </a:r>
          </a:p>
        </p:txBody>
      </p:sp>
      <p:grpSp>
        <p:nvGrpSpPr>
          <p:cNvPr id="22531" name="Group 4">
            <a:extLst>
              <a:ext uri="{FF2B5EF4-FFF2-40B4-BE49-F238E27FC236}">
                <a16:creationId xmlns:a16="http://schemas.microsoft.com/office/drawing/2014/main" id="{6FB56A71-C735-45BB-A680-BA19D1537BCA}"/>
              </a:ext>
            </a:extLst>
          </p:cNvPr>
          <p:cNvGrpSpPr>
            <a:grpSpLocks/>
          </p:cNvGrpSpPr>
          <p:nvPr/>
        </p:nvGrpSpPr>
        <p:grpSpPr bwMode="auto">
          <a:xfrm>
            <a:off x="250825" y="4541839"/>
            <a:ext cx="8685213" cy="1573213"/>
            <a:chOff x="168" y="2476"/>
            <a:chExt cx="5471" cy="991"/>
          </a:xfrm>
        </p:grpSpPr>
        <p:sp>
          <p:nvSpPr>
            <p:cNvPr id="22533" name="Rectangle 5">
              <a:extLst>
                <a:ext uri="{FF2B5EF4-FFF2-40B4-BE49-F238E27FC236}">
                  <a16:creationId xmlns:a16="http://schemas.microsoft.com/office/drawing/2014/main" id="{F2CFDD04-B847-4BEC-9BAC-FB0304C916B2}"/>
                </a:ext>
              </a:extLst>
            </p:cNvPr>
            <p:cNvSpPr>
              <a:spLocks noChangeArrowheads="1"/>
            </p:cNvSpPr>
            <p:nvPr/>
          </p:nvSpPr>
          <p:spPr bwMode="auto">
            <a:xfrm>
              <a:off x="168" y="2775"/>
              <a:ext cx="393" cy="52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22534" name="Rectangle 6">
              <a:extLst>
                <a:ext uri="{FF2B5EF4-FFF2-40B4-BE49-F238E27FC236}">
                  <a16:creationId xmlns:a16="http://schemas.microsoft.com/office/drawing/2014/main" id="{9141F7B6-2BFA-4456-BFCA-2AE84A442B30}"/>
                </a:ext>
              </a:extLst>
            </p:cNvPr>
            <p:cNvSpPr>
              <a:spLocks noChangeArrowheads="1"/>
            </p:cNvSpPr>
            <p:nvPr/>
          </p:nvSpPr>
          <p:spPr bwMode="auto">
            <a:xfrm>
              <a:off x="168" y="2775"/>
              <a:ext cx="393" cy="520"/>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a:flatTx/>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10" name="Rectangle 7">
              <a:extLst>
                <a:ext uri="{FF2B5EF4-FFF2-40B4-BE49-F238E27FC236}">
                  <a16:creationId xmlns:a16="http://schemas.microsoft.com/office/drawing/2014/main" id="{775F93BC-DC80-4B2D-A463-128620864979}"/>
                </a:ext>
              </a:extLst>
            </p:cNvPr>
            <p:cNvSpPr>
              <a:spLocks noChangeArrowheads="1"/>
            </p:cNvSpPr>
            <p:nvPr/>
          </p:nvSpPr>
          <p:spPr bwMode="auto">
            <a:xfrm>
              <a:off x="198" y="2820"/>
              <a:ext cx="323" cy="388"/>
            </a:xfrm>
            <a:prstGeom prst="rect">
              <a:avLst/>
            </a:prstGeom>
            <a:solidFill>
              <a:srgbClr val="FFFF00"/>
            </a:solidFill>
            <a:ln w="9525">
              <a:noFill/>
              <a:miter lim="800000"/>
              <a:headEnd/>
              <a:tailEnd/>
            </a:ln>
          </p:spPr>
          <p:txBody>
            <a:bodyPr wrap="none" lIns="0" tIns="0" rIns="0" bIns="0">
              <a:spAutoFit/>
            </a:bodyPr>
            <a:lstStyle/>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编辑</a:t>
              </a:r>
              <a:endParaRPr lang="en-US" altLang="zh-CN" sz="2000"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程序</a:t>
              </a:r>
            </a:p>
          </p:txBody>
        </p:sp>
        <p:sp>
          <p:nvSpPr>
            <p:cNvPr id="12" name="Freeform 9">
              <a:extLst>
                <a:ext uri="{FF2B5EF4-FFF2-40B4-BE49-F238E27FC236}">
                  <a16:creationId xmlns:a16="http://schemas.microsoft.com/office/drawing/2014/main" id="{458FB6F7-AF29-4B25-9BA6-9719278A6C31}"/>
                </a:ext>
              </a:extLst>
            </p:cNvPr>
            <p:cNvSpPr>
              <a:spLocks/>
            </p:cNvSpPr>
            <p:nvPr/>
          </p:nvSpPr>
          <p:spPr bwMode="auto">
            <a:xfrm>
              <a:off x="837" y="2602"/>
              <a:ext cx="866" cy="865"/>
            </a:xfrm>
            <a:custGeom>
              <a:avLst/>
              <a:gdLst/>
              <a:ahLst/>
              <a:cxnLst>
                <a:cxn ang="0">
                  <a:pos x="0" y="411"/>
                </a:cxn>
                <a:cxn ang="0">
                  <a:pos x="3" y="378"/>
                </a:cxn>
                <a:cxn ang="0">
                  <a:pos x="9" y="346"/>
                </a:cxn>
                <a:cxn ang="0">
                  <a:pos x="26" y="284"/>
                </a:cxn>
                <a:cxn ang="0">
                  <a:pos x="52" y="227"/>
                </a:cxn>
                <a:cxn ang="0">
                  <a:pos x="86" y="174"/>
                </a:cxn>
                <a:cxn ang="0">
                  <a:pos x="127" y="127"/>
                </a:cxn>
                <a:cxn ang="0">
                  <a:pos x="174" y="87"/>
                </a:cxn>
                <a:cxn ang="0">
                  <a:pos x="226" y="52"/>
                </a:cxn>
                <a:cxn ang="0">
                  <a:pos x="285" y="26"/>
                </a:cxn>
                <a:cxn ang="0">
                  <a:pos x="346" y="9"/>
                </a:cxn>
                <a:cxn ang="0">
                  <a:pos x="378" y="4"/>
                </a:cxn>
                <a:cxn ang="0">
                  <a:pos x="411" y="0"/>
                </a:cxn>
                <a:cxn ang="0">
                  <a:pos x="444" y="0"/>
                </a:cxn>
                <a:cxn ang="0">
                  <a:pos x="478" y="3"/>
                </a:cxn>
                <a:cxn ang="0">
                  <a:pos x="510" y="7"/>
                </a:cxn>
                <a:cxn ang="0">
                  <a:pos x="562" y="20"/>
                </a:cxn>
                <a:cxn ang="0">
                  <a:pos x="621" y="43"/>
                </a:cxn>
                <a:cxn ang="0">
                  <a:pos x="675" y="74"/>
                </a:cxn>
                <a:cxn ang="0">
                  <a:pos x="725" y="113"/>
                </a:cxn>
                <a:cxn ang="0">
                  <a:pos x="767" y="157"/>
                </a:cxn>
                <a:cxn ang="0">
                  <a:pos x="803" y="208"/>
                </a:cxn>
                <a:cxn ang="0">
                  <a:pos x="832" y="265"/>
                </a:cxn>
                <a:cxn ang="0">
                  <a:pos x="852" y="325"/>
                </a:cxn>
                <a:cxn ang="0">
                  <a:pos x="861" y="367"/>
                </a:cxn>
                <a:cxn ang="0">
                  <a:pos x="865" y="400"/>
                </a:cxn>
                <a:cxn ang="0">
                  <a:pos x="866" y="433"/>
                </a:cxn>
                <a:cxn ang="0">
                  <a:pos x="866" y="455"/>
                </a:cxn>
                <a:cxn ang="0">
                  <a:pos x="863" y="488"/>
                </a:cxn>
                <a:cxn ang="0">
                  <a:pos x="857" y="520"/>
                </a:cxn>
                <a:cxn ang="0">
                  <a:pos x="840" y="582"/>
                </a:cxn>
                <a:cxn ang="0">
                  <a:pos x="814" y="639"/>
                </a:cxn>
                <a:cxn ang="0">
                  <a:pos x="780" y="692"/>
                </a:cxn>
                <a:cxn ang="0">
                  <a:pos x="739" y="739"/>
                </a:cxn>
                <a:cxn ang="0">
                  <a:pos x="692" y="779"/>
                </a:cxn>
                <a:cxn ang="0">
                  <a:pos x="640" y="813"/>
                </a:cxn>
                <a:cxn ang="0">
                  <a:pos x="581" y="839"/>
                </a:cxn>
                <a:cxn ang="0">
                  <a:pos x="520" y="857"/>
                </a:cxn>
                <a:cxn ang="0">
                  <a:pos x="488" y="862"/>
                </a:cxn>
                <a:cxn ang="0">
                  <a:pos x="455" y="865"/>
                </a:cxn>
                <a:cxn ang="0">
                  <a:pos x="422" y="865"/>
                </a:cxn>
                <a:cxn ang="0">
                  <a:pos x="388" y="863"/>
                </a:cxn>
                <a:cxn ang="0">
                  <a:pos x="356" y="859"/>
                </a:cxn>
                <a:cxn ang="0">
                  <a:pos x="304" y="847"/>
                </a:cxn>
                <a:cxn ang="0">
                  <a:pos x="245" y="823"/>
                </a:cxn>
                <a:cxn ang="0">
                  <a:pos x="191" y="792"/>
                </a:cxn>
                <a:cxn ang="0">
                  <a:pos x="142" y="753"/>
                </a:cxn>
                <a:cxn ang="0">
                  <a:pos x="99" y="708"/>
                </a:cxn>
                <a:cxn ang="0">
                  <a:pos x="63" y="658"/>
                </a:cxn>
                <a:cxn ang="0">
                  <a:pos x="34" y="601"/>
                </a:cxn>
                <a:cxn ang="0">
                  <a:pos x="14" y="541"/>
                </a:cxn>
                <a:cxn ang="0">
                  <a:pos x="5" y="498"/>
                </a:cxn>
                <a:cxn ang="0">
                  <a:pos x="1" y="466"/>
                </a:cxn>
                <a:cxn ang="0">
                  <a:pos x="0" y="433"/>
                </a:cxn>
              </a:cxnLst>
              <a:rect l="0" t="0" r="r" b="b"/>
              <a:pathLst>
                <a:path w="866" h="865">
                  <a:moveTo>
                    <a:pt x="0" y="433"/>
                  </a:moveTo>
                  <a:lnTo>
                    <a:pt x="0" y="422"/>
                  </a:lnTo>
                  <a:lnTo>
                    <a:pt x="0" y="411"/>
                  </a:lnTo>
                  <a:lnTo>
                    <a:pt x="1" y="400"/>
                  </a:lnTo>
                  <a:lnTo>
                    <a:pt x="2" y="388"/>
                  </a:lnTo>
                  <a:lnTo>
                    <a:pt x="3" y="378"/>
                  </a:lnTo>
                  <a:lnTo>
                    <a:pt x="5" y="367"/>
                  </a:lnTo>
                  <a:lnTo>
                    <a:pt x="6" y="356"/>
                  </a:lnTo>
                  <a:lnTo>
                    <a:pt x="9" y="346"/>
                  </a:lnTo>
                  <a:lnTo>
                    <a:pt x="14" y="325"/>
                  </a:lnTo>
                  <a:lnTo>
                    <a:pt x="20" y="304"/>
                  </a:lnTo>
                  <a:lnTo>
                    <a:pt x="26" y="284"/>
                  </a:lnTo>
                  <a:lnTo>
                    <a:pt x="34" y="265"/>
                  </a:lnTo>
                  <a:lnTo>
                    <a:pt x="43" y="246"/>
                  </a:lnTo>
                  <a:lnTo>
                    <a:pt x="52" y="227"/>
                  </a:lnTo>
                  <a:lnTo>
                    <a:pt x="63" y="208"/>
                  </a:lnTo>
                  <a:lnTo>
                    <a:pt x="74" y="191"/>
                  </a:lnTo>
                  <a:lnTo>
                    <a:pt x="86" y="174"/>
                  </a:lnTo>
                  <a:lnTo>
                    <a:pt x="99" y="157"/>
                  </a:lnTo>
                  <a:lnTo>
                    <a:pt x="112" y="142"/>
                  </a:lnTo>
                  <a:lnTo>
                    <a:pt x="127" y="127"/>
                  </a:lnTo>
                  <a:lnTo>
                    <a:pt x="142" y="113"/>
                  </a:lnTo>
                  <a:lnTo>
                    <a:pt x="158" y="99"/>
                  </a:lnTo>
                  <a:lnTo>
                    <a:pt x="174" y="87"/>
                  </a:lnTo>
                  <a:lnTo>
                    <a:pt x="191" y="74"/>
                  </a:lnTo>
                  <a:lnTo>
                    <a:pt x="209" y="63"/>
                  </a:lnTo>
                  <a:lnTo>
                    <a:pt x="226" y="52"/>
                  </a:lnTo>
                  <a:lnTo>
                    <a:pt x="245" y="43"/>
                  </a:lnTo>
                  <a:lnTo>
                    <a:pt x="265" y="35"/>
                  </a:lnTo>
                  <a:lnTo>
                    <a:pt x="285" y="26"/>
                  </a:lnTo>
                  <a:lnTo>
                    <a:pt x="304" y="20"/>
                  </a:lnTo>
                  <a:lnTo>
                    <a:pt x="325" y="14"/>
                  </a:lnTo>
                  <a:lnTo>
                    <a:pt x="346" y="9"/>
                  </a:lnTo>
                  <a:lnTo>
                    <a:pt x="356" y="7"/>
                  </a:lnTo>
                  <a:lnTo>
                    <a:pt x="368" y="6"/>
                  </a:lnTo>
                  <a:lnTo>
                    <a:pt x="378" y="4"/>
                  </a:lnTo>
                  <a:lnTo>
                    <a:pt x="388" y="3"/>
                  </a:lnTo>
                  <a:lnTo>
                    <a:pt x="400" y="2"/>
                  </a:lnTo>
                  <a:lnTo>
                    <a:pt x="411" y="0"/>
                  </a:lnTo>
                  <a:lnTo>
                    <a:pt x="422" y="0"/>
                  </a:lnTo>
                  <a:lnTo>
                    <a:pt x="433" y="0"/>
                  </a:lnTo>
                  <a:lnTo>
                    <a:pt x="444" y="0"/>
                  </a:lnTo>
                  <a:lnTo>
                    <a:pt x="456" y="0"/>
                  </a:lnTo>
                  <a:lnTo>
                    <a:pt x="466" y="2"/>
                  </a:lnTo>
                  <a:lnTo>
                    <a:pt x="478" y="3"/>
                  </a:lnTo>
                  <a:lnTo>
                    <a:pt x="488" y="4"/>
                  </a:lnTo>
                  <a:lnTo>
                    <a:pt x="499" y="6"/>
                  </a:lnTo>
                  <a:lnTo>
                    <a:pt x="510" y="7"/>
                  </a:lnTo>
                  <a:lnTo>
                    <a:pt x="520" y="9"/>
                  </a:lnTo>
                  <a:lnTo>
                    <a:pt x="541" y="14"/>
                  </a:lnTo>
                  <a:lnTo>
                    <a:pt x="562" y="20"/>
                  </a:lnTo>
                  <a:lnTo>
                    <a:pt x="582" y="26"/>
                  </a:lnTo>
                  <a:lnTo>
                    <a:pt x="601" y="35"/>
                  </a:lnTo>
                  <a:lnTo>
                    <a:pt x="621" y="43"/>
                  </a:lnTo>
                  <a:lnTo>
                    <a:pt x="640" y="52"/>
                  </a:lnTo>
                  <a:lnTo>
                    <a:pt x="657" y="63"/>
                  </a:lnTo>
                  <a:lnTo>
                    <a:pt x="675" y="74"/>
                  </a:lnTo>
                  <a:lnTo>
                    <a:pt x="692" y="87"/>
                  </a:lnTo>
                  <a:lnTo>
                    <a:pt x="708" y="99"/>
                  </a:lnTo>
                  <a:lnTo>
                    <a:pt x="725" y="113"/>
                  </a:lnTo>
                  <a:lnTo>
                    <a:pt x="739" y="127"/>
                  </a:lnTo>
                  <a:lnTo>
                    <a:pt x="754" y="142"/>
                  </a:lnTo>
                  <a:lnTo>
                    <a:pt x="767" y="157"/>
                  </a:lnTo>
                  <a:lnTo>
                    <a:pt x="780" y="174"/>
                  </a:lnTo>
                  <a:lnTo>
                    <a:pt x="792" y="191"/>
                  </a:lnTo>
                  <a:lnTo>
                    <a:pt x="803" y="208"/>
                  </a:lnTo>
                  <a:lnTo>
                    <a:pt x="814" y="227"/>
                  </a:lnTo>
                  <a:lnTo>
                    <a:pt x="823" y="246"/>
                  </a:lnTo>
                  <a:lnTo>
                    <a:pt x="832" y="265"/>
                  </a:lnTo>
                  <a:lnTo>
                    <a:pt x="840" y="284"/>
                  </a:lnTo>
                  <a:lnTo>
                    <a:pt x="846" y="304"/>
                  </a:lnTo>
                  <a:lnTo>
                    <a:pt x="852" y="325"/>
                  </a:lnTo>
                  <a:lnTo>
                    <a:pt x="857" y="346"/>
                  </a:lnTo>
                  <a:lnTo>
                    <a:pt x="860" y="356"/>
                  </a:lnTo>
                  <a:lnTo>
                    <a:pt x="861" y="367"/>
                  </a:lnTo>
                  <a:lnTo>
                    <a:pt x="863" y="378"/>
                  </a:lnTo>
                  <a:lnTo>
                    <a:pt x="864" y="388"/>
                  </a:lnTo>
                  <a:lnTo>
                    <a:pt x="865" y="400"/>
                  </a:lnTo>
                  <a:lnTo>
                    <a:pt x="866" y="410"/>
                  </a:lnTo>
                  <a:lnTo>
                    <a:pt x="866" y="422"/>
                  </a:lnTo>
                  <a:lnTo>
                    <a:pt x="866" y="433"/>
                  </a:lnTo>
                  <a:lnTo>
                    <a:pt x="866" y="433"/>
                  </a:lnTo>
                  <a:lnTo>
                    <a:pt x="866" y="444"/>
                  </a:lnTo>
                  <a:lnTo>
                    <a:pt x="866" y="455"/>
                  </a:lnTo>
                  <a:lnTo>
                    <a:pt x="865" y="466"/>
                  </a:lnTo>
                  <a:lnTo>
                    <a:pt x="864" y="478"/>
                  </a:lnTo>
                  <a:lnTo>
                    <a:pt x="863" y="488"/>
                  </a:lnTo>
                  <a:lnTo>
                    <a:pt x="861" y="498"/>
                  </a:lnTo>
                  <a:lnTo>
                    <a:pt x="860" y="510"/>
                  </a:lnTo>
                  <a:lnTo>
                    <a:pt x="857" y="520"/>
                  </a:lnTo>
                  <a:lnTo>
                    <a:pt x="852" y="541"/>
                  </a:lnTo>
                  <a:lnTo>
                    <a:pt x="847" y="562"/>
                  </a:lnTo>
                  <a:lnTo>
                    <a:pt x="840" y="582"/>
                  </a:lnTo>
                  <a:lnTo>
                    <a:pt x="832" y="601"/>
                  </a:lnTo>
                  <a:lnTo>
                    <a:pt x="823" y="620"/>
                  </a:lnTo>
                  <a:lnTo>
                    <a:pt x="814" y="639"/>
                  </a:lnTo>
                  <a:lnTo>
                    <a:pt x="803" y="658"/>
                  </a:lnTo>
                  <a:lnTo>
                    <a:pt x="792" y="675"/>
                  </a:lnTo>
                  <a:lnTo>
                    <a:pt x="780" y="692"/>
                  </a:lnTo>
                  <a:lnTo>
                    <a:pt x="767" y="708"/>
                  </a:lnTo>
                  <a:lnTo>
                    <a:pt x="754" y="724"/>
                  </a:lnTo>
                  <a:lnTo>
                    <a:pt x="739" y="739"/>
                  </a:lnTo>
                  <a:lnTo>
                    <a:pt x="725" y="753"/>
                  </a:lnTo>
                  <a:lnTo>
                    <a:pt x="708" y="767"/>
                  </a:lnTo>
                  <a:lnTo>
                    <a:pt x="692" y="779"/>
                  </a:lnTo>
                  <a:lnTo>
                    <a:pt x="675" y="792"/>
                  </a:lnTo>
                  <a:lnTo>
                    <a:pt x="657" y="803"/>
                  </a:lnTo>
                  <a:lnTo>
                    <a:pt x="640" y="813"/>
                  </a:lnTo>
                  <a:lnTo>
                    <a:pt x="621" y="823"/>
                  </a:lnTo>
                  <a:lnTo>
                    <a:pt x="601" y="831"/>
                  </a:lnTo>
                  <a:lnTo>
                    <a:pt x="581" y="839"/>
                  </a:lnTo>
                  <a:lnTo>
                    <a:pt x="562" y="846"/>
                  </a:lnTo>
                  <a:lnTo>
                    <a:pt x="541" y="852"/>
                  </a:lnTo>
                  <a:lnTo>
                    <a:pt x="520" y="857"/>
                  </a:lnTo>
                  <a:lnTo>
                    <a:pt x="510" y="859"/>
                  </a:lnTo>
                  <a:lnTo>
                    <a:pt x="499" y="860"/>
                  </a:lnTo>
                  <a:lnTo>
                    <a:pt x="488" y="862"/>
                  </a:lnTo>
                  <a:lnTo>
                    <a:pt x="478" y="863"/>
                  </a:lnTo>
                  <a:lnTo>
                    <a:pt x="466" y="864"/>
                  </a:lnTo>
                  <a:lnTo>
                    <a:pt x="455" y="865"/>
                  </a:lnTo>
                  <a:lnTo>
                    <a:pt x="444" y="865"/>
                  </a:lnTo>
                  <a:lnTo>
                    <a:pt x="433" y="865"/>
                  </a:lnTo>
                  <a:lnTo>
                    <a:pt x="422" y="865"/>
                  </a:lnTo>
                  <a:lnTo>
                    <a:pt x="411" y="865"/>
                  </a:lnTo>
                  <a:lnTo>
                    <a:pt x="400" y="864"/>
                  </a:lnTo>
                  <a:lnTo>
                    <a:pt x="388" y="863"/>
                  </a:lnTo>
                  <a:lnTo>
                    <a:pt x="378" y="862"/>
                  </a:lnTo>
                  <a:lnTo>
                    <a:pt x="368" y="860"/>
                  </a:lnTo>
                  <a:lnTo>
                    <a:pt x="356" y="859"/>
                  </a:lnTo>
                  <a:lnTo>
                    <a:pt x="346" y="857"/>
                  </a:lnTo>
                  <a:lnTo>
                    <a:pt x="325" y="852"/>
                  </a:lnTo>
                  <a:lnTo>
                    <a:pt x="304" y="847"/>
                  </a:lnTo>
                  <a:lnTo>
                    <a:pt x="285" y="839"/>
                  </a:lnTo>
                  <a:lnTo>
                    <a:pt x="265" y="832"/>
                  </a:lnTo>
                  <a:lnTo>
                    <a:pt x="245" y="823"/>
                  </a:lnTo>
                  <a:lnTo>
                    <a:pt x="226" y="813"/>
                  </a:lnTo>
                  <a:lnTo>
                    <a:pt x="209" y="803"/>
                  </a:lnTo>
                  <a:lnTo>
                    <a:pt x="191" y="792"/>
                  </a:lnTo>
                  <a:lnTo>
                    <a:pt x="174" y="780"/>
                  </a:lnTo>
                  <a:lnTo>
                    <a:pt x="158" y="767"/>
                  </a:lnTo>
                  <a:lnTo>
                    <a:pt x="142" y="753"/>
                  </a:lnTo>
                  <a:lnTo>
                    <a:pt x="127" y="739"/>
                  </a:lnTo>
                  <a:lnTo>
                    <a:pt x="112" y="724"/>
                  </a:lnTo>
                  <a:lnTo>
                    <a:pt x="99" y="708"/>
                  </a:lnTo>
                  <a:lnTo>
                    <a:pt x="86" y="692"/>
                  </a:lnTo>
                  <a:lnTo>
                    <a:pt x="74" y="675"/>
                  </a:lnTo>
                  <a:lnTo>
                    <a:pt x="63" y="658"/>
                  </a:lnTo>
                  <a:lnTo>
                    <a:pt x="52" y="639"/>
                  </a:lnTo>
                  <a:lnTo>
                    <a:pt x="43" y="620"/>
                  </a:lnTo>
                  <a:lnTo>
                    <a:pt x="34" y="601"/>
                  </a:lnTo>
                  <a:lnTo>
                    <a:pt x="26" y="582"/>
                  </a:lnTo>
                  <a:lnTo>
                    <a:pt x="20" y="562"/>
                  </a:lnTo>
                  <a:lnTo>
                    <a:pt x="14" y="541"/>
                  </a:lnTo>
                  <a:lnTo>
                    <a:pt x="9" y="520"/>
                  </a:lnTo>
                  <a:lnTo>
                    <a:pt x="6" y="510"/>
                  </a:lnTo>
                  <a:lnTo>
                    <a:pt x="5" y="498"/>
                  </a:lnTo>
                  <a:lnTo>
                    <a:pt x="3" y="488"/>
                  </a:lnTo>
                  <a:lnTo>
                    <a:pt x="2" y="478"/>
                  </a:lnTo>
                  <a:lnTo>
                    <a:pt x="1" y="466"/>
                  </a:lnTo>
                  <a:lnTo>
                    <a:pt x="0" y="455"/>
                  </a:lnTo>
                  <a:lnTo>
                    <a:pt x="0" y="444"/>
                  </a:lnTo>
                  <a:lnTo>
                    <a:pt x="0" y="433"/>
                  </a:lnTo>
                  <a:close/>
                </a:path>
              </a:pathLst>
            </a:custGeom>
            <a:solidFill>
              <a:schemeClr val="tx2">
                <a:lumMod val="20000"/>
                <a:lumOff val="80000"/>
              </a:schemeClr>
            </a:solidFill>
            <a:ln w="9525">
              <a:noFill/>
              <a:round/>
              <a:headEnd/>
              <a:tailEnd/>
            </a:ln>
            <a:effectLst>
              <a:outerShdw dist="107763" dir="18900000" algn="ctr" rotWithShape="0">
                <a:srgbClr val="808080">
                  <a:alpha val="50000"/>
                </a:srgbClr>
              </a:outerShdw>
            </a:effectLst>
          </p:spPr>
          <p:txBody>
            <a:bodyPr/>
            <a:lstStyle/>
            <a:p>
              <a:pPr>
                <a:defRPr/>
              </a:pPr>
              <a:endParaRPr lang="zh-CN" altLang="en-US" sz="2000">
                <a:latin typeface="微软雅黑" panose="020B0503020204020204" pitchFamily="34" charset="-122"/>
                <a:ea typeface="微软雅黑" panose="020B0503020204020204" pitchFamily="34" charset="-122"/>
              </a:endParaRPr>
            </a:p>
          </p:txBody>
        </p:sp>
        <p:sp>
          <p:nvSpPr>
            <p:cNvPr id="22537" name="Freeform 10">
              <a:extLst>
                <a:ext uri="{FF2B5EF4-FFF2-40B4-BE49-F238E27FC236}">
                  <a16:creationId xmlns:a16="http://schemas.microsoft.com/office/drawing/2014/main" id="{345F5620-9C53-4E3F-9055-4F39BEEF4819}"/>
                </a:ext>
              </a:extLst>
            </p:cNvPr>
            <p:cNvSpPr>
              <a:spLocks/>
            </p:cNvSpPr>
            <p:nvPr/>
          </p:nvSpPr>
          <p:spPr bwMode="auto">
            <a:xfrm>
              <a:off x="837" y="2602"/>
              <a:ext cx="866" cy="865"/>
            </a:xfrm>
            <a:custGeom>
              <a:avLst/>
              <a:gdLst>
                <a:gd name="T0" fmla="*/ 0 w 866"/>
                <a:gd name="T1" fmla="*/ 411 h 865"/>
                <a:gd name="T2" fmla="*/ 3 w 866"/>
                <a:gd name="T3" fmla="*/ 378 h 865"/>
                <a:gd name="T4" fmla="*/ 9 w 866"/>
                <a:gd name="T5" fmla="*/ 346 h 865"/>
                <a:gd name="T6" fmla="*/ 26 w 866"/>
                <a:gd name="T7" fmla="*/ 284 h 865"/>
                <a:gd name="T8" fmla="*/ 52 w 866"/>
                <a:gd name="T9" fmla="*/ 227 h 865"/>
                <a:gd name="T10" fmla="*/ 86 w 866"/>
                <a:gd name="T11" fmla="*/ 174 h 865"/>
                <a:gd name="T12" fmla="*/ 127 w 866"/>
                <a:gd name="T13" fmla="*/ 127 h 865"/>
                <a:gd name="T14" fmla="*/ 174 w 866"/>
                <a:gd name="T15" fmla="*/ 87 h 865"/>
                <a:gd name="T16" fmla="*/ 226 w 866"/>
                <a:gd name="T17" fmla="*/ 52 h 865"/>
                <a:gd name="T18" fmla="*/ 285 w 866"/>
                <a:gd name="T19" fmla="*/ 26 h 865"/>
                <a:gd name="T20" fmla="*/ 346 w 866"/>
                <a:gd name="T21" fmla="*/ 9 h 865"/>
                <a:gd name="T22" fmla="*/ 378 w 866"/>
                <a:gd name="T23" fmla="*/ 4 h 865"/>
                <a:gd name="T24" fmla="*/ 411 w 866"/>
                <a:gd name="T25" fmla="*/ 0 h 865"/>
                <a:gd name="T26" fmla="*/ 444 w 866"/>
                <a:gd name="T27" fmla="*/ 0 h 865"/>
                <a:gd name="T28" fmla="*/ 478 w 866"/>
                <a:gd name="T29" fmla="*/ 3 h 865"/>
                <a:gd name="T30" fmla="*/ 510 w 866"/>
                <a:gd name="T31" fmla="*/ 7 h 865"/>
                <a:gd name="T32" fmla="*/ 562 w 866"/>
                <a:gd name="T33" fmla="*/ 20 h 865"/>
                <a:gd name="T34" fmla="*/ 621 w 866"/>
                <a:gd name="T35" fmla="*/ 43 h 865"/>
                <a:gd name="T36" fmla="*/ 675 w 866"/>
                <a:gd name="T37" fmla="*/ 74 h 865"/>
                <a:gd name="T38" fmla="*/ 725 w 866"/>
                <a:gd name="T39" fmla="*/ 113 h 865"/>
                <a:gd name="T40" fmla="*/ 767 w 866"/>
                <a:gd name="T41" fmla="*/ 157 h 865"/>
                <a:gd name="T42" fmla="*/ 803 w 866"/>
                <a:gd name="T43" fmla="*/ 208 h 865"/>
                <a:gd name="T44" fmla="*/ 832 w 866"/>
                <a:gd name="T45" fmla="*/ 265 h 865"/>
                <a:gd name="T46" fmla="*/ 852 w 866"/>
                <a:gd name="T47" fmla="*/ 325 h 865"/>
                <a:gd name="T48" fmla="*/ 861 w 866"/>
                <a:gd name="T49" fmla="*/ 367 h 865"/>
                <a:gd name="T50" fmla="*/ 865 w 866"/>
                <a:gd name="T51" fmla="*/ 400 h 865"/>
                <a:gd name="T52" fmla="*/ 866 w 866"/>
                <a:gd name="T53" fmla="*/ 433 h 865"/>
                <a:gd name="T54" fmla="*/ 866 w 866"/>
                <a:gd name="T55" fmla="*/ 455 h 865"/>
                <a:gd name="T56" fmla="*/ 863 w 866"/>
                <a:gd name="T57" fmla="*/ 488 h 865"/>
                <a:gd name="T58" fmla="*/ 857 w 866"/>
                <a:gd name="T59" fmla="*/ 520 h 865"/>
                <a:gd name="T60" fmla="*/ 840 w 866"/>
                <a:gd name="T61" fmla="*/ 582 h 865"/>
                <a:gd name="T62" fmla="*/ 814 w 866"/>
                <a:gd name="T63" fmla="*/ 639 h 865"/>
                <a:gd name="T64" fmla="*/ 780 w 866"/>
                <a:gd name="T65" fmla="*/ 692 h 865"/>
                <a:gd name="T66" fmla="*/ 739 w 866"/>
                <a:gd name="T67" fmla="*/ 739 h 865"/>
                <a:gd name="T68" fmla="*/ 692 w 866"/>
                <a:gd name="T69" fmla="*/ 779 h 865"/>
                <a:gd name="T70" fmla="*/ 640 w 866"/>
                <a:gd name="T71" fmla="*/ 813 h 865"/>
                <a:gd name="T72" fmla="*/ 581 w 866"/>
                <a:gd name="T73" fmla="*/ 839 h 865"/>
                <a:gd name="T74" fmla="*/ 520 w 866"/>
                <a:gd name="T75" fmla="*/ 857 h 865"/>
                <a:gd name="T76" fmla="*/ 488 w 866"/>
                <a:gd name="T77" fmla="*/ 862 h 865"/>
                <a:gd name="T78" fmla="*/ 455 w 866"/>
                <a:gd name="T79" fmla="*/ 865 h 865"/>
                <a:gd name="T80" fmla="*/ 422 w 866"/>
                <a:gd name="T81" fmla="*/ 865 h 865"/>
                <a:gd name="T82" fmla="*/ 388 w 866"/>
                <a:gd name="T83" fmla="*/ 863 h 865"/>
                <a:gd name="T84" fmla="*/ 356 w 866"/>
                <a:gd name="T85" fmla="*/ 859 h 865"/>
                <a:gd name="T86" fmla="*/ 304 w 866"/>
                <a:gd name="T87" fmla="*/ 847 h 865"/>
                <a:gd name="T88" fmla="*/ 245 w 866"/>
                <a:gd name="T89" fmla="*/ 823 h 865"/>
                <a:gd name="T90" fmla="*/ 191 w 866"/>
                <a:gd name="T91" fmla="*/ 792 h 865"/>
                <a:gd name="T92" fmla="*/ 142 w 866"/>
                <a:gd name="T93" fmla="*/ 753 h 865"/>
                <a:gd name="T94" fmla="*/ 99 w 866"/>
                <a:gd name="T95" fmla="*/ 708 h 865"/>
                <a:gd name="T96" fmla="*/ 63 w 866"/>
                <a:gd name="T97" fmla="*/ 658 h 865"/>
                <a:gd name="T98" fmla="*/ 34 w 866"/>
                <a:gd name="T99" fmla="*/ 601 h 865"/>
                <a:gd name="T100" fmla="*/ 14 w 866"/>
                <a:gd name="T101" fmla="*/ 541 h 865"/>
                <a:gd name="T102" fmla="*/ 5 w 866"/>
                <a:gd name="T103" fmla="*/ 498 h 865"/>
                <a:gd name="T104" fmla="*/ 1 w 866"/>
                <a:gd name="T105" fmla="*/ 466 h 865"/>
                <a:gd name="T106" fmla="*/ 0 w 866"/>
                <a:gd name="T107" fmla="*/ 433 h 8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66"/>
                <a:gd name="T163" fmla="*/ 0 h 865"/>
                <a:gd name="T164" fmla="*/ 866 w 866"/>
                <a:gd name="T165" fmla="*/ 865 h 8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66" h="865">
                  <a:moveTo>
                    <a:pt x="0" y="433"/>
                  </a:moveTo>
                  <a:lnTo>
                    <a:pt x="0" y="422"/>
                  </a:lnTo>
                  <a:lnTo>
                    <a:pt x="0" y="411"/>
                  </a:lnTo>
                  <a:lnTo>
                    <a:pt x="1" y="400"/>
                  </a:lnTo>
                  <a:lnTo>
                    <a:pt x="2" y="388"/>
                  </a:lnTo>
                  <a:lnTo>
                    <a:pt x="3" y="378"/>
                  </a:lnTo>
                  <a:lnTo>
                    <a:pt x="5" y="367"/>
                  </a:lnTo>
                  <a:lnTo>
                    <a:pt x="6" y="356"/>
                  </a:lnTo>
                  <a:lnTo>
                    <a:pt x="9" y="346"/>
                  </a:lnTo>
                  <a:lnTo>
                    <a:pt x="14" y="325"/>
                  </a:lnTo>
                  <a:lnTo>
                    <a:pt x="20" y="304"/>
                  </a:lnTo>
                  <a:lnTo>
                    <a:pt x="26" y="284"/>
                  </a:lnTo>
                  <a:lnTo>
                    <a:pt x="34" y="265"/>
                  </a:lnTo>
                  <a:lnTo>
                    <a:pt x="43" y="246"/>
                  </a:lnTo>
                  <a:lnTo>
                    <a:pt x="52" y="227"/>
                  </a:lnTo>
                  <a:lnTo>
                    <a:pt x="63" y="208"/>
                  </a:lnTo>
                  <a:lnTo>
                    <a:pt x="74" y="191"/>
                  </a:lnTo>
                  <a:lnTo>
                    <a:pt x="86" y="174"/>
                  </a:lnTo>
                  <a:lnTo>
                    <a:pt x="99" y="157"/>
                  </a:lnTo>
                  <a:lnTo>
                    <a:pt x="112" y="142"/>
                  </a:lnTo>
                  <a:lnTo>
                    <a:pt x="127" y="127"/>
                  </a:lnTo>
                  <a:lnTo>
                    <a:pt x="142" y="113"/>
                  </a:lnTo>
                  <a:lnTo>
                    <a:pt x="158" y="99"/>
                  </a:lnTo>
                  <a:lnTo>
                    <a:pt x="174" y="87"/>
                  </a:lnTo>
                  <a:lnTo>
                    <a:pt x="191" y="74"/>
                  </a:lnTo>
                  <a:lnTo>
                    <a:pt x="209" y="63"/>
                  </a:lnTo>
                  <a:lnTo>
                    <a:pt x="226" y="52"/>
                  </a:lnTo>
                  <a:lnTo>
                    <a:pt x="245" y="43"/>
                  </a:lnTo>
                  <a:lnTo>
                    <a:pt x="265" y="35"/>
                  </a:lnTo>
                  <a:lnTo>
                    <a:pt x="285" y="26"/>
                  </a:lnTo>
                  <a:lnTo>
                    <a:pt x="304" y="20"/>
                  </a:lnTo>
                  <a:lnTo>
                    <a:pt x="325" y="14"/>
                  </a:lnTo>
                  <a:lnTo>
                    <a:pt x="346" y="9"/>
                  </a:lnTo>
                  <a:lnTo>
                    <a:pt x="356" y="7"/>
                  </a:lnTo>
                  <a:lnTo>
                    <a:pt x="368" y="6"/>
                  </a:lnTo>
                  <a:lnTo>
                    <a:pt x="378" y="4"/>
                  </a:lnTo>
                  <a:lnTo>
                    <a:pt x="388" y="3"/>
                  </a:lnTo>
                  <a:lnTo>
                    <a:pt x="400" y="2"/>
                  </a:lnTo>
                  <a:lnTo>
                    <a:pt x="411" y="0"/>
                  </a:lnTo>
                  <a:lnTo>
                    <a:pt x="422" y="0"/>
                  </a:lnTo>
                  <a:lnTo>
                    <a:pt x="433" y="0"/>
                  </a:lnTo>
                  <a:lnTo>
                    <a:pt x="444" y="0"/>
                  </a:lnTo>
                  <a:lnTo>
                    <a:pt x="456" y="0"/>
                  </a:lnTo>
                  <a:lnTo>
                    <a:pt x="466" y="2"/>
                  </a:lnTo>
                  <a:lnTo>
                    <a:pt x="478" y="3"/>
                  </a:lnTo>
                  <a:lnTo>
                    <a:pt x="488" y="4"/>
                  </a:lnTo>
                  <a:lnTo>
                    <a:pt x="499" y="6"/>
                  </a:lnTo>
                  <a:lnTo>
                    <a:pt x="510" y="7"/>
                  </a:lnTo>
                  <a:lnTo>
                    <a:pt x="520" y="9"/>
                  </a:lnTo>
                  <a:lnTo>
                    <a:pt x="541" y="14"/>
                  </a:lnTo>
                  <a:lnTo>
                    <a:pt x="562" y="20"/>
                  </a:lnTo>
                  <a:lnTo>
                    <a:pt x="582" y="26"/>
                  </a:lnTo>
                  <a:lnTo>
                    <a:pt x="601" y="35"/>
                  </a:lnTo>
                  <a:lnTo>
                    <a:pt x="621" y="43"/>
                  </a:lnTo>
                  <a:lnTo>
                    <a:pt x="640" y="52"/>
                  </a:lnTo>
                  <a:lnTo>
                    <a:pt x="657" y="63"/>
                  </a:lnTo>
                  <a:lnTo>
                    <a:pt x="675" y="74"/>
                  </a:lnTo>
                  <a:lnTo>
                    <a:pt x="692" y="87"/>
                  </a:lnTo>
                  <a:lnTo>
                    <a:pt x="708" y="99"/>
                  </a:lnTo>
                  <a:lnTo>
                    <a:pt x="725" y="113"/>
                  </a:lnTo>
                  <a:lnTo>
                    <a:pt x="739" y="127"/>
                  </a:lnTo>
                  <a:lnTo>
                    <a:pt x="754" y="142"/>
                  </a:lnTo>
                  <a:lnTo>
                    <a:pt x="767" y="157"/>
                  </a:lnTo>
                  <a:lnTo>
                    <a:pt x="780" y="174"/>
                  </a:lnTo>
                  <a:lnTo>
                    <a:pt x="792" y="191"/>
                  </a:lnTo>
                  <a:lnTo>
                    <a:pt x="803" y="208"/>
                  </a:lnTo>
                  <a:lnTo>
                    <a:pt x="814" y="227"/>
                  </a:lnTo>
                  <a:lnTo>
                    <a:pt x="823" y="246"/>
                  </a:lnTo>
                  <a:lnTo>
                    <a:pt x="832" y="265"/>
                  </a:lnTo>
                  <a:lnTo>
                    <a:pt x="840" y="284"/>
                  </a:lnTo>
                  <a:lnTo>
                    <a:pt x="846" y="304"/>
                  </a:lnTo>
                  <a:lnTo>
                    <a:pt x="852" y="325"/>
                  </a:lnTo>
                  <a:lnTo>
                    <a:pt x="857" y="346"/>
                  </a:lnTo>
                  <a:lnTo>
                    <a:pt x="860" y="356"/>
                  </a:lnTo>
                  <a:lnTo>
                    <a:pt x="861" y="367"/>
                  </a:lnTo>
                  <a:lnTo>
                    <a:pt x="863" y="378"/>
                  </a:lnTo>
                  <a:lnTo>
                    <a:pt x="864" y="388"/>
                  </a:lnTo>
                  <a:lnTo>
                    <a:pt x="865" y="400"/>
                  </a:lnTo>
                  <a:lnTo>
                    <a:pt x="866" y="410"/>
                  </a:lnTo>
                  <a:lnTo>
                    <a:pt x="866" y="422"/>
                  </a:lnTo>
                  <a:lnTo>
                    <a:pt x="866" y="433"/>
                  </a:lnTo>
                  <a:lnTo>
                    <a:pt x="866" y="444"/>
                  </a:lnTo>
                  <a:lnTo>
                    <a:pt x="866" y="455"/>
                  </a:lnTo>
                  <a:lnTo>
                    <a:pt x="865" y="466"/>
                  </a:lnTo>
                  <a:lnTo>
                    <a:pt x="864" y="478"/>
                  </a:lnTo>
                  <a:lnTo>
                    <a:pt x="863" y="488"/>
                  </a:lnTo>
                  <a:lnTo>
                    <a:pt x="861" y="498"/>
                  </a:lnTo>
                  <a:lnTo>
                    <a:pt x="860" y="510"/>
                  </a:lnTo>
                  <a:lnTo>
                    <a:pt x="857" y="520"/>
                  </a:lnTo>
                  <a:lnTo>
                    <a:pt x="852" y="541"/>
                  </a:lnTo>
                  <a:lnTo>
                    <a:pt x="847" y="562"/>
                  </a:lnTo>
                  <a:lnTo>
                    <a:pt x="840" y="582"/>
                  </a:lnTo>
                  <a:lnTo>
                    <a:pt x="832" y="601"/>
                  </a:lnTo>
                  <a:lnTo>
                    <a:pt x="823" y="620"/>
                  </a:lnTo>
                  <a:lnTo>
                    <a:pt x="814" y="639"/>
                  </a:lnTo>
                  <a:lnTo>
                    <a:pt x="803" y="658"/>
                  </a:lnTo>
                  <a:lnTo>
                    <a:pt x="792" y="675"/>
                  </a:lnTo>
                  <a:lnTo>
                    <a:pt x="780" y="692"/>
                  </a:lnTo>
                  <a:lnTo>
                    <a:pt x="767" y="708"/>
                  </a:lnTo>
                  <a:lnTo>
                    <a:pt x="754" y="724"/>
                  </a:lnTo>
                  <a:lnTo>
                    <a:pt x="739" y="739"/>
                  </a:lnTo>
                  <a:lnTo>
                    <a:pt x="725" y="753"/>
                  </a:lnTo>
                  <a:lnTo>
                    <a:pt x="708" y="767"/>
                  </a:lnTo>
                  <a:lnTo>
                    <a:pt x="692" y="779"/>
                  </a:lnTo>
                  <a:lnTo>
                    <a:pt x="675" y="792"/>
                  </a:lnTo>
                  <a:lnTo>
                    <a:pt x="657" y="803"/>
                  </a:lnTo>
                  <a:lnTo>
                    <a:pt x="640" y="813"/>
                  </a:lnTo>
                  <a:lnTo>
                    <a:pt x="621" y="823"/>
                  </a:lnTo>
                  <a:lnTo>
                    <a:pt x="601" y="831"/>
                  </a:lnTo>
                  <a:lnTo>
                    <a:pt x="581" y="839"/>
                  </a:lnTo>
                  <a:lnTo>
                    <a:pt x="562" y="846"/>
                  </a:lnTo>
                  <a:lnTo>
                    <a:pt x="541" y="852"/>
                  </a:lnTo>
                  <a:lnTo>
                    <a:pt x="520" y="857"/>
                  </a:lnTo>
                  <a:lnTo>
                    <a:pt x="510" y="859"/>
                  </a:lnTo>
                  <a:lnTo>
                    <a:pt x="499" y="860"/>
                  </a:lnTo>
                  <a:lnTo>
                    <a:pt x="488" y="862"/>
                  </a:lnTo>
                  <a:lnTo>
                    <a:pt x="478" y="863"/>
                  </a:lnTo>
                  <a:lnTo>
                    <a:pt x="466" y="864"/>
                  </a:lnTo>
                  <a:lnTo>
                    <a:pt x="455" y="865"/>
                  </a:lnTo>
                  <a:lnTo>
                    <a:pt x="444" y="865"/>
                  </a:lnTo>
                  <a:lnTo>
                    <a:pt x="433" y="865"/>
                  </a:lnTo>
                  <a:lnTo>
                    <a:pt x="422" y="865"/>
                  </a:lnTo>
                  <a:lnTo>
                    <a:pt x="411" y="865"/>
                  </a:lnTo>
                  <a:lnTo>
                    <a:pt x="400" y="864"/>
                  </a:lnTo>
                  <a:lnTo>
                    <a:pt x="388" y="863"/>
                  </a:lnTo>
                  <a:lnTo>
                    <a:pt x="378" y="862"/>
                  </a:lnTo>
                  <a:lnTo>
                    <a:pt x="368" y="860"/>
                  </a:lnTo>
                  <a:lnTo>
                    <a:pt x="356" y="859"/>
                  </a:lnTo>
                  <a:lnTo>
                    <a:pt x="346" y="857"/>
                  </a:lnTo>
                  <a:lnTo>
                    <a:pt x="325" y="852"/>
                  </a:lnTo>
                  <a:lnTo>
                    <a:pt x="304" y="847"/>
                  </a:lnTo>
                  <a:lnTo>
                    <a:pt x="285" y="839"/>
                  </a:lnTo>
                  <a:lnTo>
                    <a:pt x="265" y="832"/>
                  </a:lnTo>
                  <a:lnTo>
                    <a:pt x="245" y="823"/>
                  </a:lnTo>
                  <a:lnTo>
                    <a:pt x="226" y="813"/>
                  </a:lnTo>
                  <a:lnTo>
                    <a:pt x="209" y="803"/>
                  </a:lnTo>
                  <a:lnTo>
                    <a:pt x="191" y="792"/>
                  </a:lnTo>
                  <a:lnTo>
                    <a:pt x="174" y="780"/>
                  </a:lnTo>
                  <a:lnTo>
                    <a:pt x="158" y="767"/>
                  </a:lnTo>
                  <a:lnTo>
                    <a:pt x="142" y="753"/>
                  </a:lnTo>
                  <a:lnTo>
                    <a:pt x="127" y="739"/>
                  </a:lnTo>
                  <a:lnTo>
                    <a:pt x="112" y="724"/>
                  </a:lnTo>
                  <a:lnTo>
                    <a:pt x="99" y="708"/>
                  </a:lnTo>
                  <a:lnTo>
                    <a:pt x="86" y="692"/>
                  </a:lnTo>
                  <a:lnTo>
                    <a:pt x="74" y="675"/>
                  </a:lnTo>
                  <a:lnTo>
                    <a:pt x="63" y="658"/>
                  </a:lnTo>
                  <a:lnTo>
                    <a:pt x="52" y="639"/>
                  </a:lnTo>
                  <a:lnTo>
                    <a:pt x="43" y="620"/>
                  </a:lnTo>
                  <a:lnTo>
                    <a:pt x="34" y="601"/>
                  </a:lnTo>
                  <a:lnTo>
                    <a:pt x="26" y="582"/>
                  </a:lnTo>
                  <a:lnTo>
                    <a:pt x="20" y="562"/>
                  </a:lnTo>
                  <a:lnTo>
                    <a:pt x="14" y="541"/>
                  </a:lnTo>
                  <a:lnTo>
                    <a:pt x="9" y="520"/>
                  </a:lnTo>
                  <a:lnTo>
                    <a:pt x="6" y="510"/>
                  </a:lnTo>
                  <a:lnTo>
                    <a:pt x="5" y="498"/>
                  </a:lnTo>
                  <a:lnTo>
                    <a:pt x="3" y="488"/>
                  </a:lnTo>
                  <a:lnTo>
                    <a:pt x="2" y="478"/>
                  </a:lnTo>
                  <a:lnTo>
                    <a:pt x="1" y="466"/>
                  </a:lnTo>
                  <a:lnTo>
                    <a:pt x="0" y="455"/>
                  </a:lnTo>
                  <a:lnTo>
                    <a:pt x="0" y="444"/>
                  </a:lnTo>
                  <a:lnTo>
                    <a:pt x="0" y="433"/>
                  </a:lnTo>
                </a:path>
              </a:pathLst>
            </a:custGeom>
            <a:noFill/>
            <a:ln w="2698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Rectangle 11">
              <a:extLst>
                <a:ext uri="{FF2B5EF4-FFF2-40B4-BE49-F238E27FC236}">
                  <a16:creationId xmlns:a16="http://schemas.microsoft.com/office/drawing/2014/main" id="{7898189E-D2D1-421B-8A83-8466CA9E2565}"/>
                </a:ext>
              </a:extLst>
            </p:cNvPr>
            <p:cNvSpPr>
              <a:spLocks noChangeArrowheads="1"/>
            </p:cNvSpPr>
            <p:nvPr/>
          </p:nvSpPr>
          <p:spPr bwMode="auto">
            <a:xfrm>
              <a:off x="894" y="2942"/>
              <a:ext cx="816" cy="194"/>
            </a:xfrm>
            <a:prstGeom prst="rect">
              <a:avLst/>
            </a:prstGeom>
            <a:noFill/>
            <a:ln w="9525">
              <a:noFill/>
              <a:miter lim="800000"/>
              <a:headEnd/>
              <a:tailEnd/>
            </a:ln>
          </p:spPr>
          <p:txBody>
            <a:bodyPr wrap="none" lIns="0" tIns="0" rIns="0" bIns="0">
              <a:spAutoFit/>
            </a:bodyPr>
            <a:lstStyle/>
            <a:p>
              <a:pPr>
                <a:defRPr/>
              </a:pPr>
              <a:r>
                <a:rPr lang="en-US" altLang="zh-CN"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E.ASM</a:t>
              </a: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文件</a:t>
              </a:r>
            </a:p>
          </p:txBody>
        </p:sp>
        <p:sp>
          <p:nvSpPr>
            <p:cNvPr id="22539" name="Rectangle 12">
              <a:extLst>
                <a:ext uri="{FF2B5EF4-FFF2-40B4-BE49-F238E27FC236}">
                  <a16:creationId xmlns:a16="http://schemas.microsoft.com/office/drawing/2014/main" id="{4116493B-DC3F-4823-9B8C-C6F6DBBDCB15}"/>
                </a:ext>
              </a:extLst>
            </p:cNvPr>
            <p:cNvSpPr>
              <a:spLocks noChangeArrowheads="1"/>
            </p:cNvSpPr>
            <p:nvPr/>
          </p:nvSpPr>
          <p:spPr bwMode="auto">
            <a:xfrm>
              <a:off x="1939" y="2775"/>
              <a:ext cx="394" cy="52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16" name="Rectangle 13">
              <a:extLst>
                <a:ext uri="{FF2B5EF4-FFF2-40B4-BE49-F238E27FC236}">
                  <a16:creationId xmlns:a16="http://schemas.microsoft.com/office/drawing/2014/main" id="{E738AB05-3431-4622-A884-7634835031F2}"/>
                </a:ext>
              </a:extLst>
            </p:cNvPr>
            <p:cNvSpPr>
              <a:spLocks noChangeArrowheads="1"/>
            </p:cNvSpPr>
            <p:nvPr/>
          </p:nvSpPr>
          <p:spPr bwMode="auto">
            <a:xfrm>
              <a:off x="1939" y="2775"/>
              <a:ext cx="394" cy="520"/>
            </a:xfrm>
            <a:prstGeom prst="rect">
              <a:avLst/>
            </a:prstGeom>
            <a:solidFill>
              <a:srgbClr val="FFFF00"/>
            </a:solidFill>
            <a:ln w="26988">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a:flatTx/>
            </a:bodyPr>
            <a:lstStyle/>
            <a:p>
              <a:pPr>
                <a:defRPr/>
              </a:pPr>
              <a:endParaRPr lang="zh-CN" altLang="zh-CN" sz="20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7" name="Rectangle 14">
              <a:extLst>
                <a:ext uri="{FF2B5EF4-FFF2-40B4-BE49-F238E27FC236}">
                  <a16:creationId xmlns:a16="http://schemas.microsoft.com/office/drawing/2014/main" id="{11CB091E-60D0-46AD-8C87-CBE331FFF0DA}"/>
                </a:ext>
              </a:extLst>
            </p:cNvPr>
            <p:cNvSpPr>
              <a:spLocks noChangeArrowheads="1"/>
            </p:cNvSpPr>
            <p:nvPr/>
          </p:nvSpPr>
          <p:spPr bwMode="auto">
            <a:xfrm>
              <a:off x="1969" y="2842"/>
              <a:ext cx="323" cy="194"/>
            </a:xfrm>
            <a:prstGeom prst="rect">
              <a:avLst/>
            </a:prstGeom>
            <a:solidFill>
              <a:srgbClr val="FFFF00"/>
            </a:solidFill>
            <a:ln w="9525">
              <a:noFill/>
              <a:miter lim="800000"/>
              <a:headEnd/>
              <a:tailEnd/>
            </a:ln>
          </p:spPr>
          <p:txBody>
            <a:bodyPr wrap="none" lIns="0" tIns="0" rIns="0" bIns="0">
              <a:spAutoFit/>
            </a:bodyPr>
            <a:lstStyle/>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汇编</a:t>
              </a:r>
            </a:p>
          </p:txBody>
        </p:sp>
        <p:sp>
          <p:nvSpPr>
            <p:cNvPr id="18" name="Rectangle 15">
              <a:extLst>
                <a:ext uri="{FF2B5EF4-FFF2-40B4-BE49-F238E27FC236}">
                  <a16:creationId xmlns:a16="http://schemas.microsoft.com/office/drawing/2014/main" id="{630D7E01-71DA-4043-8419-13500AB0D039}"/>
                </a:ext>
              </a:extLst>
            </p:cNvPr>
            <p:cNvSpPr>
              <a:spLocks noChangeArrowheads="1"/>
            </p:cNvSpPr>
            <p:nvPr/>
          </p:nvSpPr>
          <p:spPr bwMode="auto">
            <a:xfrm>
              <a:off x="1969" y="3042"/>
              <a:ext cx="323" cy="194"/>
            </a:xfrm>
            <a:prstGeom prst="rect">
              <a:avLst/>
            </a:prstGeom>
            <a:solidFill>
              <a:srgbClr val="FFFF00"/>
            </a:solidFill>
            <a:ln w="9525">
              <a:noFill/>
              <a:miter lim="800000"/>
              <a:headEnd/>
              <a:tailEnd/>
            </a:ln>
          </p:spPr>
          <p:txBody>
            <a:bodyPr wrap="none" lIns="0" tIns="0" rIns="0" bIns="0">
              <a:spAutoFit/>
            </a:bodyPr>
            <a:lstStyle/>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程序</a:t>
              </a:r>
            </a:p>
          </p:txBody>
        </p:sp>
        <p:sp>
          <p:nvSpPr>
            <p:cNvPr id="22543" name="Freeform 16">
              <a:extLst>
                <a:ext uri="{FF2B5EF4-FFF2-40B4-BE49-F238E27FC236}">
                  <a16:creationId xmlns:a16="http://schemas.microsoft.com/office/drawing/2014/main" id="{C684E532-A13B-42A8-B693-DAD301C5ECC4}"/>
                </a:ext>
              </a:extLst>
            </p:cNvPr>
            <p:cNvSpPr>
              <a:spLocks/>
            </p:cNvSpPr>
            <p:nvPr/>
          </p:nvSpPr>
          <p:spPr bwMode="auto">
            <a:xfrm>
              <a:off x="2569" y="2602"/>
              <a:ext cx="866" cy="865"/>
            </a:xfrm>
            <a:custGeom>
              <a:avLst/>
              <a:gdLst>
                <a:gd name="T0" fmla="*/ 0 w 866"/>
                <a:gd name="T1" fmla="*/ 411 h 865"/>
                <a:gd name="T2" fmla="*/ 3 w 866"/>
                <a:gd name="T3" fmla="*/ 378 h 865"/>
                <a:gd name="T4" fmla="*/ 9 w 866"/>
                <a:gd name="T5" fmla="*/ 346 h 865"/>
                <a:gd name="T6" fmla="*/ 26 w 866"/>
                <a:gd name="T7" fmla="*/ 284 h 865"/>
                <a:gd name="T8" fmla="*/ 52 w 866"/>
                <a:gd name="T9" fmla="*/ 227 h 865"/>
                <a:gd name="T10" fmla="*/ 85 w 866"/>
                <a:gd name="T11" fmla="*/ 174 h 865"/>
                <a:gd name="T12" fmla="*/ 127 w 866"/>
                <a:gd name="T13" fmla="*/ 127 h 865"/>
                <a:gd name="T14" fmla="*/ 174 w 866"/>
                <a:gd name="T15" fmla="*/ 87 h 865"/>
                <a:gd name="T16" fmla="*/ 227 w 866"/>
                <a:gd name="T17" fmla="*/ 52 h 865"/>
                <a:gd name="T18" fmla="*/ 284 w 866"/>
                <a:gd name="T19" fmla="*/ 26 h 865"/>
                <a:gd name="T20" fmla="*/ 346 w 866"/>
                <a:gd name="T21" fmla="*/ 9 h 865"/>
                <a:gd name="T22" fmla="*/ 377 w 866"/>
                <a:gd name="T23" fmla="*/ 4 h 865"/>
                <a:gd name="T24" fmla="*/ 410 w 866"/>
                <a:gd name="T25" fmla="*/ 0 h 865"/>
                <a:gd name="T26" fmla="*/ 444 w 866"/>
                <a:gd name="T27" fmla="*/ 0 h 865"/>
                <a:gd name="T28" fmla="*/ 477 w 866"/>
                <a:gd name="T29" fmla="*/ 3 h 865"/>
                <a:gd name="T30" fmla="*/ 510 w 866"/>
                <a:gd name="T31" fmla="*/ 7 h 865"/>
                <a:gd name="T32" fmla="*/ 562 w 866"/>
                <a:gd name="T33" fmla="*/ 20 h 865"/>
                <a:gd name="T34" fmla="*/ 621 w 866"/>
                <a:gd name="T35" fmla="*/ 43 h 865"/>
                <a:gd name="T36" fmla="*/ 675 w 866"/>
                <a:gd name="T37" fmla="*/ 74 h 865"/>
                <a:gd name="T38" fmla="*/ 724 w 866"/>
                <a:gd name="T39" fmla="*/ 113 h 865"/>
                <a:gd name="T40" fmla="*/ 767 w 866"/>
                <a:gd name="T41" fmla="*/ 157 h 865"/>
                <a:gd name="T42" fmla="*/ 804 w 866"/>
                <a:gd name="T43" fmla="*/ 208 h 865"/>
                <a:gd name="T44" fmla="*/ 832 w 866"/>
                <a:gd name="T45" fmla="*/ 265 h 865"/>
                <a:gd name="T46" fmla="*/ 852 w 866"/>
                <a:gd name="T47" fmla="*/ 325 h 865"/>
                <a:gd name="T48" fmla="*/ 861 w 866"/>
                <a:gd name="T49" fmla="*/ 367 h 865"/>
                <a:gd name="T50" fmla="*/ 865 w 866"/>
                <a:gd name="T51" fmla="*/ 400 h 865"/>
                <a:gd name="T52" fmla="*/ 866 w 866"/>
                <a:gd name="T53" fmla="*/ 433 h 865"/>
                <a:gd name="T54" fmla="*/ 865 w 866"/>
                <a:gd name="T55" fmla="*/ 455 h 865"/>
                <a:gd name="T56" fmla="*/ 863 w 866"/>
                <a:gd name="T57" fmla="*/ 488 h 865"/>
                <a:gd name="T58" fmla="*/ 858 w 866"/>
                <a:gd name="T59" fmla="*/ 520 h 865"/>
                <a:gd name="T60" fmla="*/ 840 w 866"/>
                <a:gd name="T61" fmla="*/ 582 h 865"/>
                <a:gd name="T62" fmla="*/ 814 w 866"/>
                <a:gd name="T63" fmla="*/ 639 h 865"/>
                <a:gd name="T64" fmla="*/ 780 w 866"/>
                <a:gd name="T65" fmla="*/ 692 h 865"/>
                <a:gd name="T66" fmla="*/ 739 w 866"/>
                <a:gd name="T67" fmla="*/ 739 h 865"/>
                <a:gd name="T68" fmla="*/ 691 w 866"/>
                <a:gd name="T69" fmla="*/ 779 h 865"/>
                <a:gd name="T70" fmla="*/ 640 w 866"/>
                <a:gd name="T71" fmla="*/ 813 h 865"/>
                <a:gd name="T72" fmla="*/ 581 w 866"/>
                <a:gd name="T73" fmla="*/ 839 h 865"/>
                <a:gd name="T74" fmla="*/ 520 w 866"/>
                <a:gd name="T75" fmla="*/ 857 h 865"/>
                <a:gd name="T76" fmla="*/ 488 w 866"/>
                <a:gd name="T77" fmla="*/ 862 h 865"/>
                <a:gd name="T78" fmla="*/ 455 w 866"/>
                <a:gd name="T79" fmla="*/ 865 h 865"/>
                <a:gd name="T80" fmla="*/ 422 w 866"/>
                <a:gd name="T81" fmla="*/ 865 h 865"/>
                <a:gd name="T82" fmla="*/ 388 w 866"/>
                <a:gd name="T83" fmla="*/ 863 h 865"/>
                <a:gd name="T84" fmla="*/ 356 w 866"/>
                <a:gd name="T85" fmla="*/ 859 h 865"/>
                <a:gd name="T86" fmla="*/ 304 w 866"/>
                <a:gd name="T87" fmla="*/ 846 h 865"/>
                <a:gd name="T88" fmla="*/ 245 w 866"/>
                <a:gd name="T89" fmla="*/ 823 h 865"/>
                <a:gd name="T90" fmla="*/ 191 w 866"/>
                <a:gd name="T91" fmla="*/ 792 h 865"/>
                <a:gd name="T92" fmla="*/ 141 w 866"/>
                <a:gd name="T93" fmla="*/ 753 h 865"/>
                <a:gd name="T94" fmla="*/ 99 w 866"/>
                <a:gd name="T95" fmla="*/ 708 h 865"/>
                <a:gd name="T96" fmla="*/ 63 w 866"/>
                <a:gd name="T97" fmla="*/ 658 h 865"/>
                <a:gd name="T98" fmla="*/ 34 w 866"/>
                <a:gd name="T99" fmla="*/ 601 h 865"/>
                <a:gd name="T100" fmla="*/ 14 w 866"/>
                <a:gd name="T101" fmla="*/ 541 h 865"/>
                <a:gd name="T102" fmla="*/ 4 w 866"/>
                <a:gd name="T103" fmla="*/ 498 h 865"/>
                <a:gd name="T104" fmla="*/ 1 w 866"/>
                <a:gd name="T105" fmla="*/ 466 h 865"/>
                <a:gd name="T106" fmla="*/ 0 w 866"/>
                <a:gd name="T107" fmla="*/ 433 h 8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66"/>
                <a:gd name="T163" fmla="*/ 0 h 865"/>
                <a:gd name="T164" fmla="*/ 866 w 866"/>
                <a:gd name="T165" fmla="*/ 865 h 8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66" h="865">
                  <a:moveTo>
                    <a:pt x="0" y="433"/>
                  </a:moveTo>
                  <a:lnTo>
                    <a:pt x="0" y="422"/>
                  </a:lnTo>
                  <a:lnTo>
                    <a:pt x="0" y="411"/>
                  </a:lnTo>
                  <a:lnTo>
                    <a:pt x="1" y="400"/>
                  </a:lnTo>
                  <a:lnTo>
                    <a:pt x="2" y="388"/>
                  </a:lnTo>
                  <a:lnTo>
                    <a:pt x="3" y="378"/>
                  </a:lnTo>
                  <a:lnTo>
                    <a:pt x="4" y="367"/>
                  </a:lnTo>
                  <a:lnTo>
                    <a:pt x="7" y="356"/>
                  </a:lnTo>
                  <a:lnTo>
                    <a:pt x="9" y="346"/>
                  </a:lnTo>
                  <a:lnTo>
                    <a:pt x="14" y="325"/>
                  </a:lnTo>
                  <a:lnTo>
                    <a:pt x="19" y="304"/>
                  </a:lnTo>
                  <a:lnTo>
                    <a:pt x="26" y="284"/>
                  </a:lnTo>
                  <a:lnTo>
                    <a:pt x="34" y="265"/>
                  </a:lnTo>
                  <a:lnTo>
                    <a:pt x="43" y="246"/>
                  </a:lnTo>
                  <a:lnTo>
                    <a:pt x="52" y="227"/>
                  </a:lnTo>
                  <a:lnTo>
                    <a:pt x="63" y="208"/>
                  </a:lnTo>
                  <a:lnTo>
                    <a:pt x="74" y="191"/>
                  </a:lnTo>
                  <a:lnTo>
                    <a:pt x="85" y="174"/>
                  </a:lnTo>
                  <a:lnTo>
                    <a:pt x="99" y="157"/>
                  </a:lnTo>
                  <a:lnTo>
                    <a:pt x="112" y="142"/>
                  </a:lnTo>
                  <a:lnTo>
                    <a:pt x="127" y="127"/>
                  </a:lnTo>
                  <a:lnTo>
                    <a:pt x="141" y="113"/>
                  </a:lnTo>
                  <a:lnTo>
                    <a:pt x="157" y="99"/>
                  </a:lnTo>
                  <a:lnTo>
                    <a:pt x="174" y="87"/>
                  </a:lnTo>
                  <a:lnTo>
                    <a:pt x="190" y="74"/>
                  </a:lnTo>
                  <a:lnTo>
                    <a:pt x="208" y="63"/>
                  </a:lnTo>
                  <a:lnTo>
                    <a:pt x="227" y="52"/>
                  </a:lnTo>
                  <a:lnTo>
                    <a:pt x="245" y="43"/>
                  </a:lnTo>
                  <a:lnTo>
                    <a:pt x="264" y="35"/>
                  </a:lnTo>
                  <a:lnTo>
                    <a:pt x="284" y="26"/>
                  </a:lnTo>
                  <a:lnTo>
                    <a:pt x="304" y="20"/>
                  </a:lnTo>
                  <a:lnTo>
                    <a:pt x="324" y="14"/>
                  </a:lnTo>
                  <a:lnTo>
                    <a:pt x="346" y="9"/>
                  </a:lnTo>
                  <a:lnTo>
                    <a:pt x="356" y="7"/>
                  </a:lnTo>
                  <a:lnTo>
                    <a:pt x="367" y="6"/>
                  </a:lnTo>
                  <a:lnTo>
                    <a:pt x="377" y="4"/>
                  </a:lnTo>
                  <a:lnTo>
                    <a:pt x="388" y="3"/>
                  </a:lnTo>
                  <a:lnTo>
                    <a:pt x="399" y="2"/>
                  </a:lnTo>
                  <a:lnTo>
                    <a:pt x="410" y="0"/>
                  </a:lnTo>
                  <a:lnTo>
                    <a:pt x="422" y="0"/>
                  </a:lnTo>
                  <a:lnTo>
                    <a:pt x="433" y="0"/>
                  </a:lnTo>
                  <a:lnTo>
                    <a:pt x="444" y="0"/>
                  </a:lnTo>
                  <a:lnTo>
                    <a:pt x="455" y="0"/>
                  </a:lnTo>
                  <a:lnTo>
                    <a:pt x="466" y="2"/>
                  </a:lnTo>
                  <a:lnTo>
                    <a:pt x="477" y="3"/>
                  </a:lnTo>
                  <a:lnTo>
                    <a:pt x="488" y="4"/>
                  </a:lnTo>
                  <a:lnTo>
                    <a:pt x="498" y="6"/>
                  </a:lnTo>
                  <a:lnTo>
                    <a:pt x="510" y="7"/>
                  </a:lnTo>
                  <a:lnTo>
                    <a:pt x="520" y="9"/>
                  </a:lnTo>
                  <a:lnTo>
                    <a:pt x="541" y="14"/>
                  </a:lnTo>
                  <a:lnTo>
                    <a:pt x="562" y="20"/>
                  </a:lnTo>
                  <a:lnTo>
                    <a:pt x="581" y="26"/>
                  </a:lnTo>
                  <a:lnTo>
                    <a:pt x="601" y="35"/>
                  </a:lnTo>
                  <a:lnTo>
                    <a:pt x="621" y="43"/>
                  </a:lnTo>
                  <a:lnTo>
                    <a:pt x="640" y="52"/>
                  </a:lnTo>
                  <a:lnTo>
                    <a:pt x="657" y="63"/>
                  </a:lnTo>
                  <a:lnTo>
                    <a:pt x="675" y="74"/>
                  </a:lnTo>
                  <a:lnTo>
                    <a:pt x="691" y="87"/>
                  </a:lnTo>
                  <a:lnTo>
                    <a:pt x="708" y="99"/>
                  </a:lnTo>
                  <a:lnTo>
                    <a:pt x="724" y="113"/>
                  </a:lnTo>
                  <a:lnTo>
                    <a:pt x="739" y="127"/>
                  </a:lnTo>
                  <a:lnTo>
                    <a:pt x="754" y="142"/>
                  </a:lnTo>
                  <a:lnTo>
                    <a:pt x="767" y="157"/>
                  </a:lnTo>
                  <a:lnTo>
                    <a:pt x="780" y="174"/>
                  </a:lnTo>
                  <a:lnTo>
                    <a:pt x="792" y="191"/>
                  </a:lnTo>
                  <a:lnTo>
                    <a:pt x="804" y="208"/>
                  </a:lnTo>
                  <a:lnTo>
                    <a:pt x="814" y="227"/>
                  </a:lnTo>
                  <a:lnTo>
                    <a:pt x="823" y="246"/>
                  </a:lnTo>
                  <a:lnTo>
                    <a:pt x="832" y="265"/>
                  </a:lnTo>
                  <a:lnTo>
                    <a:pt x="840" y="284"/>
                  </a:lnTo>
                  <a:lnTo>
                    <a:pt x="846" y="304"/>
                  </a:lnTo>
                  <a:lnTo>
                    <a:pt x="852" y="325"/>
                  </a:lnTo>
                  <a:lnTo>
                    <a:pt x="856" y="346"/>
                  </a:lnTo>
                  <a:lnTo>
                    <a:pt x="859" y="356"/>
                  </a:lnTo>
                  <a:lnTo>
                    <a:pt x="861" y="367"/>
                  </a:lnTo>
                  <a:lnTo>
                    <a:pt x="863" y="378"/>
                  </a:lnTo>
                  <a:lnTo>
                    <a:pt x="864" y="388"/>
                  </a:lnTo>
                  <a:lnTo>
                    <a:pt x="865" y="400"/>
                  </a:lnTo>
                  <a:lnTo>
                    <a:pt x="865" y="411"/>
                  </a:lnTo>
                  <a:lnTo>
                    <a:pt x="866" y="422"/>
                  </a:lnTo>
                  <a:lnTo>
                    <a:pt x="866" y="433"/>
                  </a:lnTo>
                  <a:lnTo>
                    <a:pt x="866" y="444"/>
                  </a:lnTo>
                  <a:lnTo>
                    <a:pt x="865" y="455"/>
                  </a:lnTo>
                  <a:lnTo>
                    <a:pt x="865" y="466"/>
                  </a:lnTo>
                  <a:lnTo>
                    <a:pt x="864" y="478"/>
                  </a:lnTo>
                  <a:lnTo>
                    <a:pt x="863" y="488"/>
                  </a:lnTo>
                  <a:lnTo>
                    <a:pt x="861" y="498"/>
                  </a:lnTo>
                  <a:lnTo>
                    <a:pt x="860" y="510"/>
                  </a:lnTo>
                  <a:lnTo>
                    <a:pt x="858" y="520"/>
                  </a:lnTo>
                  <a:lnTo>
                    <a:pt x="852" y="541"/>
                  </a:lnTo>
                  <a:lnTo>
                    <a:pt x="846" y="562"/>
                  </a:lnTo>
                  <a:lnTo>
                    <a:pt x="840" y="582"/>
                  </a:lnTo>
                  <a:lnTo>
                    <a:pt x="832" y="601"/>
                  </a:lnTo>
                  <a:lnTo>
                    <a:pt x="823" y="620"/>
                  </a:lnTo>
                  <a:lnTo>
                    <a:pt x="814" y="639"/>
                  </a:lnTo>
                  <a:lnTo>
                    <a:pt x="804" y="658"/>
                  </a:lnTo>
                  <a:lnTo>
                    <a:pt x="792" y="675"/>
                  </a:lnTo>
                  <a:lnTo>
                    <a:pt x="780" y="692"/>
                  </a:lnTo>
                  <a:lnTo>
                    <a:pt x="767" y="708"/>
                  </a:lnTo>
                  <a:lnTo>
                    <a:pt x="754" y="724"/>
                  </a:lnTo>
                  <a:lnTo>
                    <a:pt x="739" y="739"/>
                  </a:lnTo>
                  <a:lnTo>
                    <a:pt x="724" y="753"/>
                  </a:lnTo>
                  <a:lnTo>
                    <a:pt x="708" y="767"/>
                  </a:lnTo>
                  <a:lnTo>
                    <a:pt x="691" y="779"/>
                  </a:lnTo>
                  <a:lnTo>
                    <a:pt x="675" y="792"/>
                  </a:lnTo>
                  <a:lnTo>
                    <a:pt x="657" y="803"/>
                  </a:lnTo>
                  <a:lnTo>
                    <a:pt x="640" y="813"/>
                  </a:lnTo>
                  <a:lnTo>
                    <a:pt x="621" y="823"/>
                  </a:lnTo>
                  <a:lnTo>
                    <a:pt x="601" y="831"/>
                  </a:lnTo>
                  <a:lnTo>
                    <a:pt x="581" y="839"/>
                  </a:lnTo>
                  <a:lnTo>
                    <a:pt x="562" y="846"/>
                  </a:lnTo>
                  <a:lnTo>
                    <a:pt x="541" y="852"/>
                  </a:lnTo>
                  <a:lnTo>
                    <a:pt x="520" y="857"/>
                  </a:lnTo>
                  <a:lnTo>
                    <a:pt x="510" y="859"/>
                  </a:lnTo>
                  <a:lnTo>
                    <a:pt x="498" y="860"/>
                  </a:lnTo>
                  <a:lnTo>
                    <a:pt x="488" y="862"/>
                  </a:lnTo>
                  <a:lnTo>
                    <a:pt x="477" y="863"/>
                  </a:lnTo>
                  <a:lnTo>
                    <a:pt x="466" y="864"/>
                  </a:lnTo>
                  <a:lnTo>
                    <a:pt x="455" y="865"/>
                  </a:lnTo>
                  <a:lnTo>
                    <a:pt x="443" y="865"/>
                  </a:lnTo>
                  <a:lnTo>
                    <a:pt x="433" y="865"/>
                  </a:lnTo>
                  <a:lnTo>
                    <a:pt x="422" y="865"/>
                  </a:lnTo>
                  <a:lnTo>
                    <a:pt x="410" y="865"/>
                  </a:lnTo>
                  <a:lnTo>
                    <a:pt x="400" y="864"/>
                  </a:lnTo>
                  <a:lnTo>
                    <a:pt x="388" y="863"/>
                  </a:lnTo>
                  <a:lnTo>
                    <a:pt x="378" y="862"/>
                  </a:lnTo>
                  <a:lnTo>
                    <a:pt x="367" y="860"/>
                  </a:lnTo>
                  <a:lnTo>
                    <a:pt x="356" y="859"/>
                  </a:lnTo>
                  <a:lnTo>
                    <a:pt x="346" y="857"/>
                  </a:lnTo>
                  <a:lnTo>
                    <a:pt x="325" y="852"/>
                  </a:lnTo>
                  <a:lnTo>
                    <a:pt x="304" y="846"/>
                  </a:lnTo>
                  <a:lnTo>
                    <a:pt x="284" y="839"/>
                  </a:lnTo>
                  <a:lnTo>
                    <a:pt x="264" y="831"/>
                  </a:lnTo>
                  <a:lnTo>
                    <a:pt x="245" y="823"/>
                  </a:lnTo>
                  <a:lnTo>
                    <a:pt x="227" y="813"/>
                  </a:lnTo>
                  <a:lnTo>
                    <a:pt x="208" y="803"/>
                  </a:lnTo>
                  <a:lnTo>
                    <a:pt x="191" y="792"/>
                  </a:lnTo>
                  <a:lnTo>
                    <a:pt x="174" y="779"/>
                  </a:lnTo>
                  <a:lnTo>
                    <a:pt x="157" y="767"/>
                  </a:lnTo>
                  <a:lnTo>
                    <a:pt x="141" y="753"/>
                  </a:lnTo>
                  <a:lnTo>
                    <a:pt x="127" y="739"/>
                  </a:lnTo>
                  <a:lnTo>
                    <a:pt x="112" y="724"/>
                  </a:lnTo>
                  <a:lnTo>
                    <a:pt x="99" y="708"/>
                  </a:lnTo>
                  <a:lnTo>
                    <a:pt x="86" y="692"/>
                  </a:lnTo>
                  <a:lnTo>
                    <a:pt x="74" y="675"/>
                  </a:lnTo>
                  <a:lnTo>
                    <a:pt x="63" y="658"/>
                  </a:lnTo>
                  <a:lnTo>
                    <a:pt x="52" y="639"/>
                  </a:lnTo>
                  <a:lnTo>
                    <a:pt x="43" y="620"/>
                  </a:lnTo>
                  <a:lnTo>
                    <a:pt x="34" y="601"/>
                  </a:lnTo>
                  <a:lnTo>
                    <a:pt x="26" y="582"/>
                  </a:lnTo>
                  <a:lnTo>
                    <a:pt x="19" y="562"/>
                  </a:lnTo>
                  <a:lnTo>
                    <a:pt x="14" y="541"/>
                  </a:lnTo>
                  <a:lnTo>
                    <a:pt x="9" y="520"/>
                  </a:lnTo>
                  <a:lnTo>
                    <a:pt x="7" y="510"/>
                  </a:lnTo>
                  <a:lnTo>
                    <a:pt x="4" y="498"/>
                  </a:lnTo>
                  <a:lnTo>
                    <a:pt x="3" y="488"/>
                  </a:lnTo>
                  <a:lnTo>
                    <a:pt x="2" y="477"/>
                  </a:lnTo>
                  <a:lnTo>
                    <a:pt x="1" y="466"/>
                  </a:lnTo>
                  <a:lnTo>
                    <a:pt x="0" y="455"/>
                  </a:lnTo>
                  <a:lnTo>
                    <a:pt x="0" y="444"/>
                  </a:lnTo>
                  <a:lnTo>
                    <a:pt x="0" y="433"/>
                  </a:lnTo>
                  <a:close/>
                </a:path>
              </a:pathLst>
            </a:custGeom>
            <a:solidFill>
              <a:srgbClr val="008080"/>
            </a:solidFill>
            <a:ln w="9525">
              <a:solidFill>
                <a:schemeClr val="tx1"/>
              </a:solidFill>
              <a:round/>
              <a:headEnd/>
              <a:tailEnd/>
            </a:ln>
          </p:spPr>
          <p:txBody>
            <a:bodyPr/>
            <a:lstStyle/>
            <a:p>
              <a:endParaRPr lang="zh-CN" altLang="en-US"/>
            </a:p>
          </p:txBody>
        </p:sp>
        <p:sp>
          <p:nvSpPr>
            <p:cNvPr id="20" name="Freeform 17">
              <a:extLst>
                <a:ext uri="{FF2B5EF4-FFF2-40B4-BE49-F238E27FC236}">
                  <a16:creationId xmlns:a16="http://schemas.microsoft.com/office/drawing/2014/main" id="{2AEF4B79-6543-470A-B471-4CE57D6EAC58}"/>
                </a:ext>
              </a:extLst>
            </p:cNvPr>
            <p:cNvSpPr>
              <a:spLocks/>
            </p:cNvSpPr>
            <p:nvPr/>
          </p:nvSpPr>
          <p:spPr bwMode="auto">
            <a:xfrm>
              <a:off x="2569" y="2602"/>
              <a:ext cx="866" cy="865"/>
            </a:xfrm>
            <a:custGeom>
              <a:avLst/>
              <a:gdLst/>
              <a:ahLst/>
              <a:cxnLst>
                <a:cxn ang="0">
                  <a:pos x="0" y="411"/>
                </a:cxn>
                <a:cxn ang="0">
                  <a:pos x="3" y="378"/>
                </a:cxn>
                <a:cxn ang="0">
                  <a:pos x="9" y="346"/>
                </a:cxn>
                <a:cxn ang="0">
                  <a:pos x="26" y="284"/>
                </a:cxn>
                <a:cxn ang="0">
                  <a:pos x="52" y="227"/>
                </a:cxn>
                <a:cxn ang="0">
                  <a:pos x="85" y="174"/>
                </a:cxn>
                <a:cxn ang="0">
                  <a:pos x="127" y="127"/>
                </a:cxn>
                <a:cxn ang="0">
                  <a:pos x="174" y="87"/>
                </a:cxn>
                <a:cxn ang="0">
                  <a:pos x="227" y="52"/>
                </a:cxn>
                <a:cxn ang="0">
                  <a:pos x="284" y="26"/>
                </a:cxn>
                <a:cxn ang="0">
                  <a:pos x="346" y="9"/>
                </a:cxn>
                <a:cxn ang="0">
                  <a:pos x="377" y="4"/>
                </a:cxn>
                <a:cxn ang="0">
                  <a:pos x="410" y="0"/>
                </a:cxn>
                <a:cxn ang="0">
                  <a:pos x="444" y="0"/>
                </a:cxn>
                <a:cxn ang="0">
                  <a:pos x="477" y="3"/>
                </a:cxn>
                <a:cxn ang="0">
                  <a:pos x="510" y="7"/>
                </a:cxn>
                <a:cxn ang="0">
                  <a:pos x="562" y="20"/>
                </a:cxn>
                <a:cxn ang="0">
                  <a:pos x="621" y="43"/>
                </a:cxn>
                <a:cxn ang="0">
                  <a:pos x="675" y="74"/>
                </a:cxn>
                <a:cxn ang="0">
                  <a:pos x="724" y="113"/>
                </a:cxn>
                <a:cxn ang="0">
                  <a:pos x="767" y="157"/>
                </a:cxn>
                <a:cxn ang="0">
                  <a:pos x="804" y="208"/>
                </a:cxn>
                <a:cxn ang="0">
                  <a:pos x="832" y="265"/>
                </a:cxn>
                <a:cxn ang="0">
                  <a:pos x="852" y="325"/>
                </a:cxn>
                <a:cxn ang="0">
                  <a:pos x="861" y="367"/>
                </a:cxn>
                <a:cxn ang="0">
                  <a:pos x="865" y="400"/>
                </a:cxn>
                <a:cxn ang="0">
                  <a:pos x="866" y="433"/>
                </a:cxn>
                <a:cxn ang="0">
                  <a:pos x="865" y="455"/>
                </a:cxn>
                <a:cxn ang="0">
                  <a:pos x="863" y="488"/>
                </a:cxn>
                <a:cxn ang="0">
                  <a:pos x="858" y="520"/>
                </a:cxn>
                <a:cxn ang="0">
                  <a:pos x="840" y="582"/>
                </a:cxn>
                <a:cxn ang="0">
                  <a:pos x="814" y="639"/>
                </a:cxn>
                <a:cxn ang="0">
                  <a:pos x="780" y="692"/>
                </a:cxn>
                <a:cxn ang="0">
                  <a:pos x="739" y="739"/>
                </a:cxn>
                <a:cxn ang="0">
                  <a:pos x="691" y="779"/>
                </a:cxn>
                <a:cxn ang="0">
                  <a:pos x="640" y="813"/>
                </a:cxn>
                <a:cxn ang="0">
                  <a:pos x="581" y="839"/>
                </a:cxn>
                <a:cxn ang="0">
                  <a:pos x="520" y="857"/>
                </a:cxn>
                <a:cxn ang="0">
                  <a:pos x="488" y="862"/>
                </a:cxn>
                <a:cxn ang="0">
                  <a:pos x="455" y="865"/>
                </a:cxn>
                <a:cxn ang="0">
                  <a:pos x="422" y="865"/>
                </a:cxn>
                <a:cxn ang="0">
                  <a:pos x="388" y="863"/>
                </a:cxn>
                <a:cxn ang="0">
                  <a:pos x="356" y="859"/>
                </a:cxn>
                <a:cxn ang="0">
                  <a:pos x="304" y="846"/>
                </a:cxn>
                <a:cxn ang="0">
                  <a:pos x="245" y="823"/>
                </a:cxn>
                <a:cxn ang="0">
                  <a:pos x="191" y="792"/>
                </a:cxn>
                <a:cxn ang="0">
                  <a:pos x="141" y="753"/>
                </a:cxn>
                <a:cxn ang="0">
                  <a:pos x="99" y="708"/>
                </a:cxn>
                <a:cxn ang="0">
                  <a:pos x="63" y="658"/>
                </a:cxn>
                <a:cxn ang="0">
                  <a:pos x="34" y="601"/>
                </a:cxn>
                <a:cxn ang="0">
                  <a:pos x="14" y="541"/>
                </a:cxn>
                <a:cxn ang="0">
                  <a:pos x="4" y="498"/>
                </a:cxn>
                <a:cxn ang="0">
                  <a:pos x="1" y="466"/>
                </a:cxn>
                <a:cxn ang="0">
                  <a:pos x="0" y="433"/>
                </a:cxn>
              </a:cxnLst>
              <a:rect l="0" t="0" r="r" b="b"/>
              <a:pathLst>
                <a:path w="866" h="865">
                  <a:moveTo>
                    <a:pt x="0" y="433"/>
                  </a:moveTo>
                  <a:lnTo>
                    <a:pt x="0" y="422"/>
                  </a:lnTo>
                  <a:lnTo>
                    <a:pt x="0" y="411"/>
                  </a:lnTo>
                  <a:lnTo>
                    <a:pt x="1" y="400"/>
                  </a:lnTo>
                  <a:lnTo>
                    <a:pt x="2" y="388"/>
                  </a:lnTo>
                  <a:lnTo>
                    <a:pt x="3" y="378"/>
                  </a:lnTo>
                  <a:lnTo>
                    <a:pt x="4" y="367"/>
                  </a:lnTo>
                  <a:lnTo>
                    <a:pt x="7" y="356"/>
                  </a:lnTo>
                  <a:lnTo>
                    <a:pt x="9" y="346"/>
                  </a:lnTo>
                  <a:lnTo>
                    <a:pt x="14" y="325"/>
                  </a:lnTo>
                  <a:lnTo>
                    <a:pt x="19" y="304"/>
                  </a:lnTo>
                  <a:lnTo>
                    <a:pt x="26" y="284"/>
                  </a:lnTo>
                  <a:lnTo>
                    <a:pt x="34" y="265"/>
                  </a:lnTo>
                  <a:lnTo>
                    <a:pt x="43" y="246"/>
                  </a:lnTo>
                  <a:lnTo>
                    <a:pt x="52" y="227"/>
                  </a:lnTo>
                  <a:lnTo>
                    <a:pt x="63" y="208"/>
                  </a:lnTo>
                  <a:lnTo>
                    <a:pt x="74" y="191"/>
                  </a:lnTo>
                  <a:lnTo>
                    <a:pt x="85" y="174"/>
                  </a:lnTo>
                  <a:lnTo>
                    <a:pt x="99" y="157"/>
                  </a:lnTo>
                  <a:lnTo>
                    <a:pt x="112" y="142"/>
                  </a:lnTo>
                  <a:lnTo>
                    <a:pt x="127" y="127"/>
                  </a:lnTo>
                  <a:lnTo>
                    <a:pt x="141" y="113"/>
                  </a:lnTo>
                  <a:lnTo>
                    <a:pt x="157" y="99"/>
                  </a:lnTo>
                  <a:lnTo>
                    <a:pt x="174" y="87"/>
                  </a:lnTo>
                  <a:lnTo>
                    <a:pt x="190" y="74"/>
                  </a:lnTo>
                  <a:lnTo>
                    <a:pt x="208" y="63"/>
                  </a:lnTo>
                  <a:lnTo>
                    <a:pt x="227" y="52"/>
                  </a:lnTo>
                  <a:lnTo>
                    <a:pt x="245" y="43"/>
                  </a:lnTo>
                  <a:lnTo>
                    <a:pt x="264" y="35"/>
                  </a:lnTo>
                  <a:lnTo>
                    <a:pt x="284" y="26"/>
                  </a:lnTo>
                  <a:lnTo>
                    <a:pt x="304" y="20"/>
                  </a:lnTo>
                  <a:lnTo>
                    <a:pt x="324" y="14"/>
                  </a:lnTo>
                  <a:lnTo>
                    <a:pt x="346" y="9"/>
                  </a:lnTo>
                  <a:lnTo>
                    <a:pt x="356" y="7"/>
                  </a:lnTo>
                  <a:lnTo>
                    <a:pt x="367" y="6"/>
                  </a:lnTo>
                  <a:lnTo>
                    <a:pt x="377" y="4"/>
                  </a:lnTo>
                  <a:lnTo>
                    <a:pt x="388" y="3"/>
                  </a:lnTo>
                  <a:lnTo>
                    <a:pt x="399" y="2"/>
                  </a:lnTo>
                  <a:lnTo>
                    <a:pt x="410" y="0"/>
                  </a:lnTo>
                  <a:lnTo>
                    <a:pt x="422" y="0"/>
                  </a:lnTo>
                  <a:lnTo>
                    <a:pt x="433" y="0"/>
                  </a:lnTo>
                  <a:lnTo>
                    <a:pt x="444" y="0"/>
                  </a:lnTo>
                  <a:lnTo>
                    <a:pt x="455" y="0"/>
                  </a:lnTo>
                  <a:lnTo>
                    <a:pt x="466" y="2"/>
                  </a:lnTo>
                  <a:lnTo>
                    <a:pt x="477" y="3"/>
                  </a:lnTo>
                  <a:lnTo>
                    <a:pt x="488" y="4"/>
                  </a:lnTo>
                  <a:lnTo>
                    <a:pt x="498" y="6"/>
                  </a:lnTo>
                  <a:lnTo>
                    <a:pt x="510" y="7"/>
                  </a:lnTo>
                  <a:lnTo>
                    <a:pt x="520" y="9"/>
                  </a:lnTo>
                  <a:lnTo>
                    <a:pt x="541" y="14"/>
                  </a:lnTo>
                  <a:lnTo>
                    <a:pt x="562" y="20"/>
                  </a:lnTo>
                  <a:lnTo>
                    <a:pt x="581" y="26"/>
                  </a:lnTo>
                  <a:lnTo>
                    <a:pt x="601" y="35"/>
                  </a:lnTo>
                  <a:lnTo>
                    <a:pt x="621" y="43"/>
                  </a:lnTo>
                  <a:lnTo>
                    <a:pt x="640" y="52"/>
                  </a:lnTo>
                  <a:lnTo>
                    <a:pt x="657" y="63"/>
                  </a:lnTo>
                  <a:lnTo>
                    <a:pt x="675" y="74"/>
                  </a:lnTo>
                  <a:lnTo>
                    <a:pt x="691" y="87"/>
                  </a:lnTo>
                  <a:lnTo>
                    <a:pt x="708" y="99"/>
                  </a:lnTo>
                  <a:lnTo>
                    <a:pt x="724" y="113"/>
                  </a:lnTo>
                  <a:lnTo>
                    <a:pt x="739" y="127"/>
                  </a:lnTo>
                  <a:lnTo>
                    <a:pt x="754" y="142"/>
                  </a:lnTo>
                  <a:lnTo>
                    <a:pt x="767" y="157"/>
                  </a:lnTo>
                  <a:lnTo>
                    <a:pt x="780" y="174"/>
                  </a:lnTo>
                  <a:lnTo>
                    <a:pt x="792" y="191"/>
                  </a:lnTo>
                  <a:lnTo>
                    <a:pt x="804" y="208"/>
                  </a:lnTo>
                  <a:lnTo>
                    <a:pt x="814" y="227"/>
                  </a:lnTo>
                  <a:lnTo>
                    <a:pt x="823" y="246"/>
                  </a:lnTo>
                  <a:lnTo>
                    <a:pt x="832" y="265"/>
                  </a:lnTo>
                  <a:lnTo>
                    <a:pt x="840" y="284"/>
                  </a:lnTo>
                  <a:lnTo>
                    <a:pt x="846" y="304"/>
                  </a:lnTo>
                  <a:lnTo>
                    <a:pt x="852" y="325"/>
                  </a:lnTo>
                  <a:lnTo>
                    <a:pt x="856" y="346"/>
                  </a:lnTo>
                  <a:lnTo>
                    <a:pt x="859" y="356"/>
                  </a:lnTo>
                  <a:lnTo>
                    <a:pt x="861" y="367"/>
                  </a:lnTo>
                  <a:lnTo>
                    <a:pt x="863" y="378"/>
                  </a:lnTo>
                  <a:lnTo>
                    <a:pt x="864" y="388"/>
                  </a:lnTo>
                  <a:lnTo>
                    <a:pt x="865" y="400"/>
                  </a:lnTo>
                  <a:lnTo>
                    <a:pt x="865" y="411"/>
                  </a:lnTo>
                  <a:lnTo>
                    <a:pt x="866" y="422"/>
                  </a:lnTo>
                  <a:lnTo>
                    <a:pt x="866" y="433"/>
                  </a:lnTo>
                  <a:lnTo>
                    <a:pt x="866" y="433"/>
                  </a:lnTo>
                  <a:lnTo>
                    <a:pt x="866" y="444"/>
                  </a:lnTo>
                  <a:lnTo>
                    <a:pt x="865" y="455"/>
                  </a:lnTo>
                  <a:lnTo>
                    <a:pt x="865" y="466"/>
                  </a:lnTo>
                  <a:lnTo>
                    <a:pt x="864" y="478"/>
                  </a:lnTo>
                  <a:lnTo>
                    <a:pt x="863" y="488"/>
                  </a:lnTo>
                  <a:lnTo>
                    <a:pt x="861" y="498"/>
                  </a:lnTo>
                  <a:lnTo>
                    <a:pt x="860" y="510"/>
                  </a:lnTo>
                  <a:lnTo>
                    <a:pt x="858" y="520"/>
                  </a:lnTo>
                  <a:lnTo>
                    <a:pt x="852" y="541"/>
                  </a:lnTo>
                  <a:lnTo>
                    <a:pt x="846" y="562"/>
                  </a:lnTo>
                  <a:lnTo>
                    <a:pt x="840" y="582"/>
                  </a:lnTo>
                  <a:lnTo>
                    <a:pt x="832" y="601"/>
                  </a:lnTo>
                  <a:lnTo>
                    <a:pt x="823" y="620"/>
                  </a:lnTo>
                  <a:lnTo>
                    <a:pt x="814" y="639"/>
                  </a:lnTo>
                  <a:lnTo>
                    <a:pt x="804" y="658"/>
                  </a:lnTo>
                  <a:lnTo>
                    <a:pt x="792" y="675"/>
                  </a:lnTo>
                  <a:lnTo>
                    <a:pt x="780" y="692"/>
                  </a:lnTo>
                  <a:lnTo>
                    <a:pt x="767" y="708"/>
                  </a:lnTo>
                  <a:lnTo>
                    <a:pt x="754" y="724"/>
                  </a:lnTo>
                  <a:lnTo>
                    <a:pt x="739" y="739"/>
                  </a:lnTo>
                  <a:lnTo>
                    <a:pt x="724" y="753"/>
                  </a:lnTo>
                  <a:lnTo>
                    <a:pt x="708" y="767"/>
                  </a:lnTo>
                  <a:lnTo>
                    <a:pt x="691" y="779"/>
                  </a:lnTo>
                  <a:lnTo>
                    <a:pt x="675" y="792"/>
                  </a:lnTo>
                  <a:lnTo>
                    <a:pt x="657" y="803"/>
                  </a:lnTo>
                  <a:lnTo>
                    <a:pt x="640" y="813"/>
                  </a:lnTo>
                  <a:lnTo>
                    <a:pt x="621" y="823"/>
                  </a:lnTo>
                  <a:lnTo>
                    <a:pt x="601" y="831"/>
                  </a:lnTo>
                  <a:lnTo>
                    <a:pt x="581" y="839"/>
                  </a:lnTo>
                  <a:lnTo>
                    <a:pt x="562" y="846"/>
                  </a:lnTo>
                  <a:lnTo>
                    <a:pt x="541" y="852"/>
                  </a:lnTo>
                  <a:lnTo>
                    <a:pt x="520" y="857"/>
                  </a:lnTo>
                  <a:lnTo>
                    <a:pt x="510" y="859"/>
                  </a:lnTo>
                  <a:lnTo>
                    <a:pt x="498" y="860"/>
                  </a:lnTo>
                  <a:lnTo>
                    <a:pt x="488" y="862"/>
                  </a:lnTo>
                  <a:lnTo>
                    <a:pt x="477" y="863"/>
                  </a:lnTo>
                  <a:lnTo>
                    <a:pt x="466" y="864"/>
                  </a:lnTo>
                  <a:lnTo>
                    <a:pt x="455" y="865"/>
                  </a:lnTo>
                  <a:lnTo>
                    <a:pt x="443" y="865"/>
                  </a:lnTo>
                  <a:lnTo>
                    <a:pt x="433" y="865"/>
                  </a:lnTo>
                  <a:lnTo>
                    <a:pt x="422" y="865"/>
                  </a:lnTo>
                  <a:lnTo>
                    <a:pt x="410" y="865"/>
                  </a:lnTo>
                  <a:lnTo>
                    <a:pt x="400" y="864"/>
                  </a:lnTo>
                  <a:lnTo>
                    <a:pt x="388" y="863"/>
                  </a:lnTo>
                  <a:lnTo>
                    <a:pt x="378" y="862"/>
                  </a:lnTo>
                  <a:lnTo>
                    <a:pt x="367" y="860"/>
                  </a:lnTo>
                  <a:lnTo>
                    <a:pt x="356" y="859"/>
                  </a:lnTo>
                  <a:lnTo>
                    <a:pt x="346" y="857"/>
                  </a:lnTo>
                  <a:lnTo>
                    <a:pt x="325" y="852"/>
                  </a:lnTo>
                  <a:lnTo>
                    <a:pt x="304" y="846"/>
                  </a:lnTo>
                  <a:lnTo>
                    <a:pt x="284" y="839"/>
                  </a:lnTo>
                  <a:lnTo>
                    <a:pt x="264" y="831"/>
                  </a:lnTo>
                  <a:lnTo>
                    <a:pt x="245" y="823"/>
                  </a:lnTo>
                  <a:lnTo>
                    <a:pt x="227" y="813"/>
                  </a:lnTo>
                  <a:lnTo>
                    <a:pt x="208" y="803"/>
                  </a:lnTo>
                  <a:lnTo>
                    <a:pt x="191" y="792"/>
                  </a:lnTo>
                  <a:lnTo>
                    <a:pt x="174" y="779"/>
                  </a:lnTo>
                  <a:lnTo>
                    <a:pt x="157" y="767"/>
                  </a:lnTo>
                  <a:lnTo>
                    <a:pt x="141" y="753"/>
                  </a:lnTo>
                  <a:lnTo>
                    <a:pt x="127" y="739"/>
                  </a:lnTo>
                  <a:lnTo>
                    <a:pt x="112" y="724"/>
                  </a:lnTo>
                  <a:lnTo>
                    <a:pt x="99" y="708"/>
                  </a:lnTo>
                  <a:lnTo>
                    <a:pt x="86" y="692"/>
                  </a:lnTo>
                  <a:lnTo>
                    <a:pt x="74" y="675"/>
                  </a:lnTo>
                  <a:lnTo>
                    <a:pt x="63" y="658"/>
                  </a:lnTo>
                  <a:lnTo>
                    <a:pt x="52" y="639"/>
                  </a:lnTo>
                  <a:lnTo>
                    <a:pt x="43" y="620"/>
                  </a:lnTo>
                  <a:lnTo>
                    <a:pt x="34" y="601"/>
                  </a:lnTo>
                  <a:lnTo>
                    <a:pt x="26" y="582"/>
                  </a:lnTo>
                  <a:lnTo>
                    <a:pt x="19" y="562"/>
                  </a:lnTo>
                  <a:lnTo>
                    <a:pt x="14" y="541"/>
                  </a:lnTo>
                  <a:lnTo>
                    <a:pt x="9" y="520"/>
                  </a:lnTo>
                  <a:lnTo>
                    <a:pt x="7" y="510"/>
                  </a:lnTo>
                  <a:lnTo>
                    <a:pt x="4" y="498"/>
                  </a:lnTo>
                  <a:lnTo>
                    <a:pt x="3" y="488"/>
                  </a:lnTo>
                  <a:lnTo>
                    <a:pt x="2" y="477"/>
                  </a:lnTo>
                  <a:lnTo>
                    <a:pt x="1" y="466"/>
                  </a:lnTo>
                  <a:lnTo>
                    <a:pt x="0" y="455"/>
                  </a:lnTo>
                  <a:lnTo>
                    <a:pt x="0" y="444"/>
                  </a:lnTo>
                  <a:lnTo>
                    <a:pt x="0" y="433"/>
                  </a:lnTo>
                </a:path>
              </a:pathLst>
            </a:custGeom>
            <a:solidFill>
              <a:schemeClr val="tx2">
                <a:lumMod val="20000"/>
                <a:lumOff val="80000"/>
              </a:schemeClr>
            </a:solidFill>
            <a:ln w="26988">
              <a:solidFill>
                <a:schemeClr val="tx1"/>
              </a:solidFill>
              <a:prstDash val="solid"/>
              <a:round/>
              <a:headEnd/>
              <a:tailEnd/>
            </a:ln>
            <a:effectLst>
              <a:outerShdw dist="107763" dir="18900000" algn="ctr" rotWithShape="0">
                <a:srgbClr val="808080">
                  <a:alpha val="50000"/>
                </a:srgbClr>
              </a:outerShdw>
            </a:effectLst>
          </p:spPr>
          <p:txBody>
            <a:bodyPr/>
            <a:lstStyle/>
            <a:p>
              <a:pPr>
                <a:defRPr/>
              </a:pPr>
              <a:endParaRPr lang="zh-CN" altLang="en-US" sz="2000">
                <a:latin typeface="微软雅黑" panose="020B0503020204020204" pitchFamily="34" charset="-122"/>
                <a:ea typeface="微软雅黑" panose="020B0503020204020204" pitchFamily="34" charset="-122"/>
              </a:endParaRPr>
            </a:p>
          </p:txBody>
        </p:sp>
        <p:sp>
          <p:nvSpPr>
            <p:cNvPr id="21" name="Rectangle 18">
              <a:extLst>
                <a:ext uri="{FF2B5EF4-FFF2-40B4-BE49-F238E27FC236}">
                  <a16:creationId xmlns:a16="http://schemas.microsoft.com/office/drawing/2014/main" id="{14D7420D-72E7-4EA5-A9CA-6AAFC1A630E1}"/>
                </a:ext>
              </a:extLst>
            </p:cNvPr>
            <p:cNvSpPr>
              <a:spLocks noChangeArrowheads="1"/>
            </p:cNvSpPr>
            <p:nvPr/>
          </p:nvSpPr>
          <p:spPr bwMode="auto">
            <a:xfrm>
              <a:off x="2609" y="2942"/>
              <a:ext cx="747" cy="194"/>
            </a:xfrm>
            <a:prstGeom prst="rect">
              <a:avLst/>
            </a:prstGeom>
            <a:noFill/>
            <a:ln w="9525">
              <a:noFill/>
              <a:miter lim="800000"/>
              <a:headEnd/>
              <a:tailEnd/>
            </a:ln>
          </p:spPr>
          <p:txBody>
            <a:bodyPr wrap="none" lIns="0" tIns="0" rIns="0" bIns="0">
              <a:spAutoFit/>
            </a:bodyPr>
            <a:lstStyle/>
            <a:p>
              <a:pPr>
                <a:defRPr/>
              </a:pPr>
              <a:r>
                <a:rPr lang="en-US" altLang="zh-CN"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E.OBJ</a:t>
              </a: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文件</a:t>
              </a:r>
            </a:p>
          </p:txBody>
        </p:sp>
        <p:sp>
          <p:nvSpPr>
            <p:cNvPr id="22546" name="Rectangle 19">
              <a:extLst>
                <a:ext uri="{FF2B5EF4-FFF2-40B4-BE49-F238E27FC236}">
                  <a16:creationId xmlns:a16="http://schemas.microsoft.com/office/drawing/2014/main" id="{2D8C5F99-E385-423F-A170-DF1CC5F19D50}"/>
                </a:ext>
              </a:extLst>
            </p:cNvPr>
            <p:cNvSpPr>
              <a:spLocks noChangeArrowheads="1"/>
            </p:cNvSpPr>
            <p:nvPr/>
          </p:nvSpPr>
          <p:spPr bwMode="auto">
            <a:xfrm>
              <a:off x="3711" y="2878"/>
              <a:ext cx="787" cy="315"/>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22547" name="Rectangle 20">
              <a:extLst>
                <a:ext uri="{FF2B5EF4-FFF2-40B4-BE49-F238E27FC236}">
                  <a16:creationId xmlns:a16="http://schemas.microsoft.com/office/drawing/2014/main" id="{B97A49E2-0AE3-4BB3-A4F5-BA19CC4C5A95}"/>
                </a:ext>
              </a:extLst>
            </p:cNvPr>
            <p:cNvSpPr>
              <a:spLocks noChangeArrowheads="1"/>
            </p:cNvSpPr>
            <p:nvPr/>
          </p:nvSpPr>
          <p:spPr bwMode="auto">
            <a:xfrm>
              <a:off x="3711" y="2878"/>
              <a:ext cx="787" cy="315"/>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a:flatTx/>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24" name="Rectangle 21">
              <a:extLst>
                <a:ext uri="{FF2B5EF4-FFF2-40B4-BE49-F238E27FC236}">
                  <a16:creationId xmlns:a16="http://schemas.microsoft.com/office/drawing/2014/main" id="{2089C57D-E813-47A1-8129-94D20DDF603A}"/>
                </a:ext>
              </a:extLst>
            </p:cNvPr>
            <p:cNvSpPr>
              <a:spLocks noChangeArrowheads="1"/>
            </p:cNvSpPr>
            <p:nvPr/>
          </p:nvSpPr>
          <p:spPr bwMode="auto">
            <a:xfrm>
              <a:off x="3771" y="2924"/>
              <a:ext cx="646" cy="194"/>
            </a:xfrm>
            <a:prstGeom prst="rect">
              <a:avLst/>
            </a:prstGeom>
            <a:solidFill>
              <a:srgbClr val="FFFF00"/>
            </a:solidFill>
            <a:ln w="9525">
              <a:noFill/>
              <a:miter lim="800000"/>
              <a:headEnd/>
              <a:tailEnd/>
            </a:ln>
          </p:spPr>
          <p:txBody>
            <a:bodyPr wrap="none" lIns="0" tIns="0" rIns="0" bIns="0">
              <a:spAutoFit/>
            </a:bodyPr>
            <a:lstStyle/>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链接程序</a:t>
              </a:r>
            </a:p>
          </p:txBody>
        </p:sp>
        <p:sp>
          <p:nvSpPr>
            <p:cNvPr id="22549" name="Freeform 22">
              <a:extLst>
                <a:ext uri="{FF2B5EF4-FFF2-40B4-BE49-F238E27FC236}">
                  <a16:creationId xmlns:a16="http://schemas.microsoft.com/office/drawing/2014/main" id="{6890A716-023E-4CCD-A19E-0866A155B442}"/>
                </a:ext>
              </a:extLst>
            </p:cNvPr>
            <p:cNvSpPr>
              <a:spLocks/>
            </p:cNvSpPr>
            <p:nvPr/>
          </p:nvSpPr>
          <p:spPr bwMode="auto">
            <a:xfrm>
              <a:off x="4773" y="2602"/>
              <a:ext cx="866" cy="865"/>
            </a:xfrm>
            <a:custGeom>
              <a:avLst/>
              <a:gdLst>
                <a:gd name="T0" fmla="*/ 1 w 866"/>
                <a:gd name="T1" fmla="*/ 411 h 865"/>
                <a:gd name="T2" fmla="*/ 4 w 866"/>
                <a:gd name="T3" fmla="*/ 378 h 865"/>
                <a:gd name="T4" fmla="*/ 9 w 866"/>
                <a:gd name="T5" fmla="*/ 346 h 865"/>
                <a:gd name="T6" fmla="*/ 27 w 866"/>
                <a:gd name="T7" fmla="*/ 284 h 865"/>
                <a:gd name="T8" fmla="*/ 52 w 866"/>
                <a:gd name="T9" fmla="*/ 227 h 865"/>
                <a:gd name="T10" fmla="*/ 86 w 866"/>
                <a:gd name="T11" fmla="*/ 174 h 865"/>
                <a:gd name="T12" fmla="*/ 127 w 866"/>
                <a:gd name="T13" fmla="*/ 127 h 865"/>
                <a:gd name="T14" fmla="*/ 174 w 866"/>
                <a:gd name="T15" fmla="*/ 87 h 865"/>
                <a:gd name="T16" fmla="*/ 227 w 866"/>
                <a:gd name="T17" fmla="*/ 52 h 865"/>
                <a:gd name="T18" fmla="*/ 284 w 866"/>
                <a:gd name="T19" fmla="*/ 26 h 865"/>
                <a:gd name="T20" fmla="*/ 346 w 866"/>
                <a:gd name="T21" fmla="*/ 9 h 865"/>
                <a:gd name="T22" fmla="*/ 378 w 866"/>
                <a:gd name="T23" fmla="*/ 4 h 865"/>
                <a:gd name="T24" fmla="*/ 411 w 866"/>
                <a:gd name="T25" fmla="*/ 0 h 865"/>
                <a:gd name="T26" fmla="*/ 445 w 866"/>
                <a:gd name="T27" fmla="*/ 0 h 865"/>
                <a:gd name="T28" fmla="*/ 477 w 866"/>
                <a:gd name="T29" fmla="*/ 3 h 865"/>
                <a:gd name="T30" fmla="*/ 510 w 866"/>
                <a:gd name="T31" fmla="*/ 8 h 865"/>
                <a:gd name="T32" fmla="*/ 562 w 866"/>
                <a:gd name="T33" fmla="*/ 20 h 865"/>
                <a:gd name="T34" fmla="*/ 621 w 866"/>
                <a:gd name="T35" fmla="*/ 43 h 865"/>
                <a:gd name="T36" fmla="*/ 675 w 866"/>
                <a:gd name="T37" fmla="*/ 74 h 865"/>
                <a:gd name="T38" fmla="*/ 724 w 866"/>
                <a:gd name="T39" fmla="*/ 113 h 865"/>
                <a:gd name="T40" fmla="*/ 768 w 866"/>
                <a:gd name="T41" fmla="*/ 157 h 865"/>
                <a:gd name="T42" fmla="*/ 804 w 866"/>
                <a:gd name="T43" fmla="*/ 208 h 865"/>
                <a:gd name="T44" fmla="*/ 832 w 866"/>
                <a:gd name="T45" fmla="*/ 265 h 865"/>
                <a:gd name="T46" fmla="*/ 853 w 866"/>
                <a:gd name="T47" fmla="*/ 325 h 865"/>
                <a:gd name="T48" fmla="*/ 861 w 866"/>
                <a:gd name="T49" fmla="*/ 367 h 865"/>
                <a:gd name="T50" fmla="*/ 865 w 866"/>
                <a:gd name="T51" fmla="*/ 400 h 865"/>
                <a:gd name="T52" fmla="*/ 866 w 866"/>
                <a:gd name="T53" fmla="*/ 433 h 865"/>
                <a:gd name="T54" fmla="*/ 865 w 866"/>
                <a:gd name="T55" fmla="*/ 455 h 865"/>
                <a:gd name="T56" fmla="*/ 863 w 866"/>
                <a:gd name="T57" fmla="*/ 488 h 865"/>
                <a:gd name="T58" fmla="*/ 858 w 866"/>
                <a:gd name="T59" fmla="*/ 520 h 865"/>
                <a:gd name="T60" fmla="*/ 840 w 866"/>
                <a:gd name="T61" fmla="*/ 582 h 865"/>
                <a:gd name="T62" fmla="*/ 814 w 866"/>
                <a:gd name="T63" fmla="*/ 639 h 865"/>
                <a:gd name="T64" fmla="*/ 780 w 866"/>
                <a:gd name="T65" fmla="*/ 692 h 865"/>
                <a:gd name="T66" fmla="*/ 739 w 866"/>
                <a:gd name="T67" fmla="*/ 739 h 865"/>
                <a:gd name="T68" fmla="*/ 692 w 866"/>
                <a:gd name="T69" fmla="*/ 780 h 865"/>
                <a:gd name="T70" fmla="*/ 640 w 866"/>
                <a:gd name="T71" fmla="*/ 813 h 865"/>
                <a:gd name="T72" fmla="*/ 582 w 866"/>
                <a:gd name="T73" fmla="*/ 839 h 865"/>
                <a:gd name="T74" fmla="*/ 521 w 866"/>
                <a:gd name="T75" fmla="*/ 857 h 865"/>
                <a:gd name="T76" fmla="*/ 488 w 866"/>
                <a:gd name="T77" fmla="*/ 862 h 865"/>
                <a:gd name="T78" fmla="*/ 455 w 866"/>
                <a:gd name="T79" fmla="*/ 865 h 865"/>
                <a:gd name="T80" fmla="*/ 422 w 866"/>
                <a:gd name="T81" fmla="*/ 865 h 865"/>
                <a:gd name="T82" fmla="*/ 389 w 866"/>
                <a:gd name="T83" fmla="*/ 863 h 865"/>
                <a:gd name="T84" fmla="*/ 357 w 866"/>
                <a:gd name="T85" fmla="*/ 859 h 865"/>
                <a:gd name="T86" fmla="*/ 305 w 866"/>
                <a:gd name="T87" fmla="*/ 847 h 865"/>
                <a:gd name="T88" fmla="*/ 245 w 866"/>
                <a:gd name="T89" fmla="*/ 823 h 865"/>
                <a:gd name="T90" fmla="*/ 190 w 866"/>
                <a:gd name="T91" fmla="*/ 792 h 865"/>
                <a:gd name="T92" fmla="*/ 142 w 866"/>
                <a:gd name="T93" fmla="*/ 753 h 865"/>
                <a:gd name="T94" fmla="*/ 99 w 866"/>
                <a:gd name="T95" fmla="*/ 708 h 865"/>
                <a:gd name="T96" fmla="*/ 63 w 866"/>
                <a:gd name="T97" fmla="*/ 658 h 865"/>
                <a:gd name="T98" fmla="*/ 34 w 866"/>
                <a:gd name="T99" fmla="*/ 601 h 865"/>
                <a:gd name="T100" fmla="*/ 14 w 866"/>
                <a:gd name="T101" fmla="*/ 541 h 865"/>
                <a:gd name="T102" fmla="*/ 5 w 866"/>
                <a:gd name="T103" fmla="*/ 498 h 865"/>
                <a:gd name="T104" fmla="*/ 2 w 866"/>
                <a:gd name="T105" fmla="*/ 466 h 865"/>
                <a:gd name="T106" fmla="*/ 0 w 866"/>
                <a:gd name="T107" fmla="*/ 433 h 8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66"/>
                <a:gd name="T163" fmla="*/ 0 h 865"/>
                <a:gd name="T164" fmla="*/ 866 w 866"/>
                <a:gd name="T165" fmla="*/ 865 h 8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66" h="865">
                  <a:moveTo>
                    <a:pt x="1" y="433"/>
                  </a:moveTo>
                  <a:lnTo>
                    <a:pt x="1" y="422"/>
                  </a:lnTo>
                  <a:lnTo>
                    <a:pt x="1" y="411"/>
                  </a:lnTo>
                  <a:lnTo>
                    <a:pt x="2" y="400"/>
                  </a:lnTo>
                  <a:lnTo>
                    <a:pt x="3" y="388"/>
                  </a:lnTo>
                  <a:lnTo>
                    <a:pt x="4" y="378"/>
                  </a:lnTo>
                  <a:lnTo>
                    <a:pt x="5" y="367"/>
                  </a:lnTo>
                  <a:lnTo>
                    <a:pt x="7" y="356"/>
                  </a:lnTo>
                  <a:lnTo>
                    <a:pt x="9" y="346"/>
                  </a:lnTo>
                  <a:lnTo>
                    <a:pt x="14" y="325"/>
                  </a:lnTo>
                  <a:lnTo>
                    <a:pt x="19" y="304"/>
                  </a:lnTo>
                  <a:lnTo>
                    <a:pt x="27" y="284"/>
                  </a:lnTo>
                  <a:lnTo>
                    <a:pt x="34" y="265"/>
                  </a:lnTo>
                  <a:lnTo>
                    <a:pt x="43" y="246"/>
                  </a:lnTo>
                  <a:lnTo>
                    <a:pt x="52" y="227"/>
                  </a:lnTo>
                  <a:lnTo>
                    <a:pt x="63" y="208"/>
                  </a:lnTo>
                  <a:lnTo>
                    <a:pt x="74" y="191"/>
                  </a:lnTo>
                  <a:lnTo>
                    <a:pt x="86" y="174"/>
                  </a:lnTo>
                  <a:lnTo>
                    <a:pt x="99" y="157"/>
                  </a:lnTo>
                  <a:lnTo>
                    <a:pt x="113" y="142"/>
                  </a:lnTo>
                  <a:lnTo>
                    <a:pt x="127" y="127"/>
                  </a:lnTo>
                  <a:lnTo>
                    <a:pt x="142" y="113"/>
                  </a:lnTo>
                  <a:lnTo>
                    <a:pt x="157" y="99"/>
                  </a:lnTo>
                  <a:lnTo>
                    <a:pt x="174" y="87"/>
                  </a:lnTo>
                  <a:lnTo>
                    <a:pt x="190" y="74"/>
                  </a:lnTo>
                  <a:lnTo>
                    <a:pt x="208" y="63"/>
                  </a:lnTo>
                  <a:lnTo>
                    <a:pt x="227" y="52"/>
                  </a:lnTo>
                  <a:lnTo>
                    <a:pt x="245" y="43"/>
                  </a:lnTo>
                  <a:lnTo>
                    <a:pt x="264" y="35"/>
                  </a:lnTo>
                  <a:lnTo>
                    <a:pt x="284" y="26"/>
                  </a:lnTo>
                  <a:lnTo>
                    <a:pt x="305" y="20"/>
                  </a:lnTo>
                  <a:lnTo>
                    <a:pt x="324" y="14"/>
                  </a:lnTo>
                  <a:lnTo>
                    <a:pt x="346" y="9"/>
                  </a:lnTo>
                  <a:lnTo>
                    <a:pt x="357" y="7"/>
                  </a:lnTo>
                  <a:lnTo>
                    <a:pt x="367" y="6"/>
                  </a:lnTo>
                  <a:lnTo>
                    <a:pt x="378" y="4"/>
                  </a:lnTo>
                  <a:lnTo>
                    <a:pt x="389" y="3"/>
                  </a:lnTo>
                  <a:lnTo>
                    <a:pt x="400" y="2"/>
                  </a:lnTo>
                  <a:lnTo>
                    <a:pt x="411" y="0"/>
                  </a:lnTo>
                  <a:lnTo>
                    <a:pt x="422" y="0"/>
                  </a:lnTo>
                  <a:lnTo>
                    <a:pt x="433" y="0"/>
                  </a:lnTo>
                  <a:lnTo>
                    <a:pt x="445" y="0"/>
                  </a:lnTo>
                  <a:lnTo>
                    <a:pt x="455" y="2"/>
                  </a:lnTo>
                  <a:lnTo>
                    <a:pt x="467" y="2"/>
                  </a:lnTo>
                  <a:lnTo>
                    <a:pt x="477" y="3"/>
                  </a:lnTo>
                  <a:lnTo>
                    <a:pt x="488" y="4"/>
                  </a:lnTo>
                  <a:lnTo>
                    <a:pt x="499" y="6"/>
                  </a:lnTo>
                  <a:lnTo>
                    <a:pt x="510" y="8"/>
                  </a:lnTo>
                  <a:lnTo>
                    <a:pt x="521" y="9"/>
                  </a:lnTo>
                  <a:lnTo>
                    <a:pt x="541" y="14"/>
                  </a:lnTo>
                  <a:lnTo>
                    <a:pt x="562" y="20"/>
                  </a:lnTo>
                  <a:lnTo>
                    <a:pt x="582" y="26"/>
                  </a:lnTo>
                  <a:lnTo>
                    <a:pt x="601" y="35"/>
                  </a:lnTo>
                  <a:lnTo>
                    <a:pt x="621" y="43"/>
                  </a:lnTo>
                  <a:lnTo>
                    <a:pt x="640" y="52"/>
                  </a:lnTo>
                  <a:lnTo>
                    <a:pt x="657" y="63"/>
                  </a:lnTo>
                  <a:lnTo>
                    <a:pt x="675" y="74"/>
                  </a:lnTo>
                  <a:lnTo>
                    <a:pt x="692" y="87"/>
                  </a:lnTo>
                  <a:lnTo>
                    <a:pt x="708" y="99"/>
                  </a:lnTo>
                  <a:lnTo>
                    <a:pt x="724" y="113"/>
                  </a:lnTo>
                  <a:lnTo>
                    <a:pt x="739" y="127"/>
                  </a:lnTo>
                  <a:lnTo>
                    <a:pt x="754" y="142"/>
                  </a:lnTo>
                  <a:lnTo>
                    <a:pt x="768" y="157"/>
                  </a:lnTo>
                  <a:lnTo>
                    <a:pt x="780" y="174"/>
                  </a:lnTo>
                  <a:lnTo>
                    <a:pt x="792" y="191"/>
                  </a:lnTo>
                  <a:lnTo>
                    <a:pt x="804" y="208"/>
                  </a:lnTo>
                  <a:lnTo>
                    <a:pt x="814" y="227"/>
                  </a:lnTo>
                  <a:lnTo>
                    <a:pt x="824" y="246"/>
                  </a:lnTo>
                  <a:lnTo>
                    <a:pt x="832" y="265"/>
                  </a:lnTo>
                  <a:lnTo>
                    <a:pt x="840" y="284"/>
                  </a:lnTo>
                  <a:lnTo>
                    <a:pt x="846" y="304"/>
                  </a:lnTo>
                  <a:lnTo>
                    <a:pt x="853" y="325"/>
                  </a:lnTo>
                  <a:lnTo>
                    <a:pt x="858" y="346"/>
                  </a:lnTo>
                  <a:lnTo>
                    <a:pt x="859" y="356"/>
                  </a:lnTo>
                  <a:lnTo>
                    <a:pt x="861" y="367"/>
                  </a:lnTo>
                  <a:lnTo>
                    <a:pt x="863" y="378"/>
                  </a:lnTo>
                  <a:lnTo>
                    <a:pt x="864" y="388"/>
                  </a:lnTo>
                  <a:lnTo>
                    <a:pt x="865" y="400"/>
                  </a:lnTo>
                  <a:lnTo>
                    <a:pt x="865" y="410"/>
                  </a:lnTo>
                  <a:lnTo>
                    <a:pt x="866" y="422"/>
                  </a:lnTo>
                  <a:lnTo>
                    <a:pt x="866" y="433"/>
                  </a:lnTo>
                  <a:lnTo>
                    <a:pt x="866" y="444"/>
                  </a:lnTo>
                  <a:lnTo>
                    <a:pt x="865" y="455"/>
                  </a:lnTo>
                  <a:lnTo>
                    <a:pt x="865" y="466"/>
                  </a:lnTo>
                  <a:lnTo>
                    <a:pt x="864" y="478"/>
                  </a:lnTo>
                  <a:lnTo>
                    <a:pt x="863" y="488"/>
                  </a:lnTo>
                  <a:lnTo>
                    <a:pt x="861" y="498"/>
                  </a:lnTo>
                  <a:lnTo>
                    <a:pt x="859" y="510"/>
                  </a:lnTo>
                  <a:lnTo>
                    <a:pt x="858" y="520"/>
                  </a:lnTo>
                  <a:lnTo>
                    <a:pt x="853" y="541"/>
                  </a:lnTo>
                  <a:lnTo>
                    <a:pt x="846" y="562"/>
                  </a:lnTo>
                  <a:lnTo>
                    <a:pt x="840" y="582"/>
                  </a:lnTo>
                  <a:lnTo>
                    <a:pt x="832" y="601"/>
                  </a:lnTo>
                  <a:lnTo>
                    <a:pt x="824" y="621"/>
                  </a:lnTo>
                  <a:lnTo>
                    <a:pt x="814" y="639"/>
                  </a:lnTo>
                  <a:lnTo>
                    <a:pt x="804" y="658"/>
                  </a:lnTo>
                  <a:lnTo>
                    <a:pt x="792" y="675"/>
                  </a:lnTo>
                  <a:lnTo>
                    <a:pt x="780" y="692"/>
                  </a:lnTo>
                  <a:lnTo>
                    <a:pt x="768" y="708"/>
                  </a:lnTo>
                  <a:lnTo>
                    <a:pt x="754" y="724"/>
                  </a:lnTo>
                  <a:lnTo>
                    <a:pt x="739" y="739"/>
                  </a:lnTo>
                  <a:lnTo>
                    <a:pt x="724" y="753"/>
                  </a:lnTo>
                  <a:lnTo>
                    <a:pt x="708" y="767"/>
                  </a:lnTo>
                  <a:lnTo>
                    <a:pt x="692" y="780"/>
                  </a:lnTo>
                  <a:lnTo>
                    <a:pt x="675" y="792"/>
                  </a:lnTo>
                  <a:lnTo>
                    <a:pt x="657" y="803"/>
                  </a:lnTo>
                  <a:lnTo>
                    <a:pt x="640" y="813"/>
                  </a:lnTo>
                  <a:lnTo>
                    <a:pt x="621" y="823"/>
                  </a:lnTo>
                  <a:lnTo>
                    <a:pt x="601" y="832"/>
                  </a:lnTo>
                  <a:lnTo>
                    <a:pt x="582" y="839"/>
                  </a:lnTo>
                  <a:lnTo>
                    <a:pt x="562" y="846"/>
                  </a:lnTo>
                  <a:lnTo>
                    <a:pt x="541" y="852"/>
                  </a:lnTo>
                  <a:lnTo>
                    <a:pt x="521" y="857"/>
                  </a:lnTo>
                  <a:lnTo>
                    <a:pt x="509" y="859"/>
                  </a:lnTo>
                  <a:lnTo>
                    <a:pt x="499" y="860"/>
                  </a:lnTo>
                  <a:lnTo>
                    <a:pt x="488" y="862"/>
                  </a:lnTo>
                  <a:lnTo>
                    <a:pt x="477" y="863"/>
                  </a:lnTo>
                  <a:lnTo>
                    <a:pt x="467" y="864"/>
                  </a:lnTo>
                  <a:lnTo>
                    <a:pt x="455" y="865"/>
                  </a:lnTo>
                  <a:lnTo>
                    <a:pt x="444" y="865"/>
                  </a:lnTo>
                  <a:lnTo>
                    <a:pt x="433" y="865"/>
                  </a:lnTo>
                  <a:lnTo>
                    <a:pt x="422" y="865"/>
                  </a:lnTo>
                  <a:lnTo>
                    <a:pt x="411" y="865"/>
                  </a:lnTo>
                  <a:lnTo>
                    <a:pt x="400" y="864"/>
                  </a:lnTo>
                  <a:lnTo>
                    <a:pt x="389" y="863"/>
                  </a:lnTo>
                  <a:lnTo>
                    <a:pt x="378" y="862"/>
                  </a:lnTo>
                  <a:lnTo>
                    <a:pt x="367" y="860"/>
                  </a:lnTo>
                  <a:lnTo>
                    <a:pt x="357" y="859"/>
                  </a:lnTo>
                  <a:lnTo>
                    <a:pt x="346" y="857"/>
                  </a:lnTo>
                  <a:lnTo>
                    <a:pt x="324" y="852"/>
                  </a:lnTo>
                  <a:lnTo>
                    <a:pt x="305" y="847"/>
                  </a:lnTo>
                  <a:lnTo>
                    <a:pt x="284" y="839"/>
                  </a:lnTo>
                  <a:lnTo>
                    <a:pt x="264" y="832"/>
                  </a:lnTo>
                  <a:lnTo>
                    <a:pt x="245" y="823"/>
                  </a:lnTo>
                  <a:lnTo>
                    <a:pt x="227" y="813"/>
                  </a:lnTo>
                  <a:lnTo>
                    <a:pt x="208" y="803"/>
                  </a:lnTo>
                  <a:lnTo>
                    <a:pt x="190" y="792"/>
                  </a:lnTo>
                  <a:lnTo>
                    <a:pt x="174" y="780"/>
                  </a:lnTo>
                  <a:lnTo>
                    <a:pt x="157" y="767"/>
                  </a:lnTo>
                  <a:lnTo>
                    <a:pt x="142" y="753"/>
                  </a:lnTo>
                  <a:lnTo>
                    <a:pt x="127" y="739"/>
                  </a:lnTo>
                  <a:lnTo>
                    <a:pt x="113" y="724"/>
                  </a:lnTo>
                  <a:lnTo>
                    <a:pt x="99" y="708"/>
                  </a:lnTo>
                  <a:lnTo>
                    <a:pt x="86" y="692"/>
                  </a:lnTo>
                  <a:lnTo>
                    <a:pt x="74" y="675"/>
                  </a:lnTo>
                  <a:lnTo>
                    <a:pt x="63" y="658"/>
                  </a:lnTo>
                  <a:lnTo>
                    <a:pt x="52" y="639"/>
                  </a:lnTo>
                  <a:lnTo>
                    <a:pt x="43" y="621"/>
                  </a:lnTo>
                  <a:lnTo>
                    <a:pt x="34" y="601"/>
                  </a:lnTo>
                  <a:lnTo>
                    <a:pt x="27" y="582"/>
                  </a:lnTo>
                  <a:lnTo>
                    <a:pt x="19" y="562"/>
                  </a:lnTo>
                  <a:lnTo>
                    <a:pt x="14" y="541"/>
                  </a:lnTo>
                  <a:lnTo>
                    <a:pt x="9" y="520"/>
                  </a:lnTo>
                  <a:lnTo>
                    <a:pt x="7" y="510"/>
                  </a:lnTo>
                  <a:lnTo>
                    <a:pt x="5" y="498"/>
                  </a:lnTo>
                  <a:lnTo>
                    <a:pt x="4" y="488"/>
                  </a:lnTo>
                  <a:lnTo>
                    <a:pt x="3" y="478"/>
                  </a:lnTo>
                  <a:lnTo>
                    <a:pt x="2" y="466"/>
                  </a:lnTo>
                  <a:lnTo>
                    <a:pt x="1" y="455"/>
                  </a:lnTo>
                  <a:lnTo>
                    <a:pt x="1" y="444"/>
                  </a:lnTo>
                  <a:lnTo>
                    <a:pt x="0" y="433"/>
                  </a:lnTo>
                  <a:lnTo>
                    <a:pt x="1" y="433"/>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23">
              <a:extLst>
                <a:ext uri="{FF2B5EF4-FFF2-40B4-BE49-F238E27FC236}">
                  <a16:creationId xmlns:a16="http://schemas.microsoft.com/office/drawing/2014/main" id="{A1A70204-4212-43AE-AA60-25AE8F992123}"/>
                </a:ext>
              </a:extLst>
            </p:cNvPr>
            <p:cNvSpPr>
              <a:spLocks/>
            </p:cNvSpPr>
            <p:nvPr/>
          </p:nvSpPr>
          <p:spPr bwMode="auto">
            <a:xfrm>
              <a:off x="4773" y="2602"/>
              <a:ext cx="866" cy="865"/>
            </a:xfrm>
            <a:custGeom>
              <a:avLst/>
              <a:gdLst/>
              <a:ahLst/>
              <a:cxnLst>
                <a:cxn ang="0">
                  <a:pos x="1" y="411"/>
                </a:cxn>
                <a:cxn ang="0">
                  <a:pos x="4" y="378"/>
                </a:cxn>
                <a:cxn ang="0">
                  <a:pos x="9" y="346"/>
                </a:cxn>
                <a:cxn ang="0">
                  <a:pos x="27" y="284"/>
                </a:cxn>
                <a:cxn ang="0">
                  <a:pos x="52" y="227"/>
                </a:cxn>
                <a:cxn ang="0">
                  <a:pos x="86" y="174"/>
                </a:cxn>
                <a:cxn ang="0">
                  <a:pos x="127" y="127"/>
                </a:cxn>
                <a:cxn ang="0">
                  <a:pos x="174" y="87"/>
                </a:cxn>
                <a:cxn ang="0">
                  <a:pos x="227" y="52"/>
                </a:cxn>
                <a:cxn ang="0">
                  <a:pos x="284" y="26"/>
                </a:cxn>
                <a:cxn ang="0">
                  <a:pos x="346" y="9"/>
                </a:cxn>
                <a:cxn ang="0">
                  <a:pos x="378" y="4"/>
                </a:cxn>
                <a:cxn ang="0">
                  <a:pos x="411" y="0"/>
                </a:cxn>
                <a:cxn ang="0">
                  <a:pos x="445" y="0"/>
                </a:cxn>
                <a:cxn ang="0">
                  <a:pos x="477" y="3"/>
                </a:cxn>
                <a:cxn ang="0">
                  <a:pos x="510" y="8"/>
                </a:cxn>
                <a:cxn ang="0">
                  <a:pos x="562" y="20"/>
                </a:cxn>
                <a:cxn ang="0">
                  <a:pos x="621" y="43"/>
                </a:cxn>
                <a:cxn ang="0">
                  <a:pos x="675" y="74"/>
                </a:cxn>
                <a:cxn ang="0">
                  <a:pos x="724" y="113"/>
                </a:cxn>
                <a:cxn ang="0">
                  <a:pos x="768" y="157"/>
                </a:cxn>
                <a:cxn ang="0">
                  <a:pos x="804" y="208"/>
                </a:cxn>
                <a:cxn ang="0">
                  <a:pos x="832" y="265"/>
                </a:cxn>
                <a:cxn ang="0">
                  <a:pos x="853" y="325"/>
                </a:cxn>
                <a:cxn ang="0">
                  <a:pos x="861" y="367"/>
                </a:cxn>
                <a:cxn ang="0">
                  <a:pos x="865" y="400"/>
                </a:cxn>
                <a:cxn ang="0">
                  <a:pos x="866" y="433"/>
                </a:cxn>
                <a:cxn ang="0">
                  <a:pos x="865" y="455"/>
                </a:cxn>
                <a:cxn ang="0">
                  <a:pos x="863" y="488"/>
                </a:cxn>
                <a:cxn ang="0">
                  <a:pos x="858" y="520"/>
                </a:cxn>
                <a:cxn ang="0">
                  <a:pos x="840" y="582"/>
                </a:cxn>
                <a:cxn ang="0">
                  <a:pos x="814" y="639"/>
                </a:cxn>
                <a:cxn ang="0">
                  <a:pos x="780" y="692"/>
                </a:cxn>
                <a:cxn ang="0">
                  <a:pos x="739" y="739"/>
                </a:cxn>
                <a:cxn ang="0">
                  <a:pos x="692" y="780"/>
                </a:cxn>
                <a:cxn ang="0">
                  <a:pos x="640" y="813"/>
                </a:cxn>
                <a:cxn ang="0">
                  <a:pos x="582" y="839"/>
                </a:cxn>
                <a:cxn ang="0">
                  <a:pos x="521" y="857"/>
                </a:cxn>
                <a:cxn ang="0">
                  <a:pos x="488" y="862"/>
                </a:cxn>
                <a:cxn ang="0">
                  <a:pos x="455" y="865"/>
                </a:cxn>
                <a:cxn ang="0">
                  <a:pos x="422" y="865"/>
                </a:cxn>
                <a:cxn ang="0">
                  <a:pos x="389" y="863"/>
                </a:cxn>
                <a:cxn ang="0">
                  <a:pos x="357" y="859"/>
                </a:cxn>
                <a:cxn ang="0">
                  <a:pos x="305" y="847"/>
                </a:cxn>
                <a:cxn ang="0">
                  <a:pos x="245" y="823"/>
                </a:cxn>
                <a:cxn ang="0">
                  <a:pos x="190" y="792"/>
                </a:cxn>
                <a:cxn ang="0">
                  <a:pos x="142" y="753"/>
                </a:cxn>
                <a:cxn ang="0">
                  <a:pos x="99" y="708"/>
                </a:cxn>
                <a:cxn ang="0">
                  <a:pos x="63" y="658"/>
                </a:cxn>
                <a:cxn ang="0">
                  <a:pos x="34" y="601"/>
                </a:cxn>
                <a:cxn ang="0">
                  <a:pos x="14" y="541"/>
                </a:cxn>
                <a:cxn ang="0">
                  <a:pos x="5" y="498"/>
                </a:cxn>
                <a:cxn ang="0">
                  <a:pos x="2" y="466"/>
                </a:cxn>
                <a:cxn ang="0">
                  <a:pos x="0" y="433"/>
                </a:cxn>
              </a:cxnLst>
              <a:rect l="0" t="0" r="r" b="b"/>
              <a:pathLst>
                <a:path w="866" h="865">
                  <a:moveTo>
                    <a:pt x="1" y="433"/>
                  </a:moveTo>
                  <a:lnTo>
                    <a:pt x="1" y="422"/>
                  </a:lnTo>
                  <a:lnTo>
                    <a:pt x="1" y="411"/>
                  </a:lnTo>
                  <a:lnTo>
                    <a:pt x="2" y="400"/>
                  </a:lnTo>
                  <a:lnTo>
                    <a:pt x="3" y="388"/>
                  </a:lnTo>
                  <a:lnTo>
                    <a:pt x="4" y="378"/>
                  </a:lnTo>
                  <a:lnTo>
                    <a:pt x="5" y="367"/>
                  </a:lnTo>
                  <a:lnTo>
                    <a:pt x="7" y="356"/>
                  </a:lnTo>
                  <a:lnTo>
                    <a:pt x="9" y="346"/>
                  </a:lnTo>
                  <a:lnTo>
                    <a:pt x="14" y="325"/>
                  </a:lnTo>
                  <a:lnTo>
                    <a:pt x="19" y="304"/>
                  </a:lnTo>
                  <a:lnTo>
                    <a:pt x="27" y="284"/>
                  </a:lnTo>
                  <a:lnTo>
                    <a:pt x="34" y="265"/>
                  </a:lnTo>
                  <a:lnTo>
                    <a:pt x="43" y="246"/>
                  </a:lnTo>
                  <a:lnTo>
                    <a:pt x="52" y="227"/>
                  </a:lnTo>
                  <a:lnTo>
                    <a:pt x="63" y="208"/>
                  </a:lnTo>
                  <a:lnTo>
                    <a:pt x="74" y="191"/>
                  </a:lnTo>
                  <a:lnTo>
                    <a:pt x="86" y="174"/>
                  </a:lnTo>
                  <a:lnTo>
                    <a:pt x="99" y="157"/>
                  </a:lnTo>
                  <a:lnTo>
                    <a:pt x="113" y="142"/>
                  </a:lnTo>
                  <a:lnTo>
                    <a:pt x="127" y="127"/>
                  </a:lnTo>
                  <a:lnTo>
                    <a:pt x="142" y="113"/>
                  </a:lnTo>
                  <a:lnTo>
                    <a:pt x="157" y="99"/>
                  </a:lnTo>
                  <a:lnTo>
                    <a:pt x="174" y="87"/>
                  </a:lnTo>
                  <a:lnTo>
                    <a:pt x="190" y="74"/>
                  </a:lnTo>
                  <a:lnTo>
                    <a:pt x="208" y="63"/>
                  </a:lnTo>
                  <a:lnTo>
                    <a:pt x="227" y="52"/>
                  </a:lnTo>
                  <a:lnTo>
                    <a:pt x="245" y="43"/>
                  </a:lnTo>
                  <a:lnTo>
                    <a:pt x="264" y="35"/>
                  </a:lnTo>
                  <a:lnTo>
                    <a:pt x="284" y="26"/>
                  </a:lnTo>
                  <a:lnTo>
                    <a:pt x="305" y="20"/>
                  </a:lnTo>
                  <a:lnTo>
                    <a:pt x="324" y="14"/>
                  </a:lnTo>
                  <a:lnTo>
                    <a:pt x="346" y="9"/>
                  </a:lnTo>
                  <a:lnTo>
                    <a:pt x="357" y="7"/>
                  </a:lnTo>
                  <a:lnTo>
                    <a:pt x="367" y="6"/>
                  </a:lnTo>
                  <a:lnTo>
                    <a:pt x="378" y="4"/>
                  </a:lnTo>
                  <a:lnTo>
                    <a:pt x="389" y="3"/>
                  </a:lnTo>
                  <a:lnTo>
                    <a:pt x="400" y="2"/>
                  </a:lnTo>
                  <a:lnTo>
                    <a:pt x="411" y="0"/>
                  </a:lnTo>
                  <a:lnTo>
                    <a:pt x="422" y="0"/>
                  </a:lnTo>
                  <a:lnTo>
                    <a:pt x="433" y="0"/>
                  </a:lnTo>
                  <a:lnTo>
                    <a:pt x="445" y="0"/>
                  </a:lnTo>
                  <a:lnTo>
                    <a:pt x="455" y="2"/>
                  </a:lnTo>
                  <a:lnTo>
                    <a:pt x="467" y="2"/>
                  </a:lnTo>
                  <a:lnTo>
                    <a:pt x="477" y="3"/>
                  </a:lnTo>
                  <a:lnTo>
                    <a:pt x="488" y="4"/>
                  </a:lnTo>
                  <a:lnTo>
                    <a:pt x="499" y="6"/>
                  </a:lnTo>
                  <a:lnTo>
                    <a:pt x="510" y="8"/>
                  </a:lnTo>
                  <a:lnTo>
                    <a:pt x="521" y="9"/>
                  </a:lnTo>
                  <a:lnTo>
                    <a:pt x="541" y="14"/>
                  </a:lnTo>
                  <a:lnTo>
                    <a:pt x="562" y="20"/>
                  </a:lnTo>
                  <a:lnTo>
                    <a:pt x="582" y="26"/>
                  </a:lnTo>
                  <a:lnTo>
                    <a:pt x="601" y="35"/>
                  </a:lnTo>
                  <a:lnTo>
                    <a:pt x="621" y="43"/>
                  </a:lnTo>
                  <a:lnTo>
                    <a:pt x="640" y="52"/>
                  </a:lnTo>
                  <a:lnTo>
                    <a:pt x="657" y="63"/>
                  </a:lnTo>
                  <a:lnTo>
                    <a:pt x="675" y="74"/>
                  </a:lnTo>
                  <a:lnTo>
                    <a:pt x="692" y="87"/>
                  </a:lnTo>
                  <a:lnTo>
                    <a:pt x="708" y="99"/>
                  </a:lnTo>
                  <a:lnTo>
                    <a:pt x="724" y="113"/>
                  </a:lnTo>
                  <a:lnTo>
                    <a:pt x="739" y="127"/>
                  </a:lnTo>
                  <a:lnTo>
                    <a:pt x="754" y="142"/>
                  </a:lnTo>
                  <a:lnTo>
                    <a:pt x="768" y="157"/>
                  </a:lnTo>
                  <a:lnTo>
                    <a:pt x="780" y="174"/>
                  </a:lnTo>
                  <a:lnTo>
                    <a:pt x="792" y="191"/>
                  </a:lnTo>
                  <a:lnTo>
                    <a:pt x="804" y="208"/>
                  </a:lnTo>
                  <a:lnTo>
                    <a:pt x="814" y="227"/>
                  </a:lnTo>
                  <a:lnTo>
                    <a:pt x="824" y="246"/>
                  </a:lnTo>
                  <a:lnTo>
                    <a:pt x="832" y="265"/>
                  </a:lnTo>
                  <a:lnTo>
                    <a:pt x="840" y="284"/>
                  </a:lnTo>
                  <a:lnTo>
                    <a:pt x="846" y="304"/>
                  </a:lnTo>
                  <a:lnTo>
                    <a:pt x="853" y="325"/>
                  </a:lnTo>
                  <a:lnTo>
                    <a:pt x="858" y="346"/>
                  </a:lnTo>
                  <a:lnTo>
                    <a:pt x="859" y="356"/>
                  </a:lnTo>
                  <a:lnTo>
                    <a:pt x="861" y="367"/>
                  </a:lnTo>
                  <a:lnTo>
                    <a:pt x="863" y="378"/>
                  </a:lnTo>
                  <a:lnTo>
                    <a:pt x="864" y="388"/>
                  </a:lnTo>
                  <a:lnTo>
                    <a:pt x="865" y="400"/>
                  </a:lnTo>
                  <a:lnTo>
                    <a:pt x="865" y="410"/>
                  </a:lnTo>
                  <a:lnTo>
                    <a:pt x="866" y="422"/>
                  </a:lnTo>
                  <a:lnTo>
                    <a:pt x="866" y="433"/>
                  </a:lnTo>
                  <a:lnTo>
                    <a:pt x="866" y="433"/>
                  </a:lnTo>
                  <a:lnTo>
                    <a:pt x="866" y="444"/>
                  </a:lnTo>
                  <a:lnTo>
                    <a:pt x="865" y="455"/>
                  </a:lnTo>
                  <a:lnTo>
                    <a:pt x="865" y="466"/>
                  </a:lnTo>
                  <a:lnTo>
                    <a:pt x="864" y="478"/>
                  </a:lnTo>
                  <a:lnTo>
                    <a:pt x="863" y="488"/>
                  </a:lnTo>
                  <a:lnTo>
                    <a:pt x="861" y="498"/>
                  </a:lnTo>
                  <a:lnTo>
                    <a:pt x="859" y="510"/>
                  </a:lnTo>
                  <a:lnTo>
                    <a:pt x="858" y="520"/>
                  </a:lnTo>
                  <a:lnTo>
                    <a:pt x="853" y="541"/>
                  </a:lnTo>
                  <a:lnTo>
                    <a:pt x="846" y="562"/>
                  </a:lnTo>
                  <a:lnTo>
                    <a:pt x="840" y="582"/>
                  </a:lnTo>
                  <a:lnTo>
                    <a:pt x="832" y="601"/>
                  </a:lnTo>
                  <a:lnTo>
                    <a:pt x="824" y="621"/>
                  </a:lnTo>
                  <a:lnTo>
                    <a:pt x="814" y="639"/>
                  </a:lnTo>
                  <a:lnTo>
                    <a:pt x="804" y="658"/>
                  </a:lnTo>
                  <a:lnTo>
                    <a:pt x="792" y="675"/>
                  </a:lnTo>
                  <a:lnTo>
                    <a:pt x="780" y="692"/>
                  </a:lnTo>
                  <a:lnTo>
                    <a:pt x="768" y="708"/>
                  </a:lnTo>
                  <a:lnTo>
                    <a:pt x="754" y="724"/>
                  </a:lnTo>
                  <a:lnTo>
                    <a:pt x="739" y="739"/>
                  </a:lnTo>
                  <a:lnTo>
                    <a:pt x="724" y="753"/>
                  </a:lnTo>
                  <a:lnTo>
                    <a:pt x="708" y="767"/>
                  </a:lnTo>
                  <a:lnTo>
                    <a:pt x="692" y="780"/>
                  </a:lnTo>
                  <a:lnTo>
                    <a:pt x="675" y="792"/>
                  </a:lnTo>
                  <a:lnTo>
                    <a:pt x="657" y="803"/>
                  </a:lnTo>
                  <a:lnTo>
                    <a:pt x="640" y="813"/>
                  </a:lnTo>
                  <a:lnTo>
                    <a:pt x="621" y="823"/>
                  </a:lnTo>
                  <a:lnTo>
                    <a:pt x="601" y="832"/>
                  </a:lnTo>
                  <a:lnTo>
                    <a:pt x="582" y="839"/>
                  </a:lnTo>
                  <a:lnTo>
                    <a:pt x="562" y="846"/>
                  </a:lnTo>
                  <a:lnTo>
                    <a:pt x="541" y="852"/>
                  </a:lnTo>
                  <a:lnTo>
                    <a:pt x="521" y="857"/>
                  </a:lnTo>
                  <a:lnTo>
                    <a:pt x="509" y="859"/>
                  </a:lnTo>
                  <a:lnTo>
                    <a:pt x="499" y="860"/>
                  </a:lnTo>
                  <a:lnTo>
                    <a:pt x="488" y="862"/>
                  </a:lnTo>
                  <a:lnTo>
                    <a:pt x="477" y="863"/>
                  </a:lnTo>
                  <a:lnTo>
                    <a:pt x="467" y="864"/>
                  </a:lnTo>
                  <a:lnTo>
                    <a:pt x="455" y="865"/>
                  </a:lnTo>
                  <a:lnTo>
                    <a:pt x="444" y="865"/>
                  </a:lnTo>
                  <a:lnTo>
                    <a:pt x="433" y="865"/>
                  </a:lnTo>
                  <a:lnTo>
                    <a:pt x="422" y="865"/>
                  </a:lnTo>
                  <a:lnTo>
                    <a:pt x="411" y="865"/>
                  </a:lnTo>
                  <a:lnTo>
                    <a:pt x="400" y="864"/>
                  </a:lnTo>
                  <a:lnTo>
                    <a:pt x="389" y="863"/>
                  </a:lnTo>
                  <a:lnTo>
                    <a:pt x="378" y="862"/>
                  </a:lnTo>
                  <a:lnTo>
                    <a:pt x="367" y="860"/>
                  </a:lnTo>
                  <a:lnTo>
                    <a:pt x="357" y="859"/>
                  </a:lnTo>
                  <a:lnTo>
                    <a:pt x="346" y="857"/>
                  </a:lnTo>
                  <a:lnTo>
                    <a:pt x="324" y="852"/>
                  </a:lnTo>
                  <a:lnTo>
                    <a:pt x="305" y="847"/>
                  </a:lnTo>
                  <a:lnTo>
                    <a:pt x="284" y="839"/>
                  </a:lnTo>
                  <a:lnTo>
                    <a:pt x="264" y="832"/>
                  </a:lnTo>
                  <a:lnTo>
                    <a:pt x="245" y="823"/>
                  </a:lnTo>
                  <a:lnTo>
                    <a:pt x="227" y="813"/>
                  </a:lnTo>
                  <a:lnTo>
                    <a:pt x="208" y="803"/>
                  </a:lnTo>
                  <a:lnTo>
                    <a:pt x="190" y="792"/>
                  </a:lnTo>
                  <a:lnTo>
                    <a:pt x="174" y="780"/>
                  </a:lnTo>
                  <a:lnTo>
                    <a:pt x="157" y="767"/>
                  </a:lnTo>
                  <a:lnTo>
                    <a:pt x="142" y="753"/>
                  </a:lnTo>
                  <a:lnTo>
                    <a:pt x="127" y="739"/>
                  </a:lnTo>
                  <a:lnTo>
                    <a:pt x="113" y="724"/>
                  </a:lnTo>
                  <a:lnTo>
                    <a:pt x="99" y="708"/>
                  </a:lnTo>
                  <a:lnTo>
                    <a:pt x="86" y="692"/>
                  </a:lnTo>
                  <a:lnTo>
                    <a:pt x="74" y="675"/>
                  </a:lnTo>
                  <a:lnTo>
                    <a:pt x="63" y="658"/>
                  </a:lnTo>
                  <a:lnTo>
                    <a:pt x="52" y="639"/>
                  </a:lnTo>
                  <a:lnTo>
                    <a:pt x="43" y="621"/>
                  </a:lnTo>
                  <a:lnTo>
                    <a:pt x="34" y="601"/>
                  </a:lnTo>
                  <a:lnTo>
                    <a:pt x="27" y="582"/>
                  </a:lnTo>
                  <a:lnTo>
                    <a:pt x="19" y="562"/>
                  </a:lnTo>
                  <a:lnTo>
                    <a:pt x="14" y="541"/>
                  </a:lnTo>
                  <a:lnTo>
                    <a:pt x="9" y="520"/>
                  </a:lnTo>
                  <a:lnTo>
                    <a:pt x="7" y="510"/>
                  </a:lnTo>
                  <a:lnTo>
                    <a:pt x="5" y="498"/>
                  </a:lnTo>
                  <a:lnTo>
                    <a:pt x="4" y="488"/>
                  </a:lnTo>
                  <a:lnTo>
                    <a:pt x="3" y="478"/>
                  </a:lnTo>
                  <a:lnTo>
                    <a:pt x="2" y="466"/>
                  </a:lnTo>
                  <a:lnTo>
                    <a:pt x="1" y="455"/>
                  </a:lnTo>
                  <a:lnTo>
                    <a:pt x="1" y="444"/>
                  </a:lnTo>
                  <a:lnTo>
                    <a:pt x="0" y="433"/>
                  </a:lnTo>
                </a:path>
              </a:pathLst>
            </a:custGeom>
            <a:solidFill>
              <a:schemeClr val="tx2">
                <a:lumMod val="20000"/>
                <a:lumOff val="80000"/>
              </a:schemeClr>
            </a:solidFill>
            <a:ln w="26988">
              <a:solidFill>
                <a:schemeClr val="tx1"/>
              </a:solidFill>
              <a:prstDash val="solid"/>
              <a:round/>
              <a:headEnd/>
              <a:tailEnd/>
            </a:ln>
            <a:effectLst>
              <a:outerShdw dist="107763" dir="18900000" algn="ctr" rotWithShape="0">
                <a:srgbClr val="808080">
                  <a:alpha val="50000"/>
                </a:srgbClr>
              </a:outerShdw>
            </a:effectLst>
          </p:spPr>
          <p:txBody>
            <a:bodyPr/>
            <a:lstStyle/>
            <a:p>
              <a:pPr>
                <a:defRPr/>
              </a:pPr>
              <a:endParaRPr lang="zh-CN" altLang="en-US" sz="2000">
                <a:latin typeface="微软雅黑" panose="020B0503020204020204" pitchFamily="34" charset="-122"/>
                <a:ea typeface="微软雅黑" panose="020B0503020204020204" pitchFamily="34" charset="-122"/>
              </a:endParaRPr>
            </a:p>
          </p:txBody>
        </p:sp>
        <p:sp>
          <p:nvSpPr>
            <p:cNvPr id="27" name="Rectangle 24">
              <a:extLst>
                <a:ext uri="{FF2B5EF4-FFF2-40B4-BE49-F238E27FC236}">
                  <a16:creationId xmlns:a16="http://schemas.microsoft.com/office/drawing/2014/main" id="{0488311E-7639-4B41-8789-FF1F15CF2DCF}"/>
                </a:ext>
              </a:extLst>
            </p:cNvPr>
            <p:cNvSpPr>
              <a:spLocks noChangeArrowheads="1"/>
            </p:cNvSpPr>
            <p:nvPr/>
          </p:nvSpPr>
          <p:spPr bwMode="auto">
            <a:xfrm>
              <a:off x="4813" y="2924"/>
              <a:ext cx="734" cy="194"/>
            </a:xfrm>
            <a:prstGeom prst="rect">
              <a:avLst/>
            </a:prstGeom>
            <a:noFill/>
            <a:ln w="9525">
              <a:noFill/>
              <a:miter lim="800000"/>
              <a:headEnd/>
              <a:tailEnd/>
            </a:ln>
          </p:spPr>
          <p:txBody>
            <a:bodyPr wrap="none" lIns="0" tIns="0" rIns="0" bIns="0">
              <a:spAutoFit/>
            </a:bodyPr>
            <a:lstStyle/>
            <a:p>
              <a:pPr>
                <a:defRPr/>
              </a:pPr>
              <a:r>
                <a:rPr lang="en-US" altLang="zh-CN" sz="2000">
                  <a:effectLst>
                    <a:outerShdw blurRad="38100" dist="38100" dir="2700000" algn="tl">
                      <a:srgbClr val="FFFFFF"/>
                    </a:outerShdw>
                  </a:effectLst>
                  <a:latin typeface="微软雅黑" panose="020B0503020204020204" pitchFamily="34" charset="-122"/>
                  <a:ea typeface="微软雅黑" panose="020B0503020204020204" pitchFamily="34" charset="-122"/>
                </a:rPr>
                <a:t>E.EXE</a:t>
              </a:r>
              <a:r>
                <a:rPr lang="zh-CN" altLang="en-US" sz="2000">
                  <a:effectLst>
                    <a:outerShdw blurRad="38100" dist="38100" dir="2700000" algn="tl">
                      <a:srgbClr val="FFFFFF"/>
                    </a:outerShdw>
                  </a:effectLst>
                  <a:latin typeface="微软雅黑" panose="020B0503020204020204" pitchFamily="34" charset="-122"/>
                  <a:ea typeface="微软雅黑" panose="020B0503020204020204" pitchFamily="34" charset="-122"/>
                </a:rPr>
                <a:t>文件</a:t>
              </a:r>
            </a:p>
          </p:txBody>
        </p:sp>
        <p:sp>
          <p:nvSpPr>
            <p:cNvPr id="22552" name="Line 25">
              <a:extLst>
                <a:ext uri="{FF2B5EF4-FFF2-40B4-BE49-F238E27FC236}">
                  <a16:creationId xmlns:a16="http://schemas.microsoft.com/office/drawing/2014/main" id="{8973C7D2-702D-4B2E-ACE7-CB492F69E9A9}"/>
                </a:ext>
              </a:extLst>
            </p:cNvPr>
            <p:cNvSpPr>
              <a:spLocks noChangeShapeType="1"/>
            </p:cNvSpPr>
            <p:nvPr/>
          </p:nvSpPr>
          <p:spPr bwMode="auto">
            <a:xfrm>
              <a:off x="561" y="3035"/>
              <a:ext cx="134"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Freeform 26">
              <a:extLst>
                <a:ext uri="{FF2B5EF4-FFF2-40B4-BE49-F238E27FC236}">
                  <a16:creationId xmlns:a16="http://schemas.microsoft.com/office/drawing/2014/main" id="{DCE805D2-D3E5-46DF-A556-FB34566AADE8}"/>
                </a:ext>
              </a:extLst>
            </p:cNvPr>
            <p:cNvSpPr>
              <a:spLocks/>
            </p:cNvSpPr>
            <p:nvPr/>
          </p:nvSpPr>
          <p:spPr bwMode="auto">
            <a:xfrm>
              <a:off x="683" y="2983"/>
              <a:ext cx="154" cy="104"/>
            </a:xfrm>
            <a:custGeom>
              <a:avLst/>
              <a:gdLst>
                <a:gd name="T0" fmla="*/ 0 w 154"/>
                <a:gd name="T1" fmla="*/ 0 h 104"/>
                <a:gd name="T2" fmla="*/ 154 w 154"/>
                <a:gd name="T3" fmla="*/ 52 h 104"/>
                <a:gd name="T4" fmla="*/ 0 w 154"/>
                <a:gd name="T5" fmla="*/ 104 h 104"/>
                <a:gd name="T6" fmla="*/ 0 w 154"/>
                <a:gd name="T7" fmla="*/ 0 h 104"/>
                <a:gd name="T8" fmla="*/ 0 60000 65536"/>
                <a:gd name="T9" fmla="*/ 0 60000 65536"/>
                <a:gd name="T10" fmla="*/ 0 60000 65536"/>
                <a:gd name="T11" fmla="*/ 0 60000 65536"/>
                <a:gd name="T12" fmla="*/ 0 w 154"/>
                <a:gd name="T13" fmla="*/ 0 h 104"/>
                <a:gd name="T14" fmla="*/ 154 w 154"/>
                <a:gd name="T15" fmla="*/ 104 h 104"/>
              </a:gdLst>
              <a:ahLst/>
              <a:cxnLst>
                <a:cxn ang="T8">
                  <a:pos x="T0" y="T1"/>
                </a:cxn>
                <a:cxn ang="T9">
                  <a:pos x="T2" y="T3"/>
                </a:cxn>
                <a:cxn ang="T10">
                  <a:pos x="T4" y="T5"/>
                </a:cxn>
                <a:cxn ang="T11">
                  <a:pos x="T6" y="T7"/>
                </a:cxn>
              </a:cxnLst>
              <a:rect l="T12" t="T13" r="T14" b="T15"/>
              <a:pathLst>
                <a:path w="154" h="104">
                  <a:moveTo>
                    <a:pt x="0" y="0"/>
                  </a:moveTo>
                  <a:lnTo>
                    <a:pt x="154" y="52"/>
                  </a:lnTo>
                  <a:lnTo>
                    <a:pt x="0" y="104"/>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22554" name="Line 27">
              <a:extLst>
                <a:ext uri="{FF2B5EF4-FFF2-40B4-BE49-F238E27FC236}">
                  <a16:creationId xmlns:a16="http://schemas.microsoft.com/office/drawing/2014/main" id="{FAC336A6-88B7-4DE5-80B8-1DB1F53D7CBD}"/>
                </a:ext>
              </a:extLst>
            </p:cNvPr>
            <p:cNvSpPr>
              <a:spLocks noChangeShapeType="1"/>
            </p:cNvSpPr>
            <p:nvPr/>
          </p:nvSpPr>
          <p:spPr bwMode="auto">
            <a:xfrm>
              <a:off x="1703" y="3035"/>
              <a:ext cx="94"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Freeform 28">
              <a:extLst>
                <a:ext uri="{FF2B5EF4-FFF2-40B4-BE49-F238E27FC236}">
                  <a16:creationId xmlns:a16="http://schemas.microsoft.com/office/drawing/2014/main" id="{1339B9D7-D865-4C13-948F-1E7C7631B73D}"/>
                </a:ext>
              </a:extLst>
            </p:cNvPr>
            <p:cNvSpPr>
              <a:spLocks/>
            </p:cNvSpPr>
            <p:nvPr/>
          </p:nvSpPr>
          <p:spPr bwMode="auto">
            <a:xfrm>
              <a:off x="1784" y="2983"/>
              <a:ext cx="155" cy="104"/>
            </a:xfrm>
            <a:custGeom>
              <a:avLst/>
              <a:gdLst>
                <a:gd name="T0" fmla="*/ 0 w 155"/>
                <a:gd name="T1" fmla="*/ 0 h 104"/>
                <a:gd name="T2" fmla="*/ 155 w 155"/>
                <a:gd name="T3" fmla="*/ 52 h 104"/>
                <a:gd name="T4" fmla="*/ 0 w 155"/>
                <a:gd name="T5" fmla="*/ 104 h 104"/>
                <a:gd name="T6" fmla="*/ 0 w 155"/>
                <a:gd name="T7" fmla="*/ 0 h 104"/>
                <a:gd name="T8" fmla="*/ 0 60000 65536"/>
                <a:gd name="T9" fmla="*/ 0 60000 65536"/>
                <a:gd name="T10" fmla="*/ 0 60000 65536"/>
                <a:gd name="T11" fmla="*/ 0 60000 65536"/>
                <a:gd name="T12" fmla="*/ 0 w 155"/>
                <a:gd name="T13" fmla="*/ 0 h 104"/>
                <a:gd name="T14" fmla="*/ 155 w 155"/>
                <a:gd name="T15" fmla="*/ 104 h 104"/>
              </a:gdLst>
              <a:ahLst/>
              <a:cxnLst>
                <a:cxn ang="T8">
                  <a:pos x="T0" y="T1"/>
                </a:cxn>
                <a:cxn ang="T9">
                  <a:pos x="T2" y="T3"/>
                </a:cxn>
                <a:cxn ang="T10">
                  <a:pos x="T4" y="T5"/>
                </a:cxn>
                <a:cxn ang="T11">
                  <a:pos x="T6" y="T7"/>
                </a:cxn>
              </a:cxnLst>
              <a:rect l="T12" t="T13" r="T14" b="T15"/>
              <a:pathLst>
                <a:path w="155" h="104">
                  <a:moveTo>
                    <a:pt x="0" y="0"/>
                  </a:moveTo>
                  <a:lnTo>
                    <a:pt x="155" y="52"/>
                  </a:lnTo>
                  <a:lnTo>
                    <a:pt x="0" y="104"/>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22556" name="Line 29">
              <a:extLst>
                <a:ext uri="{FF2B5EF4-FFF2-40B4-BE49-F238E27FC236}">
                  <a16:creationId xmlns:a16="http://schemas.microsoft.com/office/drawing/2014/main" id="{73078328-326F-43F2-98EF-18F3E0F67DDE}"/>
                </a:ext>
              </a:extLst>
            </p:cNvPr>
            <p:cNvSpPr>
              <a:spLocks noChangeShapeType="1"/>
            </p:cNvSpPr>
            <p:nvPr/>
          </p:nvSpPr>
          <p:spPr bwMode="auto">
            <a:xfrm>
              <a:off x="2333" y="3035"/>
              <a:ext cx="94"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7" name="Freeform 30">
              <a:extLst>
                <a:ext uri="{FF2B5EF4-FFF2-40B4-BE49-F238E27FC236}">
                  <a16:creationId xmlns:a16="http://schemas.microsoft.com/office/drawing/2014/main" id="{8CE686C1-8BAC-44C0-8D63-F26054C1C881}"/>
                </a:ext>
              </a:extLst>
            </p:cNvPr>
            <p:cNvSpPr>
              <a:spLocks/>
            </p:cNvSpPr>
            <p:nvPr/>
          </p:nvSpPr>
          <p:spPr bwMode="auto">
            <a:xfrm>
              <a:off x="2414" y="2983"/>
              <a:ext cx="155" cy="104"/>
            </a:xfrm>
            <a:custGeom>
              <a:avLst/>
              <a:gdLst>
                <a:gd name="T0" fmla="*/ 0 w 155"/>
                <a:gd name="T1" fmla="*/ 0 h 104"/>
                <a:gd name="T2" fmla="*/ 155 w 155"/>
                <a:gd name="T3" fmla="*/ 52 h 104"/>
                <a:gd name="T4" fmla="*/ 0 w 155"/>
                <a:gd name="T5" fmla="*/ 104 h 104"/>
                <a:gd name="T6" fmla="*/ 0 w 155"/>
                <a:gd name="T7" fmla="*/ 0 h 104"/>
                <a:gd name="T8" fmla="*/ 0 60000 65536"/>
                <a:gd name="T9" fmla="*/ 0 60000 65536"/>
                <a:gd name="T10" fmla="*/ 0 60000 65536"/>
                <a:gd name="T11" fmla="*/ 0 60000 65536"/>
                <a:gd name="T12" fmla="*/ 0 w 155"/>
                <a:gd name="T13" fmla="*/ 0 h 104"/>
                <a:gd name="T14" fmla="*/ 155 w 155"/>
                <a:gd name="T15" fmla="*/ 104 h 104"/>
              </a:gdLst>
              <a:ahLst/>
              <a:cxnLst>
                <a:cxn ang="T8">
                  <a:pos x="T0" y="T1"/>
                </a:cxn>
                <a:cxn ang="T9">
                  <a:pos x="T2" y="T3"/>
                </a:cxn>
                <a:cxn ang="T10">
                  <a:pos x="T4" y="T5"/>
                </a:cxn>
                <a:cxn ang="T11">
                  <a:pos x="T6" y="T7"/>
                </a:cxn>
              </a:cxnLst>
              <a:rect l="T12" t="T13" r="T14" b="T15"/>
              <a:pathLst>
                <a:path w="155" h="104">
                  <a:moveTo>
                    <a:pt x="0" y="0"/>
                  </a:moveTo>
                  <a:lnTo>
                    <a:pt x="155" y="52"/>
                  </a:lnTo>
                  <a:lnTo>
                    <a:pt x="0" y="104"/>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22558" name="Line 31">
              <a:extLst>
                <a:ext uri="{FF2B5EF4-FFF2-40B4-BE49-F238E27FC236}">
                  <a16:creationId xmlns:a16="http://schemas.microsoft.com/office/drawing/2014/main" id="{FFF1273A-C37E-4EA2-BCF7-83AF882335B2}"/>
                </a:ext>
              </a:extLst>
            </p:cNvPr>
            <p:cNvSpPr>
              <a:spLocks noChangeShapeType="1"/>
            </p:cNvSpPr>
            <p:nvPr/>
          </p:nvSpPr>
          <p:spPr bwMode="auto">
            <a:xfrm>
              <a:off x="3435" y="3035"/>
              <a:ext cx="134"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9" name="Freeform 32">
              <a:extLst>
                <a:ext uri="{FF2B5EF4-FFF2-40B4-BE49-F238E27FC236}">
                  <a16:creationId xmlns:a16="http://schemas.microsoft.com/office/drawing/2014/main" id="{82E54234-1C5C-404D-B24B-3B78BDE45B56}"/>
                </a:ext>
              </a:extLst>
            </p:cNvPr>
            <p:cNvSpPr>
              <a:spLocks/>
            </p:cNvSpPr>
            <p:nvPr/>
          </p:nvSpPr>
          <p:spPr bwMode="auto">
            <a:xfrm>
              <a:off x="3555" y="2983"/>
              <a:ext cx="156" cy="104"/>
            </a:xfrm>
            <a:custGeom>
              <a:avLst/>
              <a:gdLst>
                <a:gd name="T0" fmla="*/ 0 w 156"/>
                <a:gd name="T1" fmla="*/ 0 h 104"/>
                <a:gd name="T2" fmla="*/ 156 w 156"/>
                <a:gd name="T3" fmla="*/ 52 h 104"/>
                <a:gd name="T4" fmla="*/ 0 w 156"/>
                <a:gd name="T5" fmla="*/ 104 h 104"/>
                <a:gd name="T6" fmla="*/ 0 w 156"/>
                <a:gd name="T7" fmla="*/ 0 h 104"/>
                <a:gd name="T8" fmla="*/ 0 60000 65536"/>
                <a:gd name="T9" fmla="*/ 0 60000 65536"/>
                <a:gd name="T10" fmla="*/ 0 60000 65536"/>
                <a:gd name="T11" fmla="*/ 0 60000 65536"/>
                <a:gd name="T12" fmla="*/ 0 w 156"/>
                <a:gd name="T13" fmla="*/ 0 h 104"/>
                <a:gd name="T14" fmla="*/ 156 w 156"/>
                <a:gd name="T15" fmla="*/ 104 h 104"/>
              </a:gdLst>
              <a:ahLst/>
              <a:cxnLst>
                <a:cxn ang="T8">
                  <a:pos x="T0" y="T1"/>
                </a:cxn>
                <a:cxn ang="T9">
                  <a:pos x="T2" y="T3"/>
                </a:cxn>
                <a:cxn ang="T10">
                  <a:pos x="T4" y="T5"/>
                </a:cxn>
                <a:cxn ang="T11">
                  <a:pos x="T6" y="T7"/>
                </a:cxn>
              </a:cxnLst>
              <a:rect l="T12" t="T13" r="T14" b="T15"/>
              <a:pathLst>
                <a:path w="156" h="104">
                  <a:moveTo>
                    <a:pt x="0" y="0"/>
                  </a:moveTo>
                  <a:lnTo>
                    <a:pt x="156" y="52"/>
                  </a:lnTo>
                  <a:lnTo>
                    <a:pt x="0" y="104"/>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22560" name="Line 33">
              <a:extLst>
                <a:ext uri="{FF2B5EF4-FFF2-40B4-BE49-F238E27FC236}">
                  <a16:creationId xmlns:a16="http://schemas.microsoft.com/office/drawing/2014/main" id="{D8FADFBC-EBD3-44E8-9FAD-43A432F110D3}"/>
                </a:ext>
              </a:extLst>
            </p:cNvPr>
            <p:cNvSpPr>
              <a:spLocks noChangeShapeType="1"/>
            </p:cNvSpPr>
            <p:nvPr/>
          </p:nvSpPr>
          <p:spPr bwMode="auto">
            <a:xfrm>
              <a:off x="4498" y="3035"/>
              <a:ext cx="133"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1" name="Freeform 34">
              <a:extLst>
                <a:ext uri="{FF2B5EF4-FFF2-40B4-BE49-F238E27FC236}">
                  <a16:creationId xmlns:a16="http://schemas.microsoft.com/office/drawing/2014/main" id="{9EC6B2AB-CF41-4D47-A0A4-976049534176}"/>
                </a:ext>
              </a:extLst>
            </p:cNvPr>
            <p:cNvSpPr>
              <a:spLocks/>
            </p:cNvSpPr>
            <p:nvPr/>
          </p:nvSpPr>
          <p:spPr bwMode="auto">
            <a:xfrm>
              <a:off x="4618" y="2984"/>
              <a:ext cx="156" cy="103"/>
            </a:xfrm>
            <a:custGeom>
              <a:avLst/>
              <a:gdLst>
                <a:gd name="T0" fmla="*/ 0 w 156"/>
                <a:gd name="T1" fmla="*/ 0 h 103"/>
                <a:gd name="T2" fmla="*/ 156 w 156"/>
                <a:gd name="T3" fmla="*/ 51 h 103"/>
                <a:gd name="T4" fmla="*/ 0 w 156"/>
                <a:gd name="T5" fmla="*/ 103 h 103"/>
                <a:gd name="T6" fmla="*/ 0 w 156"/>
                <a:gd name="T7" fmla="*/ 0 h 103"/>
                <a:gd name="T8" fmla="*/ 0 60000 65536"/>
                <a:gd name="T9" fmla="*/ 0 60000 65536"/>
                <a:gd name="T10" fmla="*/ 0 60000 65536"/>
                <a:gd name="T11" fmla="*/ 0 60000 65536"/>
                <a:gd name="T12" fmla="*/ 0 w 156"/>
                <a:gd name="T13" fmla="*/ 0 h 103"/>
                <a:gd name="T14" fmla="*/ 156 w 156"/>
                <a:gd name="T15" fmla="*/ 103 h 103"/>
              </a:gdLst>
              <a:ahLst/>
              <a:cxnLst>
                <a:cxn ang="T8">
                  <a:pos x="T0" y="T1"/>
                </a:cxn>
                <a:cxn ang="T9">
                  <a:pos x="T2" y="T3"/>
                </a:cxn>
                <a:cxn ang="T10">
                  <a:pos x="T4" y="T5"/>
                </a:cxn>
                <a:cxn ang="T11">
                  <a:pos x="T6" y="T7"/>
                </a:cxn>
              </a:cxnLst>
              <a:rect l="T12" t="T13" r="T14" b="T15"/>
              <a:pathLst>
                <a:path w="156" h="103">
                  <a:moveTo>
                    <a:pt x="0" y="0"/>
                  </a:moveTo>
                  <a:lnTo>
                    <a:pt x="156" y="51"/>
                  </a:lnTo>
                  <a:lnTo>
                    <a:pt x="0" y="103"/>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38" name="Rectangle 35">
              <a:extLst>
                <a:ext uri="{FF2B5EF4-FFF2-40B4-BE49-F238E27FC236}">
                  <a16:creationId xmlns:a16="http://schemas.microsoft.com/office/drawing/2014/main" id="{D7EB5009-F040-46F5-A154-1A2CE2809878}"/>
                </a:ext>
              </a:extLst>
            </p:cNvPr>
            <p:cNvSpPr>
              <a:spLocks noChangeArrowheads="1"/>
            </p:cNvSpPr>
            <p:nvPr/>
          </p:nvSpPr>
          <p:spPr bwMode="auto">
            <a:xfrm>
              <a:off x="1807" y="2476"/>
              <a:ext cx="807" cy="194"/>
            </a:xfrm>
            <a:prstGeom prst="rect">
              <a:avLst/>
            </a:prstGeom>
            <a:noFill/>
            <a:ln w="9525">
              <a:noFill/>
              <a:miter lim="800000"/>
              <a:headEnd/>
              <a:tailEnd/>
            </a:ln>
          </p:spPr>
          <p:txBody>
            <a:bodyPr wrap="none" lIns="0" tIns="0" rIns="0" bIns="0">
              <a:spAutoFit/>
            </a:bodyPr>
            <a:lstStyle/>
            <a:p>
              <a:pPr>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Assembler</a:t>
              </a:r>
            </a:p>
          </p:txBody>
        </p:sp>
        <p:sp>
          <p:nvSpPr>
            <p:cNvPr id="39" name="Rectangle 36">
              <a:extLst>
                <a:ext uri="{FF2B5EF4-FFF2-40B4-BE49-F238E27FC236}">
                  <a16:creationId xmlns:a16="http://schemas.microsoft.com/office/drawing/2014/main" id="{B7CB6C79-3AB7-46C9-816C-6EEFD398349A}"/>
                </a:ext>
              </a:extLst>
            </p:cNvPr>
            <p:cNvSpPr>
              <a:spLocks noChangeArrowheads="1"/>
            </p:cNvSpPr>
            <p:nvPr/>
          </p:nvSpPr>
          <p:spPr bwMode="auto">
            <a:xfrm>
              <a:off x="3935" y="2521"/>
              <a:ext cx="464" cy="194"/>
            </a:xfrm>
            <a:prstGeom prst="rect">
              <a:avLst/>
            </a:prstGeom>
            <a:noFill/>
            <a:ln w="9525">
              <a:noFill/>
              <a:miter lim="800000"/>
              <a:headEnd/>
              <a:tailEnd/>
            </a:ln>
          </p:spPr>
          <p:txBody>
            <a:bodyPr wrap="none" lIns="0" tIns="0" rIns="0" bIns="0">
              <a:spAutoFit/>
            </a:bodyPr>
            <a:lstStyle/>
            <a:p>
              <a:pPr>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Linker</a:t>
              </a:r>
            </a:p>
          </p:txBody>
        </p:sp>
      </p:grpSp>
      <p:sp>
        <p:nvSpPr>
          <p:cNvPr id="42" name="矩形 41">
            <a:extLst>
              <a:ext uri="{FF2B5EF4-FFF2-40B4-BE49-F238E27FC236}">
                <a16:creationId xmlns:a16="http://schemas.microsoft.com/office/drawing/2014/main" id="{113C9F24-543B-43B6-B118-3BD498D5735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a:extLst>
              <a:ext uri="{FF2B5EF4-FFF2-40B4-BE49-F238E27FC236}">
                <a16:creationId xmlns:a16="http://schemas.microsoft.com/office/drawing/2014/main" id="{57637F4F-F370-4210-A034-D366B1F298CB}"/>
              </a:ext>
            </a:extLst>
          </p:cNvPr>
          <p:cNvSpPr>
            <a:spLocks noChangeArrowheads="1"/>
          </p:cNvSpPr>
          <p:nvPr/>
        </p:nvSpPr>
        <p:spPr bwMode="auto">
          <a:xfrm>
            <a:off x="358775" y="1016000"/>
            <a:ext cx="824388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个人设备：</a:t>
            </a:r>
            <a:r>
              <a:rPr lang="zh-CN" altLang="en-US" sz="1800" b="1">
                <a:latin typeface="微软雅黑" panose="020B0503020204020204" pitchFamily="34" charset="-122"/>
                <a:ea typeface="微软雅黑" panose="020B0503020204020204" pitchFamily="34" charset="-122"/>
              </a:rPr>
              <a:t>例如</a:t>
            </a:r>
            <a:r>
              <a:rPr lang="en-US" altLang="zh-CN" sz="1800" b="1">
                <a:latin typeface="微软雅黑" panose="020B0503020204020204" pitchFamily="34" charset="-122"/>
                <a:ea typeface="微软雅黑" panose="020B0503020204020204" pitchFamily="34" charset="-122"/>
              </a:rPr>
              <a:t>MP3</a:t>
            </a:r>
            <a:r>
              <a:rPr lang="zh-CN" altLang="en-US" sz="1800" b="1">
                <a:latin typeface="微软雅黑" panose="020B0503020204020204" pitchFamily="34" charset="-122"/>
                <a:ea typeface="微软雅黑" panose="020B0503020204020204" pitchFamily="34" charset="-122"/>
              </a:rPr>
              <a:t>、</a:t>
            </a:r>
            <a:r>
              <a:rPr lang="en-US" altLang="zh-CN" sz="1800" b="1">
                <a:latin typeface="微软雅黑" panose="020B0503020204020204" pitchFamily="34" charset="-122"/>
                <a:ea typeface="微软雅黑" panose="020B0503020204020204" pitchFamily="34" charset="-122"/>
              </a:rPr>
              <a:t>MP4</a:t>
            </a:r>
            <a:r>
              <a:rPr lang="zh-CN" altLang="en-US" sz="1800" b="1">
                <a:latin typeface="微软雅黑" panose="020B0503020204020204" pitchFamily="34" charset="-122"/>
                <a:ea typeface="微软雅黑" panose="020B0503020204020204" pitchFamily="34" charset="-122"/>
              </a:rPr>
              <a:t>、录音笔、手机等。在这里设备中，微控制器用于系统控制、功能管理和通迅</a:t>
            </a:r>
            <a:r>
              <a:rPr lang="zh-CN" altLang="en-US" sz="1800" b="1">
                <a:solidFill>
                  <a:srgbClr val="0000FF"/>
                </a:solidFill>
                <a:latin typeface="微软雅黑" panose="020B0503020204020204" pitchFamily="34" charset="-122"/>
                <a:ea typeface="微软雅黑" panose="020B0503020204020204" pitchFamily="34" charset="-122"/>
              </a:rPr>
              <a:t>。</a:t>
            </a:r>
          </a:p>
        </p:txBody>
      </p:sp>
      <p:pic>
        <p:nvPicPr>
          <p:cNvPr id="168963" name="Picture 4">
            <a:extLst>
              <a:ext uri="{FF2B5EF4-FFF2-40B4-BE49-F238E27FC236}">
                <a16:creationId xmlns:a16="http://schemas.microsoft.com/office/drawing/2014/main" id="{84E8F778-EBAD-4150-BA04-5FEBAEF049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852738"/>
            <a:ext cx="36004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4" name="Picture 5">
            <a:extLst>
              <a:ext uri="{FF2B5EF4-FFF2-40B4-BE49-F238E27FC236}">
                <a16:creationId xmlns:a16="http://schemas.microsoft.com/office/drawing/2014/main" id="{4E22A331-A30E-4CA8-9800-1A6E1FA1AB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03913" y="2457450"/>
            <a:ext cx="21717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41E85E5E-10D9-4E33-971F-089DFACC14C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5">
            <a:extLst>
              <a:ext uri="{FF2B5EF4-FFF2-40B4-BE49-F238E27FC236}">
                <a16:creationId xmlns:a16="http://schemas.microsoft.com/office/drawing/2014/main" id="{4BECDB4D-F5DB-453D-8ECE-EFD4C3CF18FB}"/>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848EFCEA-902C-4BD9-A076-D47542A03872}"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18:51</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171011" name="Rectangle 3">
            <a:extLst>
              <a:ext uri="{FF2B5EF4-FFF2-40B4-BE49-F238E27FC236}">
                <a16:creationId xmlns:a16="http://schemas.microsoft.com/office/drawing/2014/main" id="{619CD5F8-83A9-4A80-B2DD-AA5A25A4AF84}"/>
              </a:ext>
            </a:extLst>
          </p:cNvPr>
          <p:cNvSpPr>
            <a:spLocks noChangeArrowheads="1"/>
          </p:cNvSpPr>
          <p:nvPr/>
        </p:nvSpPr>
        <p:spPr bwMode="auto">
          <a:xfrm>
            <a:off x="395288" y="836613"/>
            <a:ext cx="849788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机电一体化设备：</a:t>
            </a:r>
            <a:r>
              <a:rPr lang="zh-CN" altLang="en-US" sz="1800" b="1">
                <a:latin typeface="微软雅黑" panose="020B0503020204020204" pitchFamily="34" charset="-122"/>
                <a:ea typeface="微软雅黑" panose="020B0503020204020204" pitchFamily="34" charset="-122"/>
              </a:rPr>
              <a:t>机电一体化设备的控制器，可以简化机械产品的结构设计，实现智能的生产和操作控制，并扩展原有设备的功能。</a:t>
            </a:r>
          </a:p>
        </p:txBody>
      </p:sp>
      <p:pic>
        <p:nvPicPr>
          <p:cNvPr id="171012" name="Picture 4">
            <a:extLst>
              <a:ext uri="{FF2B5EF4-FFF2-40B4-BE49-F238E27FC236}">
                <a16:creationId xmlns:a16="http://schemas.microsoft.com/office/drawing/2014/main" id="{4AEE09E3-D742-4149-8315-B0AD091FDD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565400"/>
            <a:ext cx="403225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3" name="Picture 5">
            <a:extLst>
              <a:ext uri="{FF2B5EF4-FFF2-40B4-BE49-F238E27FC236}">
                <a16:creationId xmlns:a16="http://schemas.microsoft.com/office/drawing/2014/main" id="{040B1A80-C27F-4BF8-94FD-E8B5D9C39F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4775" y="2133600"/>
            <a:ext cx="286702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4" name="Picture 6">
            <a:extLst>
              <a:ext uri="{FF2B5EF4-FFF2-40B4-BE49-F238E27FC236}">
                <a16:creationId xmlns:a16="http://schemas.microsoft.com/office/drawing/2014/main" id="{1200267B-844B-46E0-8254-5F4CB98F03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72113" y="4113213"/>
            <a:ext cx="25654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60DF7649-7557-447C-ACEC-07A29C3C98B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a:extLst>
              <a:ext uri="{FF2B5EF4-FFF2-40B4-BE49-F238E27FC236}">
                <a16:creationId xmlns:a16="http://schemas.microsoft.com/office/drawing/2014/main" id="{6120B167-9354-4F9E-B7DA-6B319017AA92}"/>
              </a:ext>
            </a:extLst>
          </p:cNvPr>
          <p:cNvSpPr>
            <a:spLocks noChangeArrowheads="1"/>
          </p:cNvSpPr>
          <p:nvPr/>
        </p:nvSpPr>
        <p:spPr bwMode="auto">
          <a:xfrm>
            <a:off x="358775" y="908050"/>
            <a:ext cx="8353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测控设备：</a:t>
            </a:r>
            <a:r>
              <a:rPr lang="zh-CN" altLang="en-US" sz="1800" b="1">
                <a:latin typeface="微软雅黑" panose="020B0503020204020204" pitchFamily="34" charset="-122"/>
                <a:ea typeface="微软雅黑" panose="020B0503020204020204" pitchFamily="34" charset="-122"/>
              </a:rPr>
              <a:t>例如数据采集系统、示波器、智能仪表等。在这里设备中，依靠微控制器强大控制和通信能力，实现测试、测量和控制等功能。</a:t>
            </a:r>
          </a:p>
        </p:txBody>
      </p:sp>
      <p:pic>
        <p:nvPicPr>
          <p:cNvPr id="173059" name="Picture 4">
            <a:extLst>
              <a:ext uri="{FF2B5EF4-FFF2-40B4-BE49-F238E27FC236}">
                <a16:creationId xmlns:a16="http://schemas.microsoft.com/office/drawing/2014/main" id="{94184B8E-2B76-44AF-BD64-4A06A9C4B8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775" y="2636838"/>
            <a:ext cx="381952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0" name="Picture 5">
            <a:extLst>
              <a:ext uri="{FF2B5EF4-FFF2-40B4-BE49-F238E27FC236}">
                <a16:creationId xmlns:a16="http://schemas.microsoft.com/office/drawing/2014/main" id="{639E9E47-4D90-4E3E-BC50-C5B42EC06F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2816225"/>
            <a:ext cx="4500562"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9ACDE7C2-07D4-4409-994B-5861E609FE1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4BB89930-C5C9-4178-A53E-91794D71EE1E}"/>
              </a:ext>
            </a:extLst>
          </p:cNvPr>
          <p:cNvSpPr>
            <a:spLocks noChangeArrowheads="1"/>
          </p:cNvSpPr>
          <p:nvPr/>
        </p:nvSpPr>
        <p:spPr bwMode="auto">
          <a:xfrm>
            <a:off x="755650" y="1052513"/>
            <a:ext cx="5616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2000" b="1">
                <a:latin typeface="微软雅黑" panose="020B0503020204020204" pitchFamily="34" charset="-122"/>
                <a:ea typeface="微软雅黑" panose="020B0503020204020204" pitchFamily="34" charset="-122"/>
              </a:rPr>
              <a:t>基于</a:t>
            </a:r>
            <a:r>
              <a:rPr lang="en-US" altLang="zh-CN" sz="2000" b="1">
                <a:latin typeface="微软雅黑" panose="020B0503020204020204" pitchFamily="34" charset="-122"/>
                <a:ea typeface="微软雅黑" panose="020B0503020204020204" pitchFamily="34" charset="-122"/>
              </a:rPr>
              <a:t>ARM</a:t>
            </a:r>
            <a:r>
              <a:rPr lang="zh-CN" altLang="en-US" sz="2000" b="1">
                <a:latin typeface="微软雅黑" panose="020B0503020204020204" pitchFamily="34" charset="-122"/>
                <a:ea typeface="微软雅黑" panose="020B0503020204020204" pitchFamily="34" charset="-122"/>
              </a:rPr>
              <a:t>微处理器的嵌入式一体机和控制器。</a:t>
            </a:r>
          </a:p>
        </p:txBody>
      </p:sp>
      <p:pic>
        <p:nvPicPr>
          <p:cNvPr id="175107" name="Picture 3">
            <a:extLst>
              <a:ext uri="{FF2B5EF4-FFF2-40B4-BE49-F238E27FC236}">
                <a16:creationId xmlns:a16="http://schemas.microsoft.com/office/drawing/2014/main" id="{26ABF28E-F490-411D-A793-8396CFAA3B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133600"/>
            <a:ext cx="85439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977AE112-6619-47F5-BECD-F58479D5BF3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DF260D88-202A-4B7F-961D-D4C88FE2361E}"/>
              </a:ext>
            </a:extLst>
          </p:cNvPr>
          <p:cNvSpPr>
            <a:spLocks noChangeArrowheads="1"/>
          </p:cNvSpPr>
          <p:nvPr/>
        </p:nvSpPr>
        <p:spPr bwMode="auto">
          <a:xfrm>
            <a:off x="323850" y="908050"/>
            <a:ext cx="3384054"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2000" b="1" dirty="0">
                <a:latin typeface="微软雅黑" panose="020B0503020204020204" pitchFamily="34" charset="-122"/>
                <a:ea typeface="微软雅黑" panose="020B0503020204020204" pitchFamily="34" charset="-122"/>
              </a:rPr>
              <a:t>（嵌入式）微控制器的应用</a:t>
            </a:r>
          </a:p>
        </p:txBody>
      </p:sp>
      <p:grpSp>
        <p:nvGrpSpPr>
          <p:cNvPr id="2" name="Group 3">
            <a:extLst>
              <a:ext uri="{FF2B5EF4-FFF2-40B4-BE49-F238E27FC236}">
                <a16:creationId xmlns:a16="http://schemas.microsoft.com/office/drawing/2014/main" id="{66F50916-F2A9-4B6E-8E48-35342822F26B}"/>
              </a:ext>
            </a:extLst>
          </p:cNvPr>
          <p:cNvGrpSpPr>
            <a:grpSpLocks/>
          </p:cNvGrpSpPr>
          <p:nvPr/>
        </p:nvGrpSpPr>
        <p:grpSpPr bwMode="auto">
          <a:xfrm>
            <a:off x="1042988" y="1700213"/>
            <a:ext cx="6808787" cy="4608512"/>
            <a:chOff x="768" y="1674"/>
            <a:chExt cx="3800" cy="2598"/>
          </a:xfrm>
        </p:grpSpPr>
        <p:sp>
          <p:nvSpPr>
            <p:cNvPr id="177157" name="Text Box 4">
              <a:extLst>
                <a:ext uri="{FF2B5EF4-FFF2-40B4-BE49-F238E27FC236}">
                  <a16:creationId xmlns:a16="http://schemas.microsoft.com/office/drawing/2014/main" id="{AD5F1393-A04E-4688-8124-010D0F3CAC80}"/>
                </a:ext>
              </a:extLst>
            </p:cNvPr>
            <p:cNvSpPr txBox="1">
              <a:spLocks noChangeArrowheads="1"/>
            </p:cNvSpPr>
            <p:nvPr/>
          </p:nvSpPr>
          <p:spPr bwMode="auto">
            <a:xfrm>
              <a:off x="3777" y="1834"/>
              <a:ext cx="783" cy="212"/>
            </a:xfrm>
            <a:prstGeom prst="rect">
              <a:avLst/>
            </a:prstGeom>
            <a:solidFill>
              <a:srgbClr val="FFC000"/>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1800" b="1">
                  <a:solidFill>
                    <a:srgbClr val="0000FF"/>
                  </a:solidFill>
                  <a:latin typeface="微软雅黑" panose="020B0503020204020204" pitchFamily="34" charset="-122"/>
                  <a:ea typeface="微软雅黑" panose="020B0503020204020204" pitchFamily="34" charset="-122"/>
                </a:rPr>
                <a:t>消费电子</a:t>
              </a:r>
            </a:p>
          </p:txBody>
        </p:sp>
        <p:sp>
          <p:nvSpPr>
            <p:cNvPr id="177158" name="Oval 5">
              <a:extLst>
                <a:ext uri="{FF2B5EF4-FFF2-40B4-BE49-F238E27FC236}">
                  <a16:creationId xmlns:a16="http://schemas.microsoft.com/office/drawing/2014/main" id="{A949D4B4-E9A0-4E7B-BE71-E673E91C944C}"/>
                </a:ext>
              </a:extLst>
            </p:cNvPr>
            <p:cNvSpPr>
              <a:spLocks noChangeArrowheads="1"/>
            </p:cNvSpPr>
            <p:nvPr/>
          </p:nvSpPr>
          <p:spPr bwMode="auto">
            <a:xfrm>
              <a:off x="1945" y="2651"/>
              <a:ext cx="1323" cy="649"/>
            </a:xfrm>
            <a:prstGeom prst="ellipse">
              <a:avLst/>
            </a:prstGeom>
            <a:solidFill>
              <a:srgbClr val="00B0F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嵌入式应用</a:t>
              </a:r>
            </a:p>
          </p:txBody>
        </p:sp>
        <p:sp>
          <p:nvSpPr>
            <p:cNvPr id="177159" name="Rectangle 6">
              <a:extLst>
                <a:ext uri="{FF2B5EF4-FFF2-40B4-BE49-F238E27FC236}">
                  <a16:creationId xmlns:a16="http://schemas.microsoft.com/office/drawing/2014/main" id="{C5D62716-0A97-4ECD-9279-8C67154C6CC0}"/>
                </a:ext>
              </a:extLst>
            </p:cNvPr>
            <p:cNvSpPr>
              <a:spLocks noChangeArrowheads="1"/>
            </p:cNvSpPr>
            <p:nvPr/>
          </p:nvSpPr>
          <p:spPr bwMode="auto">
            <a:xfrm>
              <a:off x="3862" y="2224"/>
              <a:ext cx="706" cy="2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信息家电</a:t>
              </a:r>
            </a:p>
          </p:txBody>
        </p:sp>
        <p:sp>
          <p:nvSpPr>
            <p:cNvPr id="177160" name="Rectangle 7">
              <a:extLst>
                <a:ext uri="{FF2B5EF4-FFF2-40B4-BE49-F238E27FC236}">
                  <a16:creationId xmlns:a16="http://schemas.microsoft.com/office/drawing/2014/main" id="{DDD6D689-A150-4641-9533-0092640D1922}"/>
                </a:ext>
              </a:extLst>
            </p:cNvPr>
            <p:cNvSpPr>
              <a:spLocks noChangeArrowheads="1"/>
            </p:cNvSpPr>
            <p:nvPr/>
          </p:nvSpPr>
          <p:spPr bwMode="auto">
            <a:xfrm>
              <a:off x="3878" y="2580"/>
              <a:ext cx="667" cy="2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智能玩具</a:t>
              </a:r>
            </a:p>
          </p:txBody>
        </p:sp>
        <p:sp>
          <p:nvSpPr>
            <p:cNvPr id="177161" name="Rectangle 8">
              <a:extLst>
                <a:ext uri="{FF2B5EF4-FFF2-40B4-BE49-F238E27FC236}">
                  <a16:creationId xmlns:a16="http://schemas.microsoft.com/office/drawing/2014/main" id="{03487587-EA3F-4950-8AA1-8F81D80491AD}"/>
                </a:ext>
              </a:extLst>
            </p:cNvPr>
            <p:cNvSpPr>
              <a:spLocks noChangeArrowheads="1"/>
            </p:cNvSpPr>
            <p:nvPr/>
          </p:nvSpPr>
          <p:spPr bwMode="auto">
            <a:xfrm>
              <a:off x="2340" y="2037"/>
              <a:ext cx="666" cy="2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军事电子</a:t>
              </a:r>
            </a:p>
          </p:txBody>
        </p:sp>
        <p:sp>
          <p:nvSpPr>
            <p:cNvPr id="177162" name="Rectangle 9">
              <a:extLst>
                <a:ext uri="{FF2B5EF4-FFF2-40B4-BE49-F238E27FC236}">
                  <a16:creationId xmlns:a16="http://schemas.microsoft.com/office/drawing/2014/main" id="{45AFC9DD-1FD9-4D08-82C5-BE9191E6A9C8}"/>
                </a:ext>
              </a:extLst>
            </p:cNvPr>
            <p:cNvSpPr>
              <a:spLocks noChangeArrowheads="1"/>
            </p:cNvSpPr>
            <p:nvPr/>
          </p:nvSpPr>
          <p:spPr bwMode="auto">
            <a:xfrm>
              <a:off x="3876" y="2950"/>
              <a:ext cx="667" cy="2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通信设备</a:t>
              </a:r>
            </a:p>
          </p:txBody>
        </p:sp>
        <p:sp>
          <p:nvSpPr>
            <p:cNvPr id="177163" name="Rectangle 10">
              <a:extLst>
                <a:ext uri="{FF2B5EF4-FFF2-40B4-BE49-F238E27FC236}">
                  <a16:creationId xmlns:a16="http://schemas.microsoft.com/office/drawing/2014/main" id="{092BF9D2-77E6-4A8D-A208-7F5FB175239D}"/>
                </a:ext>
              </a:extLst>
            </p:cNvPr>
            <p:cNvSpPr>
              <a:spLocks noChangeArrowheads="1"/>
            </p:cNvSpPr>
            <p:nvPr/>
          </p:nvSpPr>
          <p:spPr bwMode="auto">
            <a:xfrm>
              <a:off x="3887" y="3339"/>
              <a:ext cx="667" cy="2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移动存贮</a:t>
              </a:r>
            </a:p>
          </p:txBody>
        </p:sp>
        <p:sp>
          <p:nvSpPr>
            <p:cNvPr id="177164" name="Rectangle 11">
              <a:extLst>
                <a:ext uri="{FF2B5EF4-FFF2-40B4-BE49-F238E27FC236}">
                  <a16:creationId xmlns:a16="http://schemas.microsoft.com/office/drawing/2014/main" id="{E45C171C-A5BA-4D25-8A6E-0650A008B402}"/>
                </a:ext>
              </a:extLst>
            </p:cNvPr>
            <p:cNvSpPr>
              <a:spLocks noChangeArrowheads="1"/>
            </p:cNvSpPr>
            <p:nvPr/>
          </p:nvSpPr>
          <p:spPr bwMode="auto">
            <a:xfrm>
              <a:off x="768" y="2477"/>
              <a:ext cx="666" cy="2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工控设备</a:t>
              </a:r>
            </a:p>
          </p:txBody>
        </p:sp>
        <p:sp>
          <p:nvSpPr>
            <p:cNvPr id="177165" name="Rectangle 12">
              <a:extLst>
                <a:ext uri="{FF2B5EF4-FFF2-40B4-BE49-F238E27FC236}">
                  <a16:creationId xmlns:a16="http://schemas.microsoft.com/office/drawing/2014/main" id="{864BEC37-A19E-4F99-AF24-D342BCEF35C2}"/>
                </a:ext>
              </a:extLst>
            </p:cNvPr>
            <p:cNvSpPr>
              <a:spLocks noChangeArrowheads="1"/>
            </p:cNvSpPr>
            <p:nvPr/>
          </p:nvSpPr>
          <p:spPr bwMode="auto">
            <a:xfrm>
              <a:off x="784" y="2861"/>
              <a:ext cx="666" cy="2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智能仪表</a:t>
              </a:r>
            </a:p>
          </p:txBody>
        </p:sp>
        <p:sp>
          <p:nvSpPr>
            <p:cNvPr id="177166" name="Rectangle 13">
              <a:extLst>
                <a:ext uri="{FF2B5EF4-FFF2-40B4-BE49-F238E27FC236}">
                  <a16:creationId xmlns:a16="http://schemas.microsoft.com/office/drawing/2014/main" id="{5164BE15-5E25-4A1A-B91F-8938B4B1CD05}"/>
                </a:ext>
              </a:extLst>
            </p:cNvPr>
            <p:cNvSpPr>
              <a:spLocks noChangeArrowheads="1"/>
            </p:cNvSpPr>
            <p:nvPr/>
          </p:nvSpPr>
          <p:spPr bwMode="auto">
            <a:xfrm>
              <a:off x="795" y="3250"/>
              <a:ext cx="666" cy="2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汽车电子</a:t>
              </a:r>
            </a:p>
          </p:txBody>
        </p:sp>
        <p:sp>
          <p:nvSpPr>
            <p:cNvPr id="177167" name="Rectangle 14">
              <a:extLst>
                <a:ext uri="{FF2B5EF4-FFF2-40B4-BE49-F238E27FC236}">
                  <a16:creationId xmlns:a16="http://schemas.microsoft.com/office/drawing/2014/main" id="{E095E0A3-EFA5-4AE7-9C7A-F73F36A12705}"/>
                </a:ext>
              </a:extLst>
            </p:cNvPr>
            <p:cNvSpPr>
              <a:spLocks noChangeArrowheads="1"/>
            </p:cNvSpPr>
            <p:nvPr/>
          </p:nvSpPr>
          <p:spPr bwMode="auto">
            <a:xfrm>
              <a:off x="1784" y="3656"/>
              <a:ext cx="705" cy="2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网络设备</a:t>
              </a:r>
            </a:p>
          </p:txBody>
        </p:sp>
        <p:sp>
          <p:nvSpPr>
            <p:cNvPr id="2533391" name="Line 15">
              <a:extLst>
                <a:ext uri="{FF2B5EF4-FFF2-40B4-BE49-F238E27FC236}">
                  <a16:creationId xmlns:a16="http://schemas.microsoft.com/office/drawing/2014/main" id="{69B38BA0-43A2-4EFE-B6E7-AC3542C008C9}"/>
                </a:ext>
              </a:extLst>
            </p:cNvPr>
            <p:cNvSpPr>
              <a:spLocks noChangeShapeType="1"/>
            </p:cNvSpPr>
            <p:nvPr/>
          </p:nvSpPr>
          <p:spPr bwMode="auto">
            <a:xfrm flipH="1" flipV="1">
              <a:off x="2717" y="2317"/>
              <a:ext cx="9" cy="336"/>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2" name="Line 16">
              <a:extLst>
                <a:ext uri="{FF2B5EF4-FFF2-40B4-BE49-F238E27FC236}">
                  <a16:creationId xmlns:a16="http://schemas.microsoft.com/office/drawing/2014/main" id="{B4FCF900-0B0B-4603-8A30-F87D2F5A2B75}"/>
                </a:ext>
              </a:extLst>
            </p:cNvPr>
            <p:cNvSpPr>
              <a:spLocks noChangeShapeType="1"/>
            </p:cNvSpPr>
            <p:nvPr/>
          </p:nvSpPr>
          <p:spPr bwMode="auto">
            <a:xfrm flipV="1">
              <a:off x="3272" y="2358"/>
              <a:ext cx="549" cy="398"/>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3" name="Line 17">
              <a:extLst>
                <a:ext uri="{FF2B5EF4-FFF2-40B4-BE49-F238E27FC236}">
                  <a16:creationId xmlns:a16="http://schemas.microsoft.com/office/drawing/2014/main" id="{50AF4C2B-E0CB-4A22-8B09-D60955779C31}"/>
                </a:ext>
              </a:extLst>
            </p:cNvPr>
            <p:cNvSpPr>
              <a:spLocks noChangeShapeType="1"/>
            </p:cNvSpPr>
            <p:nvPr/>
          </p:nvSpPr>
          <p:spPr bwMode="auto">
            <a:xfrm flipH="1" flipV="1">
              <a:off x="1519" y="2608"/>
              <a:ext cx="587" cy="139"/>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4" name="Line 18">
              <a:extLst>
                <a:ext uri="{FF2B5EF4-FFF2-40B4-BE49-F238E27FC236}">
                  <a16:creationId xmlns:a16="http://schemas.microsoft.com/office/drawing/2014/main" id="{31CC51BB-4B7E-48E4-AD8D-D2CE54F40736}"/>
                </a:ext>
              </a:extLst>
            </p:cNvPr>
            <p:cNvSpPr>
              <a:spLocks noChangeShapeType="1"/>
            </p:cNvSpPr>
            <p:nvPr/>
          </p:nvSpPr>
          <p:spPr bwMode="auto">
            <a:xfrm flipH="1">
              <a:off x="1530" y="3220"/>
              <a:ext cx="569" cy="167"/>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5" name="Line 19">
              <a:extLst>
                <a:ext uri="{FF2B5EF4-FFF2-40B4-BE49-F238E27FC236}">
                  <a16:creationId xmlns:a16="http://schemas.microsoft.com/office/drawing/2014/main" id="{75A5E46C-0AAB-43B8-91EF-CC507D020493}"/>
                </a:ext>
              </a:extLst>
            </p:cNvPr>
            <p:cNvSpPr>
              <a:spLocks noChangeShapeType="1"/>
            </p:cNvSpPr>
            <p:nvPr/>
          </p:nvSpPr>
          <p:spPr bwMode="auto">
            <a:xfrm flipH="1" flipV="1">
              <a:off x="1524" y="2983"/>
              <a:ext cx="382" cy="1"/>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6" name="Line 20">
              <a:extLst>
                <a:ext uri="{FF2B5EF4-FFF2-40B4-BE49-F238E27FC236}">
                  <a16:creationId xmlns:a16="http://schemas.microsoft.com/office/drawing/2014/main" id="{D0438D16-4F8E-4EBF-8912-08E3E95D34EE}"/>
                </a:ext>
              </a:extLst>
            </p:cNvPr>
            <p:cNvSpPr>
              <a:spLocks noChangeShapeType="1"/>
            </p:cNvSpPr>
            <p:nvPr/>
          </p:nvSpPr>
          <p:spPr bwMode="auto">
            <a:xfrm flipH="1">
              <a:off x="2181" y="3295"/>
              <a:ext cx="293" cy="371"/>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7" name="Line 21">
              <a:extLst>
                <a:ext uri="{FF2B5EF4-FFF2-40B4-BE49-F238E27FC236}">
                  <a16:creationId xmlns:a16="http://schemas.microsoft.com/office/drawing/2014/main" id="{8266A200-C606-43D0-8C3C-79C4FB62BD64}"/>
                </a:ext>
              </a:extLst>
            </p:cNvPr>
            <p:cNvSpPr>
              <a:spLocks noChangeShapeType="1"/>
            </p:cNvSpPr>
            <p:nvPr/>
          </p:nvSpPr>
          <p:spPr bwMode="auto">
            <a:xfrm flipV="1">
              <a:off x="3393" y="2719"/>
              <a:ext cx="461" cy="140"/>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8" name="Line 22">
              <a:extLst>
                <a:ext uri="{FF2B5EF4-FFF2-40B4-BE49-F238E27FC236}">
                  <a16:creationId xmlns:a16="http://schemas.microsoft.com/office/drawing/2014/main" id="{F0757286-9BE6-439D-B768-9DAEF5EB60A5}"/>
                </a:ext>
              </a:extLst>
            </p:cNvPr>
            <p:cNvSpPr>
              <a:spLocks noChangeShapeType="1"/>
            </p:cNvSpPr>
            <p:nvPr/>
          </p:nvSpPr>
          <p:spPr bwMode="auto">
            <a:xfrm>
              <a:off x="3437" y="3026"/>
              <a:ext cx="402" cy="64"/>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9" name="Line 23">
              <a:extLst>
                <a:ext uri="{FF2B5EF4-FFF2-40B4-BE49-F238E27FC236}">
                  <a16:creationId xmlns:a16="http://schemas.microsoft.com/office/drawing/2014/main" id="{ACE470F2-3343-4E05-8349-572B2A2044D9}"/>
                </a:ext>
              </a:extLst>
            </p:cNvPr>
            <p:cNvSpPr>
              <a:spLocks noChangeShapeType="1"/>
            </p:cNvSpPr>
            <p:nvPr/>
          </p:nvSpPr>
          <p:spPr bwMode="auto">
            <a:xfrm>
              <a:off x="3327" y="3155"/>
              <a:ext cx="510" cy="334"/>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7177" name="Text Box 24">
              <a:extLst>
                <a:ext uri="{FF2B5EF4-FFF2-40B4-BE49-F238E27FC236}">
                  <a16:creationId xmlns:a16="http://schemas.microsoft.com/office/drawing/2014/main" id="{A99C4587-D491-4012-A1AD-EC960DE262AE}"/>
                </a:ext>
              </a:extLst>
            </p:cNvPr>
            <p:cNvSpPr txBox="1">
              <a:spLocks noChangeArrowheads="1"/>
            </p:cNvSpPr>
            <p:nvPr/>
          </p:nvSpPr>
          <p:spPr bwMode="auto">
            <a:xfrm>
              <a:off x="831" y="2076"/>
              <a:ext cx="513" cy="212"/>
            </a:xfrm>
            <a:prstGeom prst="rect">
              <a:avLst/>
            </a:prstGeom>
            <a:solidFill>
              <a:srgbClr val="FFC000"/>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1800" b="1">
                  <a:solidFill>
                    <a:srgbClr val="0000FF"/>
                  </a:solidFill>
                  <a:latin typeface="微软雅黑" panose="020B0503020204020204" pitchFamily="34" charset="-122"/>
                  <a:ea typeface="微软雅黑" panose="020B0503020204020204" pitchFamily="34" charset="-122"/>
                </a:rPr>
                <a:t>工业</a:t>
              </a:r>
            </a:p>
          </p:txBody>
        </p:sp>
        <p:sp>
          <p:nvSpPr>
            <p:cNvPr id="177178" name="Text Box 25">
              <a:extLst>
                <a:ext uri="{FF2B5EF4-FFF2-40B4-BE49-F238E27FC236}">
                  <a16:creationId xmlns:a16="http://schemas.microsoft.com/office/drawing/2014/main" id="{EB79ECC8-DB39-4DF8-B34D-F1ED11229E06}"/>
                </a:ext>
              </a:extLst>
            </p:cNvPr>
            <p:cNvSpPr txBox="1">
              <a:spLocks noChangeArrowheads="1"/>
            </p:cNvSpPr>
            <p:nvPr/>
          </p:nvSpPr>
          <p:spPr bwMode="auto">
            <a:xfrm>
              <a:off x="2196" y="1674"/>
              <a:ext cx="972" cy="212"/>
            </a:xfrm>
            <a:prstGeom prst="rect">
              <a:avLst/>
            </a:prstGeom>
            <a:solidFill>
              <a:srgbClr val="FFC000"/>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1800" b="1">
                  <a:solidFill>
                    <a:srgbClr val="0000FF"/>
                  </a:solidFill>
                  <a:latin typeface="微软雅黑" panose="020B0503020204020204" pitchFamily="34" charset="-122"/>
                  <a:ea typeface="微软雅黑" panose="020B0503020204020204" pitchFamily="34" charset="-122"/>
                </a:rPr>
                <a:t>军事国防</a:t>
              </a:r>
            </a:p>
          </p:txBody>
        </p:sp>
        <p:sp>
          <p:nvSpPr>
            <p:cNvPr id="177179" name="Rectangle 26">
              <a:extLst>
                <a:ext uri="{FF2B5EF4-FFF2-40B4-BE49-F238E27FC236}">
                  <a16:creationId xmlns:a16="http://schemas.microsoft.com/office/drawing/2014/main" id="{8BAEC48D-28E6-4F55-920A-4C28BF7D96D5}"/>
                </a:ext>
              </a:extLst>
            </p:cNvPr>
            <p:cNvSpPr>
              <a:spLocks noChangeArrowheads="1"/>
            </p:cNvSpPr>
            <p:nvPr/>
          </p:nvSpPr>
          <p:spPr bwMode="auto">
            <a:xfrm>
              <a:off x="2825" y="3660"/>
              <a:ext cx="705" cy="2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电子商务</a:t>
              </a:r>
            </a:p>
          </p:txBody>
        </p:sp>
        <p:sp>
          <p:nvSpPr>
            <p:cNvPr id="2533403" name="Line 27">
              <a:extLst>
                <a:ext uri="{FF2B5EF4-FFF2-40B4-BE49-F238E27FC236}">
                  <a16:creationId xmlns:a16="http://schemas.microsoft.com/office/drawing/2014/main" id="{A61183AC-2F8C-407D-9DBA-F31C95202AED}"/>
                </a:ext>
              </a:extLst>
            </p:cNvPr>
            <p:cNvSpPr>
              <a:spLocks noChangeShapeType="1"/>
            </p:cNvSpPr>
            <p:nvPr/>
          </p:nvSpPr>
          <p:spPr bwMode="auto">
            <a:xfrm>
              <a:off x="2937" y="3281"/>
              <a:ext cx="245" cy="371"/>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7181" name="Text Box 28">
              <a:extLst>
                <a:ext uri="{FF2B5EF4-FFF2-40B4-BE49-F238E27FC236}">
                  <a16:creationId xmlns:a16="http://schemas.microsoft.com/office/drawing/2014/main" id="{AE7CC00A-870C-4FD6-9E5E-8C643CDF4259}"/>
                </a:ext>
              </a:extLst>
            </p:cNvPr>
            <p:cNvSpPr txBox="1">
              <a:spLocks noChangeArrowheads="1"/>
            </p:cNvSpPr>
            <p:nvPr/>
          </p:nvSpPr>
          <p:spPr bwMode="auto">
            <a:xfrm>
              <a:off x="2448" y="4064"/>
              <a:ext cx="480" cy="208"/>
            </a:xfrm>
            <a:prstGeom prst="rect">
              <a:avLst/>
            </a:prstGeom>
            <a:solidFill>
              <a:srgbClr val="FFC000"/>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1800" b="1">
                  <a:latin typeface="微软雅黑" panose="020B0503020204020204" pitchFamily="34" charset="-122"/>
                  <a:ea typeface="微软雅黑" panose="020B0503020204020204" pitchFamily="34" charset="-122"/>
                </a:rPr>
                <a:t>网络</a:t>
              </a:r>
            </a:p>
          </p:txBody>
        </p:sp>
      </p:grpSp>
      <p:sp>
        <p:nvSpPr>
          <p:cNvPr id="33" name="矩形 32">
            <a:extLst>
              <a:ext uri="{FF2B5EF4-FFF2-40B4-BE49-F238E27FC236}">
                <a16:creationId xmlns:a16="http://schemas.microsoft.com/office/drawing/2014/main" id="{B542BE20-0930-409C-846C-D31E62998ED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anim calcmode="lin" valueType="num">
                                      <p:cBhvr>
                                        <p:cTn id="7"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4">
            <a:extLst>
              <a:ext uri="{FF2B5EF4-FFF2-40B4-BE49-F238E27FC236}">
                <a16:creationId xmlns:a16="http://schemas.microsoft.com/office/drawing/2014/main" id="{24025C80-1654-407A-8C25-BBA357AB194A}"/>
              </a:ext>
            </a:extLst>
          </p:cNvPr>
          <p:cNvSpPr>
            <a:spLocks noChangeArrowheads="1"/>
          </p:cNvSpPr>
          <p:nvPr/>
        </p:nvSpPr>
        <p:spPr bwMode="auto">
          <a:xfrm>
            <a:off x="142875" y="2816225"/>
            <a:ext cx="2843213"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1800" b="1">
                <a:solidFill>
                  <a:srgbClr val="FF0066"/>
                </a:solidFill>
                <a:latin typeface="微软雅黑" panose="020B0503020204020204" pitchFamily="34" charset="-122"/>
                <a:ea typeface="微软雅黑" panose="020B0503020204020204" pitchFamily="34" charset="-122"/>
              </a:rPr>
              <a:t>        1946</a:t>
            </a:r>
            <a:r>
              <a:rPr lang="zh-CN" altLang="en-US" sz="1800" b="1">
                <a:solidFill>
                  <a:srgbClr val="FF0066"/>
                </a:solidFill>
                <a:latin typeface="微软雅黑" panose="020B0503020204020204" pitchFamily="34" charset="-122"/>
                <a:ea typeface="微软雅黑" panose="020B0503020204020204" pitchFamily="34" charset="-122"/>
              </a:rPr>
              <a:t>年</a:t>
            </a:r>
            <a:r>
              <a:rPr lang="en-US" altLang="zh-CN" sz="1800" b="1">
                <a:solidFill>
                  <a:srgbClr val="FF0066"/>
                </a:solidFill>
                <a:latin typeface="微软雅黑" panose="020B0503020204020204" pitchFamily="34" charset="-122"/>
                <a:ea typeface="微软雅黑" panose="020B0503020204020204" pitchFamily="34" charset="-122"/>
              </a:rPr>
              <a:t>2</a:t>
            </a:r>
            <a:r>
              <a:rPr lang="zh-CN" altLang="en-US" sz="1800" b="1">
                <a:solidFill>
                  <a:srgbClr val="FF0066"/>
                </a:solidFill>
                <a:latin typeface="微软雅黑" panose="020B0503020204020204" pitchFamily="34" charset="-122"/>
                <a:ea typeface="微软雅黑" panose="020B0503020204020204" pitchFamily="34" charset="-122"/>
              </a:rPr>
              <a:t>月</a:t>
            </a:r>
            <a:r>
              <a:rPr lang="en-US" altLang="zh-CN" sz="1800" b="1">
                <a:solidFill>
                  <a:srgbClr val="FF0066"/>
                </a:solidFill>
                <a:latin typeface="微软雅黑" panose="020B0503020204020204" pitchFamily="34" charset="-122"/>
                <a:ea typeface="微软雅黑" panose="020B0503020204020204" pitchFamily="34" charset="-122"/>
              </a:rPr>
              <a:t>15</a:t>
            </a:r>
            <a:r>
              <a:rPr lang="zh-CN" altLang="en-US" sz="1800" b="1">
                <a:solidFill>
                  <a:srgbClr val="FF0066"/>
                </a:solidFill>
                <a:latin typeface="微软雅黑" panose="020B0503020204020204" pitchFamily="34" charset="-122"/>
                <a:ea typeface="微软雅黑" panose="020B0503020204020204" pitchFamily="34" charset="-122"/>
              </a:rPr>
              <a:t>日</a:t>
            </a:r>
            <a:r>
              <a:rPr lang="zh-CN" altLang="en-US" sz="1800" b="1">
                <a:latin typeface="微软雅黑" panose="020B0503020204020204" pitchFamily="34" charset="-122"/>
                <a:ea typeface="微软雅黑" panose="020B0503020204020204" pitchFamily="34" charset="-122"/>
              </a:rPr>
              <a:t>，第一台电子数字计算机问世，这标志着计算机时代的到来。</a:t>
            </a:r>
          </a:p>
          <a:p>
            <a:pPr eaLnBrk="1" hangingPunct="1">
              <a:lnSpc>
                <a:spcPct val="150000"/>
              </a:lnSpc>
              <a:spcBef>
                <a:spcPct val="0"/>
              </a:spcBef>
              <a:buFontTx/>
              <a:buNone/>
            </a:pPr>
            <a:endParaRPr lang="en-US" altLang="zh-CN" sz="1800" b="1">
              <a:solidFill>
                <a:srgbClr val="0000FF"/>
              </a:solidFill>
              <a:latin typeface="微软雅黑" panose="020B0503020204020204" pitchFamily="34" charset="-122"/>
              <a:ea typeface="微软雅黑" panose="020B0503020204020204" pitchFamily="34" charset="-122"/>
            </a:endParaRPr>
          </a:p>
        </p:txBody>
      </p:sp>
      <p:pic>
        <p:nvPicPr>
          <p:cNvPr id="2386949" name="Picture 5" descr="ENIAC">
            <a:extLst>
              <a:ext uri="{FF2B5EF4-FFF2-40B4-BE49-F238E27FC236}">
                <a16:creationId xmlns:a16="http://schemas.microsoft.com/office/drawing/2014/main" id="{A63D384C-5EB4-4C68-992D-4B01C42FDFBC}"/>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201988" y="1736725"/>
            <a:ext cx="5942012" cy="4441825"/>
          </a:xfrm>
        </p:spPr>
      </p:pic>
      <p:sp>
        <p:nvSpPr>
          <p:cNvPr id="179204" name="Rectangle 8">
            <a:extLst>
              <a:ext uri="{FF2B5EF4-FFF2-40B4-BE49-F238E27FC236}">
                <a16:creationId xmlns:a16="http://schemas.microsoft.com/office/drawing/2014/main" id="{58B74B2E-ED9B-46A2-B9FA-56E9530AAFBE}"/>
              </a:ext>
            </a:extLst>
          </p:cNvPr>
          <p:cNvSpPr>
            <a:spLocks noChangeArrowheads="1"/>
          </p:cNvSpPr>
          <p:nvPr/>
        </p:nvSpPr>
        <p:spPr bwMode="auto">
          <a:xfrm>
            <a:off x="142875" y="2024063"/>
            <a:ext cx="22367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2000" b="1">
                <a:latin typeface="微软雅黑" panose="020B0503020204020204" pitchFamily="34" charset="-122"/>
                <a:ea typeface="微软雅黑" panose="020B0503020204020204" pitchFamily="34" charset="-122"/>
              </a:rPr>
              <a:t>电子计算机的问世</a:t>
            </a:r>
          </a:p>
        </p:txBody>
      </p:sp>
      <p:sp>
        <p:nvSpPr>
          <p:cNvPr id="9" name="矩形 8">
            <a:extLst>
              <a:ext uri="{FF2B5EF4-FFF2-40B4-BE49-F238E27FC236}">
                <a16:creationId xmlns:a16="http://schemas.microsoft.com/office/drawing/2014/main" id="{1ACBD46C-2C8D-480E-839C-7EED438E78A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86949"/>
                                        </p:tgtEl>
                                        <p:attrNameLst>
                                          <p:attrName>style.visibility</p:attrName>
                                        </p:attrNameLst>
                                      </p:cBhvr>
                                      <p:to>
                                        <p:strVal val="visible"/>
                                      </p:to>
                                    </p:set>
                                    <p:anim calcmode="lin" valueType="num">
                                      <p:cBhvr additive="base">
                                        <p:cTn id="7" dur="500" fill="hold"/>
                                        <p:tgtEl>
                                          <p:spTgt spid="2386949"/>
                                        </p:tgtEl>
                                        <p:attrNameLst>
                                          <p:attrName>ppt_x</p:attrName>
                                        </p:attrNameLst>
                                      </p:cBhvr>
                                      <p:tavLst>
                                        <p:tav tm="0">
                                          <p:val>
                                            <p:strVal val="#ppt_x"/>
                                          </p:val>
                                        </p:tav>
                                        <p:tav tm="100000">
                                          <p:val>
                                            <p:strVal val="#ppt_x"/>
                                          </p:val>
                                        </p:tav>
                                      </p:tavLst>
                                    </p:anim>
                                    <p:anim calcmode="lin" valueType="num">
                                      <p:cBhvr additive="base">
                                        <p:cTn id="8" dur="500" fill="hold"/>
                                        <p:tgtEl>
                                          <p:spTgt spid="23869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970" name="Rectangle 2">
            <a:extLst>
              <a:ext uri="{FF2B5EF4-FFF2-40B4-BE49-F238E27FC236}">
                <a16:creationId xmlns:a16="http://schemas.microsoft.com/office/drawing/2014/main" id="{E0384527-0182-4105-8E88-6973B0CF6EED}"/>
              </a:ext>
            </a:extLst>
          </p:cNvPr>
          <p:cNvSpPr>
            <a:spLocks noGrp="1"/>
          </p:cNvSpPr>
          <p:nvPr>
            <p:ph type="body" sz="half" idx="4294967295"/>
          </p:nvPr>
        </p:nvSpPr>
        <p:spPr>
          <a:xfrm>
            <a:off x="179388" y="1557338"/>
            <a:ext cx="5508625" cy="492125"/>
          </a:xfrm>
        </p:spPr>
        <p:txBody>
          <a:bodyPr>
            <a:spAutoFit/>
          </a:bodyPr>
          <a:lstStyle/>
          <a:p>
            <a:pPr marL="0" indent="0" eaLnBrk="1" hangingPunct="1">
              <a:lnSpc>
                <a:spcPct val="130000"/>
              </a:lnSpc>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电子计算机技术的发展，相继经历了五个时代：</a:t>
            </a:r>
          </a:p>
        </p:txBody>
      </p:sp>
      <p:pic>
        <p:nvPicPr>
          <p:cNvPr id="2387971" name="Picture 3" descr="20045217958990">
            <a:extLst>
              <a:ext uri="{FF2B5EF4-FFF2-40B4-BE49-F238E27FC236}">
                <a16:creationId xmlns:a16="http://schemas.microsoft.com/office/drawing/2014/main" id="{2B7616A4-5EC9-4687-9A7B-B483BEEE3E9B}"/>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6156325" y="1012825"/>
            <a:ext cx="2987675" cy="2020888"/>
          </a:xfrm>
        </p:spPr>
      </p:pic>
      <p:pic>
        <p:nvPicPr>
          <p:cNvPr id="2387974" name="Picture 6" descr="bb-082">
            <a:extLst>
              <a:ext uri="{FF2B5EF4-FFF2-40B4-BE49-F238E27FC236}">
                <a16:creationId xmlns:a16="http://schemas.microsoft.com/office/drawing/2014/main" id="{CCE617A5-3176-4ADA-8826-23449C2C38D3}"/>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553200" y="3348038"/>
            <a:ext cx="2590800" cy="2565400"/>
          </a:xfrm>
        </p:spPr>
      </p:pic>
      <p:sp>
        <p:nvSpPr>
          <p:cNvPr id="2387972" name="Rectangle 4">
            <a:extLst>
              <a:ext uri="{FF2B5EF4-FFF2-40B4-BE49-F238E27FC236}">
                <a16:creationId xmlns:a16="http://schemas.microsoft.com/office/drawing/2014/main" id="{6525E874-5A65-48A1-8AE0-44FF2CF55218}"/>
              </a:ext>
            </a:extLst>
          </p:cNvPr>
          <p:cNvSpPr>
            <a:spLocks noChangeArrowheads="1"/>
          </p:cNvSpPr>
          <p:nvPr/>
        </p:nvSpPr>
        <p:spPr bwMode="auto">
          <a:xfrm>
            <a:off x="250825" y="2565400"/>
            <a:ext cx="54356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7313" indent="447675">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电子管计算机；</a:t>
            </a:r>
          </a:p>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晶体管计算机；</a:t>
            </a:r>
          </a:p>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集成电路计算机；</a:t>
            </a:r>
          </a:p>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大规模集成电路计算机；</a:t>
            </a:r>
          </a:p>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超大规模集成电路计算机。</a:t>
            </a:r>
          </a:p>
        </p:txBody>
      </p:sp>
      <p:sp>
        <p:nvSpPr>
          <p:cNvPr id="10" name="矩形 9">
            <a:extLst>
              <a:ext uri="{FF2B5EF4-FFF2-40B4-BE49-F238E27FC236}">
                <a16:creationId xmlns:a16="http://schemas.microsoft.com/office/drawing/2014/main" id="{EAEA6A11-75DE-43B1-8D20-9C378B927ADA}"/>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2387970">
                                            <p:txEl>
                                              <p:pRg st="0" end="0"/>
                                            </p:txEl>
                                          </p:spTgt>
                                        </p:tgtEl>
                                        <p:attrNameLst>
                                          <p:attrName>style.visibility</p:attrName>
                                        </p:attrNameLst>
                                      </p:cBhvr>
                                      <p:to>
                                        <p:strVal val="visible"/>
                                      </p:to>
                                    </p:set>
                                    <p:anim calcmode="lin" valueType="num">
                                      <p:cBhvr additive="base">
                                        <p:cTn id="7" dur="500" fill="hold"/>
                                        <p:tgtEl>
                                          <p:spTgt spid="23879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8797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387972"/>
                                        </p:tgtEl>
                                        <p:attrNameLst>
                                          <p:attrName>style.visibility</p:attrName>
                                        </p:attrNameLst>
                                      </p:cBhvr>
                                      <p:to>
                                        <p:strVal val="visible"/>
                                      </p:to>
                                    </p:set>
                                    <p:anim calcmode="lin" valueType="num">
                                      <p:cBhvr additive="base">
                                        <p:cTn id="13" dur="500" fill="hold"/>
                                        <p:tgtEl>
                                          <p:spTgt spid="2387972"/>
                                        </p:tgtEl>
                                        <p:attrNameLst>
                                          <p:attrName>ppt_x</p:attrName>
                                        </p:attrNameLst>
                                      </p:cBhvr>
                                      <p:tavLst>
                                        <p:tav tm="0">
                                          <p:val>
                                            <p:strVal val="0-#ppt_w/2"/>
                                          </p:val>
                                        </p:tav>
                                        <p:tav tm="100000">
                                          <p:val>
                                            <p:strVal val="#ppt_x"/>
                                          </p:val>
                                        </p:tav>
                                      </p:tavLst>
                                    </p:anim>
                                    <p:anim calcmode="lin" valueType="num">
                                      <p:cBhvr additive="base">
                                        <p:cTn id="14" dur="500" fill="hold"/>
                                        <p:tgtEl>
                                          <p:spTgt spid="238797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2387971"/>
                                        </p:tgtEl>
                                        <p:attrNameLst>
                                          <p:attrName>style.visibility</p:attrName>
                                        </p:attrNameLst>
                                      </p:cBhvr>
                                      <p:to>
                                        <p:strVal val="visible"/>
                                      </p:to>
                                    </p:set>
                                    <p:anim calcmode="lin" valueType="num">
                                      <p:cBhvr>
                                        <p:cTn id="19" dur="500" fill="hold"/>
                                        <p:tgtEl>
                                          <p:spTgt spid="2387971"/>
                                        </p:tgtEl>
                                        <p:attrNameLst>
                                          <p:attrName>ppt_w</p:attrName>
                                        </p:attrNameLst>
                                      </p:cBhvr>
                                      <p:tavLst>
                                        <p:tav tm="0">
                                          <p:val>
                                            <p:fltVal val="0"/>
                                          </p:val>
                                        </p:tav>
                                        <p:tav tm="100000">
                                          <p:val>
                                            <p:strVal val="#ppt_w"/>
                                          </p:val>
                                        </p:tav>
                                      </p:tavLst>
                                    </p:anim>
                                    <p:anim calcmode="lin" valueType="num">
                                      <p:cBhvr>
                                        <p:cTn id="20" dur="500" fill="hold"/>
                                        <p:tgtEl>
                                          <p:spTgt spid="2387971"/>
                                        </p:tgtEl>
                                        <p:attrNameLst>
                                          <p:attrName>ppt_h</p:attrName>
                                        </p:attrNameLst>
                                      </p:cBhvr>
                                      <p:tavLst>
                                        <p:tav tm="0">
                                          <p:val>
                                            <p:fltVal val="0"/>
                                          </p:val>
                                        </p:tav>
                                        <p:tav tm="100000">
                                          <p:val>
                                            <p:strVal val="#ppt_h"/>
                                          </p:val>
                                        </p:tav>
                                      </p:tavLst>
                                    </p:anim>
                                    <p:anim calcmode="lin" valueType="num">
                                      <p:cBhvr>
                                        <p:cTn id="21" dur="500" fill="hold"/>
                                        <p:tgtEl>
                                          <p:spTgt spid="2387971"/>
                                        </p:tgtEl>
                                        <p:attrNameLst>
                                          <p:attrName>style.rotation</p:attrName>
                                        </p:attrNameLst>
                                      </p:cBhvr>
                                      <p:tavLst>
                                        <p:tav tm="0">
                                          <p:val>
                                            <p:fltVal val="360"/>
                                          </p:val>
                                        </p:tav>
                                        <p:tav tm="100000">
                                          <p:val>
                                            <p:fltVal val="0"/>
                                          </p:val>
                                        </p:tav>
                                      </p:tavLst>
                                    </p:anim>
                                    <p:animEffect transition="in" filter="fade">
                                      <p:cBhvr>
                                        <p:cTn id="22" dur="500"/>
                                        <p:tgtEl>
                                          <p:spTgt spid="23879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387974"/>
                                        </p:tgtEl>
                                        <p:attrNameLst>
                                          <p:attrName>style.visibility</p:attrName>
                                        </p:attrNameLst>
                                      </p:cBhvr>
                                      <p:to>
                                        <p:strVal val="visible"/>
                                      </p:to>
                                    </p:set>
                                    <p:anim calcmode="lin" valueType="num">
                                      <p:cBhvr additive="base">
                                        <p:cTn id="27" dur="500" fill="hold"/>
                                        <p:tgtEl>
                                          <p:spTgt spid="2387974"/>
                                        </p:tgtEl>
                                        <p:attrNameLst>
                                          <p:attrName>ppt_x</p:attrName>
                                        </p:attrNameLst>
                                      </p:cBhvr>
                                      <p:tavLst>
                                        <p:tav tm="0">
                                          <p:val>
                                            <p:strVal val="#ppt_x"/>
                                          </p:val>
                                        </p:tav>
                                        <p:tav tm="100000">
                                          <p:val>
                                            <p:strVal val="#ppt_x"/>
                                          </p:val>
                                        </p:tav>
                                      </p:tavLst>
                                    </p:anim>
                                    <p:anim calcmode="lin" valueType="num">
                                      <p:cBhvr additive="base">
                                        <p:cTn id="28" dur="500" fill="hold"/>
                                        <p:tgtEl>
                                          <p:spTgt spid="23879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7970" grpId="0" build="p"/>
      <p:bldP spid="238797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FAA846DA-FB98-45DE-B563-156A152F80FF}"/>
              </a:ext>
            </a:extLst>
          </p:cNvPr>
          <p:cNvSpPr>
            <a:spLocks noGrp="1"/>
          </p:cNvSpPr>
          <p:nvPr>
            <p:ph type="body" sz="half" idx="4294967295"/>
          </p:nvPr>
        </p:nvSpPr>
        <p:spPr>
          <a:xfrm>
            <a:off x="323850" y="836613"/>
            <a:ext cx="3419475" cy="492125"/>
          </a:xfrm>
        </p:spPr>
        <p:txBody>
          <a:bodyPr>
            <a:spAutoFit/>
          </a:bodyPr>
          <a:lstStyle/>
          <a:p>
            <a:pPr marL="0" indent="0" eaLnBrk="1" hangingPunct="1">
              <a:lnSpc>
                <a:spcPct val="130000"/>
              </a:lnSpc>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微控制器的发展过程</a:t>
            </a:r>
          </a:p>
        </p:txBody>
      </p:sp>
      <p:sp>
        <p:nvSpPr>
          <p:cNvPr id="168965" name="Rectangle 8">
            <a:extLst>
              <a:ext uri="{FF2B5EF4-FFF2-40B4-BE49-F238E27FC236}">
                <a16:creationId xmlns:a16="http://schemas.microsoft.com/office/drawing/2014/main" id="{30404D09-5480-493A-9798-C617BF9B94C5}"/>
              </a:ext>
            </a:extLst>
          </p:cNvPr>
          <p:cNvSpPr/>
          <p:nvPr/>
        </p:nvSpPr>
        <p:spPr>
          <a:xfrm>
            <a:off x="539750" y="2007676"/>
            <a:ext cx="8785225" cy="2088585"/>
          </a:xfrm>
          <a:prstGeom prst="rect">
            <a:avLst/>
          </a:prstGeom>
          <a:noFill/>
          <a:ln w="9525">
            <a:noFill/>
          </a:ln>
        </p:spPr>
        <p:txBody>
          <a:bodyPr anchor="ctr">
            <a:spAutoFit/>
          </a:bodyPr>
          <a:lstStyle/>
          <a:p>
            <a:pPr marL="2874963" indent="-2874963" eaLnBrk="1" hangingPunct="1">
              <a:lnSpc>
                <a:spcPct val="130000"/>
              </a:lnSpc>
              <a:spcBef>
                <a:spcPts val="600"/>
              </a:spcBef>
              <a:defRPr/>
            </a:pPr>
            <a:r>
              <a:rPr lang="zh-CN" altLang="en-US" b="1" dirty="0">
                <a:latin typeface="微软雅黑" panose="020B0503020204020204" pitchFamily="34" charset="-122"/>
                <a:ea typeface="微软雅黑" panose="020B0503020204020204" pitchFamily="34" charset="-122"/>
              </a:rPr>
              <a:t>第一阶段（</a:t>
            </a:r>
            <a:r>
              <a:rPr lang="en-US" altLang="zh-CN" b="1" dirty="0">
                <a:latin typeface="微软雅黑" panose="020B0503020204020204" pitchFamily="34" charset="-122"/>
                <a:ea typeface="微软雅黑" panose="020B0503020204020204" pitchFamily="34" charset="-122"/>
              </a:rPr>
              <a:t>1976-1978</a:t>
            </a:r>
            <a:r>
              <a:rPr lang="zh-CN" altLang="en-US" b="1" dirty="0">
                <a:latin typeface="微软雅黑" panose="020B0503020204020204" pitchFamily="34" charset="-122"/>
                <a:ea typeface="微软雅黑" panose="020B0503020204020204" pitchFamily="34" charset="-122"/>
              </a:rPr>
              <a:t>）：初级微处理阶段，</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位微控制器阶段</a:t>
            </a:r>
          </a:p>
          <a:p>
            <a:pPr marL="2874963" indent="-2874963" eaLnBrk="1" hangingPunct="1">
              <a:lnSpc>
                <a:spcPct val="130000"/>
              </a:lnSpc>
              <a:spcBef>
                <a:spcPts val="600"/>
              </a:spcBef>
              <a:defRPr/>
            </a:pPr>
            <a:r>
              <a:rPr lang="zh-CN" altLang="en-US" b="1" dirty="0">
                <a:latin typeface="微软雅黑" panose="020B0503020204020204" pitchFamily="34" charset="-122"/>
                <a:ea typeface="微软雅黑" panose="020B0503020204020204" pitchFamily="34" charset="-122"/>
              </a:rPr>
              <a:t>第二阶段（</a:t>
            </a:r>
            <a:r>
              <a:rPr lang="en-US" altLang="zh-CN" b="1" dirty="0">
                <a:latin typeface="微软雅黑" panose="020B0503020204020204" pitchFamily="34" charset="-122"/>
                <a:ea typeface="微软雅黑" panose="020B0503020204020204" pitchFamily="34" charset="-122"/>
              </a:rPr>
              <a:t>1978-1982</a:t>
            </a:r>
            <a:r>
              <a:rPr lang="zh-CN" altLang="en-US" b="1" dirty="0">
                <a:latin typeface="微软雅黑" panose="020B0503020204020204" pitchFamily="34" charset="-122"/>
                <a:ea typeface="微软雅黑" panose="020B0503020204020204" pitchFamily="34" charset="-122"/>
              </a:rPr>
              <a:t>）：微控制器完善阶段， </a:t>
            </a:r>
            <a:r>
              <a:rPr lang="en-US" altLang="zh-CN" b="1" dirty="0">
                <a:latin typeface="微软雅黑" panose="020B0503020204020204" pitchFamily="34" charset="-122"/>
                <a:ea typeface="微软雅黑" panose="020B0503020204020204" pitchFamily="34" charset="-122"/>
              </a:rPr>
              <a:t>8</a:t>
            </a:r>
            <a:r>
              <a:rPr lang="zh-CN" altLang="en-US" b="1" dirty="0">
                <a:latin typeface="微软雅黑" panose="020B0503020204020204" pitchFamily="34" charset="-122"/>
                <a:ea typeface="微软雅黑" panose="020B0503020204020204" pitchFamily="34" charset="-122"/>
              </a:rPr>
              <a:t>位微控制器阶段。 </a:t>
            </a:r>
          </a:p>
          <a:p>
            <a:pPr marL="2874963" indent="-2874963" eaLnBrk="1" hangingPunct="1">
              <a:lnSpc>
                <a:spcPct val="130000"/>
              </a:lnSpc>
              <a:spcBef>
                <a:spcPts val="600"/>
              </a:spcBef>
              <a:defRPr/>
            </a:pPr>
            <a:r>
              <a:rPr lang="zh-CN" altLang="en-US" b="1" dirty="0">
                <a:latin typeface="微软雅黑" panose="020B0503020204020204" pitchFamily="34" charset="-122"/>
                <a:ea typeface="微软雅黑" panose="020B0503020204020204" pitchFamily="34" charset="-122"/>
              </a:rPr>
              <a:t>第三阶段（</a:t>
            </a:r>
            <a:r>
              <a:rPr lang="en-US" altLang="zh-CN" b="1" dirty="0">
                <a:latin typeface="微软雅黑" panose="020B0503020204020204" pitchFamily="34" charset="-122"/>
                <a:ea typeface="微软雅黑" panose="020B0503020204020204" pitchFamily="34" charset="-122"/>
              </a:rPr>
              <a:t>1982-1990</a:t>
            </a:r>
            <a:r>
              <a:rPr lang="zh-CN" altLang="en-US" b="1" dirty="0">
                <a:latin typeface="微软雅黑" panose="020B0503020204020204" pitchFamily="34" charset="-122"/>
                <a:ea typeface="微软雅黑" panose="020B0503020204020204" pitchFamily="34" charset="-122"/>
              </a:rPr>
              <a:t>）： 微处理改良阶段，以及 </a:t>
            </a:r>
            <a:r>
              <a:rPr lang="en-US" altLang="zh-CN" b="1" dirty="0">
                <a:latin typeface="微软雅黑" panose="020B0503020204020204" pitchFamily="34" charset="-122"/>
                <a:ea typeface="微软雅黑" panose="020B0503020204020204" pitchFamily="34" charset="-122"/>
              </a:rPr>
              <a:t>16 </a:t>
            </a:r>
            <a:r>
              <a:rPr lang="zh-CN" altLang="en-US" b="1" dirty="0">
                <a:latin typeface="微软雅黑" panose="020B0503020204020204" pitchFamily="34" charset="-122"/>
                <a:ea typeface="微软雅黑" panose="020B0503020204020204" pitchFamily="34" charset="-122"/>
              </a:rPr>
              <a:t>位微控制器微处理阶段。</a:t>
            </a:r>
          </a:p>
          <a:p>
            <a:pPr marL="2874963" indent="-2874963" eaLnBrk="1" hangingPunct="1">
              <a:lnSpc>
                <a:spcPct val="130000"/>
              </a:lnSpc>
              <a:spcBef>
                <a:spcPts val="600"/>
              </a:spcBef>
              <a:defRPr/>
            </a:pPr>
            <a:r>
              <a:rPr lang="zh-CN" altLang="en-US" b="1" dirty="0">
                <a:latin typeface="微软雅黑" panose="020B0503020204020204" pitchFamily="34" charset="-122"/>
                <a:ea typeface="微软雅黑" panose="020B0503020204020204" pitchFamily="34" charset="-122"/>
              </a:rPr>
              <a:t>第四阶段（</a:t>
            </a:r>
            <a:r>
              <a:rPr lang="en-US" altLang="zh-CN" b="1" dirty="0">
                <a:latin typeface="微软雅黑" panose="020B0503020204020204" pitchFamily="34" charset="-122"/>
                <a:ea typeface="微软雅黑" panose="020B0503020204020204" pitchFamily="34" charset="-122"/>
              </a:rPr>
              <a:t>1990——</a:t>
            </a:r>
            <a:r>
              <a:rPr lang="zh-CN" altLang="en-US" b="1" dirty="0">
                <a:latin typeface="微软雅黑" panose="020B0503020204020204" pitchFamily="34" charset="-122"/>
                <a:ea typeface="微软雅黑" panose="020B0503020204020204" pitchFamily="34" charset="-122"/>
              </a:rPr>
              <a:t>）：高性能、综合功能型、片上系统</a:t>
            </a:r>
            <a:r>
              <a:rPr lang="en-US" altLang="zh-CN" b="1" dirty="0">
                <a:latin typeface="微软雅黑" panose="020B0503020204020204" pitchFamily="34" charset="-122"/>
                <a:ea typeface="微软雅黑" panose="020B0503020204020204" pitchFamily="34" charset="-122"/>
              </a:rPr>
              <a:t>SOC</a:t>
            </a:r>
            <a:r>
              <a:rPr lang="zh-CN" altLang="en-US" b="1" dirty="0">
                <a:latin typeface="微软雅黑" panose="020B0503020204020204" pitchFamily="34" charset="-122"/>
                <a:ea typeface="微软雅黑" panose="020B0503020204020204" pitchFamily="34" charset="-122"/>
              </a:rPr>
              <a:t>、专用微控制器、</a:t>
            </a:r>
            <a:r>
              <a:rPr lang="en-US" altLang="zh-CN" b="1" dirty="0">
                <a:latin typeface="微软雅黑" panose="020B0503020204020204" pitchFamily="34" charset="-122"/>
                <a:ea typeface="微软雅黑" panose="020B0503020204020204" pitchFamily="34" charset="-122"/>
              </a:rPr>
              <a:t>ARM32</a:t>
            </a:r>
            <a:r>
              <a:rPr lang="zh-CN" altLang="en-US" b="1" dirty="0">
                <a:latin typeface="微软雅黑" panose="020B0503020204020204" pitchFamily="34" charset="-122"/>
                <a:ea typeface="微软雅黑" panose="020B0503020204020204" pitchFamily="34" charset="-122"/>
              </a:rPr>
              <a:t>位微控制器的出现；</a:t>
            </a:r>
            <a:endParaRPr lang="en-US" altLang="zh-CN" b="1" dirty="0">
              <a:latin typeface="微软雅黑" panose="020B0503020204020204" pitchFamily="34" charset="-122"/>
              <a:ea typeface="微软雅黑" panose="020B0503020204020204" pitchFamily="34" charset="-122"/>
            </a:endParaRPr>
          </a:p>
        </p:txBody>
      </p:sp>
      <p:sp>
        <p:nvSpPr>
          <p:cNvPr id="2389003" name="Rectangle 11">
            <a:extLst>
              <a:ext uri="{FF2B5EF4-FFF2-40B4-BE49-F238E27FC236}">
                <a16:creationId xmlns:a16="http://schemas.microsoft.com/office/drawing/2014/main" id="{78246269-3B05-450D-995B-BC9E0C85F447}"/>
              </a:ext>
            </a:extLst>
          </p:cNvPr>
          <p:cNvSpPr>
            <a:spLocks noChangeArrowheads="1"/>
          </p:cNvSpPr>
          <p:nvPr/>
        </p:nvSpPr>
        <p:spPr bwMode="auto">
          <a:xfrm>
            <a:off x="468313" y="4293096"/>
            <a:ext cx="7993062" cy="165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7313" indent="447675">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lnSpc>
                <a:spcPct val="150000"/>
              </a:lnSpc>
              <a:buClr>
                <a:schemeClr val="tx2"/>
              </a:buClr>
              <a:buNone/>
            </a:pPr>
            <a:r>
              <a:rPr lang="zh-CN" altLang="en-US" sz="2000" b="1" dirty="0">
                <a:latin typeface="微软雅黑" panose="020B0503020204020204" pitchFamily="34" charset="-122"/>
                <a:ea typeface="微软雅黑" panose="020B0503020204020204" pitchFamily="34" charset="-122"/>
              </a:rPr>
              <a:t>随着体系结构，尤其是</a:t>
            </a:r>
            <a:r>
              <a:rPr lang="en-US" altLang="zh-CN" sz="2000" b="1" dirty="0">
                <a:latin typeface="微软雅黑" panose="020B0503020204020204" pitchFamily="34" charset="-122"/>
                <a:ea typeface="微软雅黑" panose="020B0503020204020204" pitchFamily="34" charset="-122"/>
              </a:rPr>
              <a:t>RISC</a:t>
            </a:r>
            <a:r>
              <a:rPr lang="zh-CN" altLang="en-US" sz="2000" b="1" dirty="0">
                <a:latin typeface="微软雅黑" panose="020B0503020204020204" pitchFamily="34" charset="-122"/>
                <a:ea typeface="微软雅黑" panose="020B0503020204020204" pitchFamily="34" charset="-122"/>
              </a:rPr>
              <a:t>架构的发展，目前的处理器同时具有</a:t>
            </a:r>
            <a:r>
              <a:rPr lang="en-US" altLang="zh-CN" sz="2000" b="1" dirty="0">
                <a:latin typeface="微软雅黑" panose="020B0503020204020204" pitchFamily="34" charset="-122"/>
                <a:ea typeface="微软雅黑" panose="020B0503020204020204" pitchFamily="34" charset="-122"/>
              </a:rPr>
              <a:t>CISC</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RISC</a:t>
            </a:r>
            <a:r>
              <a:rPr lang="zh-CN" altLang="en-US" sz="2000" b="1" dirty="0">
                <a:latin typeface="微软雅黑" panose="020B0503020204020204" pitchFamily="34" charset="-122"/>
                <a:ea typeface="微软雅黑" panose="020B0503020204020204" pitchFamily="34" charset="-122"/>
              </a:rPr>
              <a:t>，冯</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诺依曼和哈佛结构的优点。</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just" eaLnBrk="1" hangingPunct="1">
              <a:lnSpc>
                <a:spcPct val="150000"/>
              </a:lnSpc>
              <a:buClr>
                <a:schemeClr val="tx2"/>
              </a:buClr>
              <a:buNone/>
            </a:pPr>
            <a:r>
              <a:rPr lang="zh-CN" altLang="en-US" sz="2000" b="1" dirty="0">
                <a:latin typeface="微软雅黑" panose="020B0503020204020204" pitchFamily="34" charset="-122"/>
                <a:ea typeface="微软雅黑" panose="020B0503020204020204" pitchFamily="34" charset="-122"/>
              </a:rPr>
              <a:t>计算机和微控制器的结构仍然</a:t>
            </a:r>
            <a:r>
              <a:rPr lang="zh-CN" altLang="en-US" sz="2000" b="1" dirty="0">
                <a:solidFill>
                  <a:srgbClr val="FF0000"/>
                </a:solidFill>
                <a:latin typeface="微软雅黑" panose="020B0503020204020204" pitchFamily="34" charset="-122"/>
                <a:ea typeface="微软雅黑" panose="020B0503020204020204" pitchFamily="34" charset="-122"/>
              </a:rPr>
              <a:t>没有</a:t>
            </a:r>
            <a:r>
              <a:rPr lang="zh-CN" altLang="en-US" sz="2000" b="1" dirty="0">
                <a:latin typeface="微软雅黑" panose="020B0503020204020204" pitchFamily="34" charset="-122"/>
                <a:ea typeface="微软雅黑" panose="020B0503020204020204" pitchFamily="34" charset="-122"/>
              </a:rPr>
              <a:t>突破冯</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诺依曼提出的</a:t>
            </a:r>
            <a:r>
              <a:rPr lang="zh-CN" altLang="en-US" sz="2000" b="1" dirty="0">
                <a:solidFill>
                  <a:srgbClr val="FF0000"/>
                </a:solidFill>
                <a:latin typeface="微软雅黑" panose="020B0503020204020204" pitchFamily="34" charset="-122"/>
                <a:ea typeface="微软雅黑" panose="020B0503020204020204" pitchFamily="34" charset="-122"/>
              </a:rPr>
              <a:t>存储程序</a:t>
            </a:r>
            <a:r>
              <a:rPr lang="zh-CN" altLang="en-US" sz="2000" b="1" dirty="0">
                <a:latin typeface="微软雅黑" panose="020B0503020204020204" pitchFamily="34" charset="-122"/>
                <a:ea typeface="微软雅黑" panose="020B0503020204020204" pitchFamily="34" charset="-122"/>
              </a:rPr>
              <a:t>和图灵提出的</a:t>
            </a:r>
            <a:r>
              <a:rPr lang="zh-CN" altLang="en-US" sz="2000" b="1" dirty="0">
                <a:solidFill>
                  <a:srgbClr val="FF0000"/>
                </a:solidFill>
                <a:latin typeface="微软雅黑" panose="020B0503020204020204" pitchFamily="34" charset="-122"/>
                <a:ea typeface="微软雅黑" panose="020B0503020204020204" pitchFamily="34" charset="-122"/>
              </a:rPr>
              <a:t>图灵机</a:t>
            </a:r>
            <a:r>
              <a:rPr lang="zh-CN" altLang="en-US" sz="2000" b="1" dirty="0">
                <a:latin typeface="微软雅黑" panose="020B0503020204020204" pitchFamily="34" charset="-122"/>
                <a:ea typeface="微软雅黑" panose="020B0503020204020204" pitchFamily="34" charset="-122"/>
              </a:rPr>
              <a:t>模型的理论基础</a:t>
            </a:r>
            <a:r>
              <a:rPr lang="zh-CN" altLang="en-US" sz="2400" b="1" dirty="0">
                <a:latin typeface="微软雅黑" panose="020B0503020204020204" pitchFamily="34" charset="-122"/>
                <a:ea typeface="微软雅黑" panose="020B0503020204020204" pitchFamily="34" charset="-122"/>
              </a:rPr>
              <a:t>。</a:t>
            </a:r>
          </a:p>
        </p:txBody>
      </p:sp>
      <p:sp>
        <p:nvSpPr>
          <p:cNvPr id="9" name="矩形 8">
            <a:extLst>
              <a:ext uri="{FF2B5EF4-FFF2-40B4-BE49-F238E27FC236}">
                <a16:creationId xmlns:a16="http://schemas.microsoft.com/office/drawing/2014/main" id="{C62236D3-5D02-4D86-950D-88A57C707F0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389003"/>
                                        </p:tgtEl>
                                        <p:attrNameLst>
                                          <p:attrName>style.visibility</p:attrName>
                                        </p:attrNameLst>
                                      </p:cBhvr>
                                      <p:to>
                                        <p:strVal val="visible"/>
                                      </p:to>
                                    </p:set>
                                    <p:animEffect transition="in" filter="barn(inHorizontal)">
                                      <p:cBhvr>
                                        <p:cTn id="7" dur="500"/>
                                        <p:tgtEl>
                                          <p:spTgt spid="2389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900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4">
            <a:extLst>
              <a:ext uri="{FF2B5EF4-FFF2-40B4-BE49-F238E27FC236}">
                <a16:creationId xmlns:a16="http://schemas.microsoft.com/office/drawing/2014/main" id="{A8FAFA94-EDF4-43C7-9782-011769A100C0}"/>
              </a:ext>
            </a:extLst>
          </p:cNvPr>
          <p:cNvSpPr>
            <a:spLocks noChangeArrowheads="1"/>
          </p:cNvSpPr>
          <p:nvPr/>
        </p:nvSpPr>
        <p:spPr bwMode="auto">
          <a:xfrm>
            <a:off x="395288" y="1268413"/>
            <a:ext cx="8389937"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a:solidFill>
                  <a:srgbClr val="0000FF"/>
                </a:solidFill>
                <a:latin typeface="微软雅黑" panose="020B0503020204020204" pitchFamily="34" charset="-122"/>
                <a:ea typeface="微软雅黑" panose="020B0503020204020204" pitchFamily="34" charset="-122"/>
              </a:rPr>
              <a:t>高速、短周期、高位</a:t>
            </a:r>
            <a:r>
              <a:rPr lang="zh-CN" altLang="en-US" sz="2000" b="1">
                <a:latin typeface="微软雅黑" panose="020B0503020204020204" pitchFamily="34" charset="-122"/>
                <a:ea typeface="微软雅黑" panose="020B0503020204020204" pitchFamily="34" charset="-122"/>
              </a:rPr>
              <a:t>：早期的</a:t>
            </a:r>
            <a:r>
              <a:rPr lang="en-US" altLang="zh-CN" sz="2000" b="1">
                <a:latin typeface="微软雅黑" panose="020B0503020204020204" pitchFamily="34" charset="-122"/>
                <a:ea typeface="微软雅黑" panose="020B0503020204020204" pitchFamily="34" charset="-122"/>
              </a:rPr>
              <a:t>51</a:t>
            </a:r>
            <a:r>
              <a:rPr lang="zh-CN" altLang="en-US" sz="2000" b="1">
                <a:latin typeface="微软雅黑" panose="020B0503020204020204" pitchFamily="34" charset="-122"/>
                <a:ea typeface="微软雅黑" panose="020B0503020204020204" pitchFamily="34" charset="-122"/>
              </a:rPr>
              <a:t>内核只有几</a:t>
            </a:r>
            <a:r>
              <a:rPr lang="en-US" altLang="zh-CN" sz="2000" b="1">
                <a:latin typeface="微软雅黑" panose="020B0503020204020204" pitchFamily="34" charset="-122"/>
                <a:ea typeface="微软雅黑" panose="020B0503020204020204" pitchFamily="34" charset="-122"/>
              </a:rPr>
              <a:t>MHz</a:t>
            </a:r>
            <a:r>
              <a:rPr lang="zh-CN" altLang="en-US" sz="2000" b="1">
                <a:latin typeface="微软雅黑" panose="020B0503020204020204" pitchFamily="34" charset="-122"/>
                <a:ea typeface="微软雅黑" panose="020B0503020204020204" pitchFamily="34" charset="-122"/>
              </a:rPr>
              <a:t>的运行频率，现在各个公司推出的</a:t>
            </a:r>
            <a:r>
              <a:rPr lang="en-US" altLang="zh-CN" sz="2000" b="1">
                <a:latin typeface="微软雅黑" panose="020B0503020204020204" pitchFamily="34" charset="-122"/>
                <a:ea typeface="微软雅黑" panose="020B0503020204020204" pitchFamily="34" charset="-122"/>
              </a:rPr>
              <a:t>51</a:t>
            </a:r>
            <a:r>
              <a:rPr lang="zh-CN" altLang="en-US" sz="2000" b="1">
                <a:latin typeface="微软雅黑" panose="020B0503020204020204" pitchFamily="34" charset="-122"/>
                <a:ea typeface="微软雅黑" panose="020B0503020204020204" pitchFamily="34" charset="-122"/>
              </a:rPr>
              <a:t>微控制器产品均能够达到几十</a:t>
            </a:r>
            <a:r>
              <a:rPr lang="en-US" altLang="zh-CN" sz="2000" b="1">
                <a:latin typeface="微软雅黑" panose="020B0503020204020204" pitchFamily="34" charset="-122"/>
                <a:ea typeface="微软雅黑" panose="020B0503020204020204" pitchFamily="34" charset="-122"/>
              </a:rPr>
              <a:t>MHz</a:t>
            </a:r>
            <a:r>
              <a:rPr lang="zh-CN" altLang="en-US" sz="2000" b="1">
                <a:latin typeface="微软雅黑" panose="020B0503020204020204" pitchFamily="34" charset="-122"/>
                <a:ea typeface="微软雅黑" panose="020B0503020204020204" pitchFamily="34" charset="-122"/>
              </a:rPr>
              <a:t>的运行频率，例如</a:t>
            </a:r>
            <a:r>
              <a:rPr lang="en-US" altLang="zh-CN" sz="2000" b="1">
                <a:latin typeface="微软雅黑" panose="020B0503020204020204" pitchFamily="34" charset="-122"/>
                <a:ea typeface="微软雅黑" panose="020B0503020204020204" pitchFamily="34" charset="-122"/>
              </a:rPr>
              <a:t>Atmel</a:t>
            </a:r>
            <a:r>
              <a:rPr lang="zh-CN" altLang="en-US" sz="2000" b="1">
                <a:latin typeface="微软雅黑" panose="020B0503020204020204" pitchFamily="34" charset="-122"/>
                <a:ea typeface="微软雅黑" panose="020B0503020204020204" pitchFamily="34" charset="-122"/>
              </a:rPr>
              <a:t>公司的</a:t>
            </a:r>
            <a:r>
              <a:rPr lang="en-US" altLang="zh-CN" sz="2000" b="1">
                <a:latin typeface="微软雅黑" panose="020B0503020204020204" pitchFamily="34" charset="-122"/>
                <a:ea typeface="微软雅黑" panose="020B0503020204020204" pitchFamily="34" charset="-122"/>
              </a:rPr>
              <a:t>AT89S</a:t>
            </a:r>
            <a:r>
              <a:rPr lang="zh-CN" altLang="en-US" sz="2000" b="1">
                <a:latin typeface="微软雅黑" panose="020B0503020204020204" pitchFamily="34" charset="-122"/>
                <a:ea typeface="微软雅黑" panose="020B0503020204020204" pitchFamily="34" charset="-122"/>
              </a:rPr>
              <a:t>系列的微控制器最大运行于</a:t>
            </a:r>
            <a:r>
              <a:rPr lang="en-US" altLang="zh-CN" sz="2000" b="1">
                <a:latin typeface="微软雅黑" panose="020B0503020204020204" pitchFamily="34" charset="-122"/>
                <a:ea typeface="微软雅黑" panose="020B0503020204020204" pitchFamily="34" charset="-122"/>
              </a:rPr>
              <a:t>33MHz</a:t>
            </a:r>
            <a:r>
              <a:rPr lang="zh-CN" altLang="en-US" sz="2000" b="1">
                <a:latin typeface="微软雅黑" panose="020B0503020204020204" pitchFamily="34" charset="-122"/>
                <a:ea typeface="微软雅黑" panose="020B0503020204020204" pitchFamily="34" charset="-122"/>
              </a:rPr>
              <a:t>。最早的微控制器是</a:t>
            </a:r>
            <a:r>
              <a:rPr lang="en-US" altLang="zh-CN" sz="2000" b="1">
                <a:latin typeface="微软雅黑" panose="020B0503020204020204" pitchFamily="34" charset="-122"/>
                <a:ea typeface="微软雅黑" panose="020B0503020204020204" pitchFamily="34" charset="-122"/>
              </a:rPr>
              <a:t>4</a:t>
            </a:r>
            <a:r>
              <a:rPr lang="zh-CN" altLang="en-US" sz="2000" b="1">
                <a:latin typeface="微软雅黑" panose="020B0503020204020204" pitchFamily="34" charset="-122"/>
                <a:ea typeface="微软雅黑" panose="020B0503020204020204" pitchFamily="34" charset="-122"/>
              </a:rPr>
              <a:t>位的，现在已向</a:t>
            </a:r>
            <a:r>
              <a:rPr lang="en-US" altLang="zh-CN" sz="2000" b="1">
                <a:latin typeface="微软雅黑" panose="020B0503020204020204" pitchFamily="34" charset="-122"/>
                <a:ea typeface="微软雅黑" panose="020B0503020204020204" pitchFamily="34" charset="-122"/>
              </a:rPr>
              <a:t>32</a:t>
            </a:r>
            <a:r>
              <a:rPr lang="zh-CN" altLang="en-US" sz="2000" b="1">
                <a:latin typeface="微软雅黑" panose="020B0503020204020204" pitchFamily="34" charset="-122"/>
                <a:ea typeface="微软雅黑" panose="020B0503020204020204" pitchFamily="34" charset="-122"/>
              </a:rPr>
              <a:t>位挺进，如现在最流行的</a:t>
            </a:r>
            <a:r>
              <a:rPr lang="en-US" altLang="zh-CN" sz="2000" b="1">
                <a:latin typeface="微软雅黑" panose="020B0503020204020204" pitchFamily="34" charset="-122"/>
                <a:ea typeface="微软雅黑" panose="020B0503020204020204" pitchFamily="34" charset="-122"/>
              </a:rPr>
              <a:t>ARM</a:t>
            </a:r>
            <a:r>
              <a:rPr lang="zh-CN" altLang="en-US" sz="2000" b="1">
                <a:latin typeface="微软雅黑" panose="020B0503020204020204" pitchFamily="34" charset="-122"/>
                <a:ea typeface="微软雅黑" panose="020B0503020204020204" pitchFamily="34" charset="-122"/>
              </a:rPr>
              <a:t>微控制器就是</a:t>
            </a:r>
            <a:r>
              <a:rPr lang="en-US" altLang="zh-CN" sz="2000" b="1">
                <a:latin typeface="微软雅黑" panose="020B0503020204020204" pitchFamily="34" charset="-122"/>
                <a:ea typeface="微软雅黑" panose="020B0503020204020204" pitchFamily="34" charset="-122"/>
              </a:rPr>
              <a:t>32</a:t>
            </a:r>
            <a:r>
              <a:rPr lang="zh-CN" altLang="en-US" sz="2000" b="1">
                <a:latin typeface="微软雅黑" panose="020B0503020204020204" pitchFamily="34" charset="-122"/>
                <a:ea typeface="微软雅黑" panose="020B0503020204020204" pitchFamily="34" charset="-122"/>
              </a:rPr>
              <a:t>位的。</a:t>
            </a:r>
          </a:p>
        </p:txBody>
      </p:sp>
      <p:sp>
        <p:nvSpPr>
          <p:cNvPr id="2354183" name="Rectangle 7">
            <a:extLst>
              <a:ext uri="{FF2B5EF4-FFF2-40B4-BE49-F238E27FC236}">
                <a16:creationId xmlns:a16="http://schemas.microsoft.com/office/drawing/2014/main" id="{FA4F53B8-6541-4D18-ADAC-7CA091F48167}"/>
              </a:ext>
            </a:extLst>
          </p:cNvPr>
          <p:cNvSpPr>
            <a:spLocks noChangeArrowheads="1"/>
          </p:cNvSpPr>
          <p:nvPr/>
        </p:nvSpPr>
        <p:spPr bwMode="auto">
          <a:xfrm>
            <a:off x="468313" y="3789363"/>
            <a:ext cx="824388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a:solidFill>
                  <a:srgbClr val="0000FF"/>
                </a:solidFill>
                <a:latin typeface="微软雅黑" panose="020B0503020204020204" pitchFamily="34" charset="-122"/>
                <a:ea typeface="微软雅黑" panose="020B0503020204020204" pitchFamily="34" charset="-122"/>
              </a:rPr>
              <a:t>高度集成性</a:t>
            </a:r>
            <a:r>
              <a:rPr lang="zh-CN" altLang="en-US" sz="2000" b="1">
                <a:latin typeface="微软雅黑" panose="020B0503020204020204" pitchFamily="34" charset="-122"/>
                <a:ea typeface="微软雅黑" panose="020B0503020204020204" pitchFamily="34" charset="-122"/>
              </a:rPr>
              <a:t>：现在的微控制器集成了越来越多的功能，例如</a:t>
            </a:r>
            <a:r>
              <a:rPr lang="en-US" altLang="zh-CN" sz="2000" b="1">
                <a:latin typeface="微软雅黑" panose="020B0503020204020204" pitchFamily="34" charset="-122"/>
                <a:ea typeface="微软雅黑" panose="020B0503020204020204" pitchFamily="34" charset="-122"/>
              </a:rPr>
              <a:t>A/D</a:t>
            </a:r>
            <a:r>
              <a:rPr lang="zh-CN" altLang="en-US" sz="2000" b="1">
                <a:latin typeface="微软雅黑" panose="020B0503020204020204" pitchFamily="34" charset="-122"/>
                <a:ea typeface="微软雅黑" panose="020B0503020204020204" pitchFamily="34" charset="-122"/>
              </a:rPr>
              <a:t>转换、</a:t>
            </a:r>
            <a:r>
              <a:rPr lang="en-US" altLang="zh-CN" sz="2000" b="1">
                <a:latin typeface="微软雅黑" panose="020B0503020204020204" pitchFamily="34" charset="-122"/>
                <a:ea typeface="微软雅黑" panose="020B0503020204020204" pitchFamily="34" charset="-122"/>
              </a:rPr>
              <a:t>D/A</a:t>
            </a:r>
            <a:r>
              <a:rPr lang="zh-CN" altLang="en-US" sz="2000" b="1">
                <a:latin typeface="微软雅黑" panose="020B0503020204020204" pitchFamily="34" charset="-122"/>
                <a:ea typeface="微软雅黑" panose="020B0503020204020204" pitchFamily="34" charset="-122"/>
              </a:rPr>
              <a:t>转换、</a:t>
            </a:r>
            <a:r>
              <a:rPr lang="en-US" altLang="zh-CN" sz="2000" b="1">
                <a:latin typeface="微软雅黑" panose="020B0503020204020204" pitchFamily="34" charset="-122"/>
                <a:ea typeface="微软雅黑" panose="020B0503020204020204" pitchFamily="34" charset="-122"/>
              </a:rPr>
              <a:t>SPI</a:t>
            </a:r>
            <a:r>
              <a:rPr lang="zh-CN" altLang="en-US" sz="2000" b="1">
                <a:latin typeface="微软雅黑" panose="020B0503020204020204" pitchFamily="34" charset="-122"/>
                <a:ea typeface="微软雅黑" panose="020B0503020204020204" pitchFamily="34" charset="-122"/>
              </a:rPr>
              <a:t>接口、</a:t>
            </a:r>
            <a:r>
              <a:rPr lang="en-US" altLang="zh-CN" sz="2000" b="1">
                <a:latin typeface="微软雅黑" panose="020B0503020204020204" pitchFamily="34" charset="-122"/>
                <a:ea typeface="微软雅黑" panose="020B0503020204020204" pitchFamily="34" charset="-122"/>
              </a:rPr>
              <a:t>I2C</a:t>
            </a:r>
            <a:r>
              <a:rPr lang="zh-CN" altLang="en-US" sz="2000" b="1">
                <a:latin typeface="微软雅黑" panose="020B0503020204020204" pitchFamily="34" charset="-122"/>
                <a:ea typeface="微软雅黑" panose="020B0503020204020204" pitchFamily="34" charset="-122"/>
              </a:rPr>
              <a:t>接口、</a:t>
            </a:r>
            <a:r>
              <a:rPr lang="en-US" altLang="zh-CN" sz="2000" b="1">
                <a:latin typeface="微软雅黑" panose="020B0503020204020204" pitchFamily="34" charset="-122"/>
                <a:ea typeface="微软雅黑" panose="020B0503020204020204" pitchFamily="34" charset="-122"/>
              </a:rPr>
              <a:t>USART</a:t>
            </a:r>
            <a:r>
              <a:rPr lang="zh-CN" altLang="en-US" sz="2000" b="1">
                <a:latin typeface="微软雅黑" panose="020B0503020204020204" pitchFamily="34" charset="-122"/>
                <a:ea typeface="微软雅黑" panose="020B0503020204020204" pitchFamily="34" charset="-122"/>
              </a:rPr>
              <a:t>接口、</a:t>
            </a:r>
            <a:r>
              <a:rPr lang="en-US" altLang="zh-CN" sz="2000" b="1">
                <a:latin typeface="微软雅黑" panose="020B0503020204020204" pitchFamily="34" charset="-122"/>
                <a:ea typeface="微软雅黑" panose="020B0503020204020204" pitchFamily="34" charset="-122"/>
              </a:rPr>
              <a:t>USB</a:t>
            </a:r>
            <a:r>
              <a:rPr lang="zh-CN" altLang="en-US" sz="2000" b="1">
                <a:latin typeface="微软雅黑" panose="020B0503020204020204" pitchFamily="34" charset="-122"/>
                <a:ea typeface="微软雅黑" panose="020B0503020204020204" pitchFamily="34" charset="-122"/>
              </a:rPr>
              <a:t>接口、</a:t>
            </a:r>
            <a:r>
              <a:rPr lang="en-US" altLang="zh-CN" sz="2000" b="1">
                <a:latin typeface="微软雅黑" panose="020B0503020204020204" pitchFamily="34" charset="-122"/>
                <a:ea typeface="微软雅黑" panose="020B0503020204020204" pitchFamily="34" charset="-122"/>
              </a:rPr>
              <a:t>CAN</a:t>
            </a:r>
            <a:r>
              <a:rPr lang="zh-CN" altLang="en-US" sz="2000" b="1">
                <a:latin typeface="微软雅黑" panose="020B0503020204020204" pitchFamily="34" charset="-122"/>
                <a:ea typeface="微软雅黑" panose="020B0503020204020204" pitchFamily="34" charset="-122"/>
              </a:rPr>
              <a:t>接口等等。有些微控制器集成了非常齐全的功能，真正实现“片上系统”</a:t>
            </a:r>
            <a:r>
              <a:rPr lang="en-US" altLang="zh-CN" sz="2000" b="1">
                <a:latin typeface="微软雅黑" panose="020B0503020204020204" pitchFamily="34" charset="-122"/>
                <a:ea typeface="微软雅黑" panose="020B0503020204020204" pitchFamily="34" charset="-122"/>
              </a:rPr>
              <a:t>——SOC</a:t>
            </a:r>
            <a:r>
              <a:rPr lang="zh-CN" altLang="en-US" sz="2000" b="1">
                <a:latin typeface="微软雅黑" panose="020B0503020204020204" pitchFamily="34" charset="-122"/>
                <a:ea typeface="微软雅黑" panose="020B0503020204020204" pitchFamily="34" charset="-122"/>
              </a:rPr>
              <a:t>，如</a:t>
            </a:r>
            <a:r>
              <a:rPr lang="en-US" altLang="zh-CN" sz="2000" b="1">
                <a:latin typeface="微软雅黑" panose="020B0503020204020204" pitchFamily="34" charset="-122"/>
                <a:ea typeface="微软雅黑" panose="020B0503020204020204" pitchFamily="34" charset="-122"/>
              </a:rPr>
              <a:t>ADuC8XX</a:t>
            </a:r>
            <a:r>
              <a:rPr lang="zh-CN" altLang="en-US" sz="2000" b="1">
                <a:latin typeface="微软雅黑" panose="020B0503020204020204" pitchFamily="34" charset="-122"/>
                <a:ea typeface="微软雅黑" panose="020B0503020204020204" pitchFamily="34" charset="-122"/>
              </a:rPr>
              <a:t>系列（</a:t>
            </a:r>
            <a:r>
              <a:rPr lang="en-US" altLang="zh-CN" sz="2000" b="1">
                <a:latin typeface="微软雅黑" panose="020B0503020204020204" pitchFamily="34" charset="-122"/>
                <a:ea typeface="微软雅黑" panose="020B0503020204020204" pitchFamily="34" charset="-122"/>
              </a:rPr>
              <a:t>ADI</a:t>
            </a:r>
            <a:r>
              <a:rPr lang="zh-CN" altLang="en-US" sz="2000" b="1">
                <a:latin typeface="微软雅黑" panose="020B0503020204020204" pitchFamily="34" charset="-122"/>
                <a:ea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rPr>
              <a:t>C8051F</a:t>
            </a:r>
            <a:r>
              <a:rPr lang="zh-CN" altLang="en-US" sz="2000" b="1">
                <a:latin typeface="微软雅黑" panose="020B0503020204020204" pitchFamily="34" charset="-122"/>
                <a:ea typeface="微软雅黑" panose="020B0503020204020204" pitchFamily="34" charset="-122"/>
              </a:rPr>
              <a:t>系列（芯科）、</a:t>
            </a:r>
            <a:r>
              <a:rPr lang="en-US" altLang="zh-CN" sz="2000" b="1">
                <a:latin typeface="微软雅黑" panose="020B0503020204020204" pitchFamily="34" charset="-122"/>
                <a:ea typeface="微软雅黑" panose="020B0503020204020204" pitchFamily="34" charset="-122"/>
              </a:rPr>
              <a:t>ADS123</a:t>
            </a:r>
            <a:r>
              <a:rPr lang="zh-CN" altLang="en-US" sz="2000" b="1">
                <a:latin typeface="微软雅黑" panose="020B0503020204020204" pitchFamily="34" charset="-122"/>
                <a:ea typeface="微软雅黑" panose="020B0503020204020204" pitchFamily="34" charset="-122"/>
              </a:rPr>
              <a:t>系列（</a:t>
            </a:r>
            <a:r>
              <a:rPr lang="en-US" altLang="zh-CN" sz="2000" b="1">
                <a:latin typeface="微软雅黑" panose="020B0503020204020204" pitchFamily="34" charset="-122"/>
                <a:ea typeface="微软雅黑" panose="020B0503020204020204" pitchFamily="34" charset="-122"/>
              </a:rPr>
              <a:t>TI</a:t>
            </a:r>
            <a:r>
              <a:rPr lang="zh-CN" altLang="en-US" sz="2000" b="1">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8349BB67-65DC-4522-8B02-EF605EE195D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4183"/>
                                        </p:tgtEl>
                                        <p:attrNameLst>
                                          <p:attrName>style.visibility</p:attrName>
                                        </p:attrNameLst>
                                      </p:cBhvr>
                                      <p:to>
                                        <p:strVal val="visible"/>
                                      </p:to>
                                    </p:set>
                                    <p:animEffect transition="in" filter="blinds(horizontal)">
                                      <p:cBhvr>
                                        <p:cTn id="7" dur="500"/>
                                        <p:tgtEl>
                                          <p:spTgt spid="2354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4183" grpId="0" bldLvl="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5">
            <a:extLst>
              <a:ext uri="{FF2B5EF4-FFF2-40B4-BE49-F238E27FC236}">
                <a16:creationId xmlns:a16="http://schemas.microsoft.com/office/drawing/2014/main" id="{4197FEB3-1B64-473B-A4AC-3EACDDAD5D58}"/>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3FC0110C-1DE5-400E-B833-EC737CE64718}"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18:51</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pic>
        <p:nvPicPr>
          <p:cNvPr id="184323" name="Picture 6">
            <a:extLst>
              <a:ext uri="{FF2B5EF4-FFF2-40B4-BE49-F238E27FC236}">
                <a16:creationId xmlns:a16="http://schemas.microsoft.com/office/drawing/2014/main" id="{A261ACBE-FB51-44D0-A320-7D56210F18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728663"/>
            <a:ext cx="7173913"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 name="矩形 6">
            <a:extLst>
              <a:ext uri="{FF2B5EF4-FFF2-40B4-BE49-F238E27FC236}">
                <a16:creationId xmlns:a16="http://schemas.microsoft.com/office/drawing/2014/main" id="{FEBF7D98-0B42-46D5-8F89-11AA7B1DCF1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B1861109-C3A2-408E-8BE8-86D037D4FD7C}"/>
              </a:ext>
            </a:extLst>
          </p:cNvPr>
          <p:cNvSpPr>
            <a:spLocks noGrp="1"/>
          </p:cNvSpPr>
          <p:nvPr>
            <p:ph idx="4294967295"/>
          </p:nvPr>
        </p:nvSpPr>
        <p:spPr>
          <a:xfrm>
            <a:off x="0" y="571718"/>
            <a:ext cx="8856984" cy="4968875"/>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2400" b="1" dirty="0">
                <a:latin typeface="微软雅黑" panose="020B0503020204020204" pitchFamily="34" charset="-122"/>
                <a:ea typeface="微软雅黑" panose="020B0503020204020204" pitchFamily="34" charset="-122"/>
              </a:rPr>
              <a:t>高级语言：</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高级程序设计语言接近</a:t>
            </a:r>
            <a:r>
              <a:rPr lang="zh-CN" altLang="en-US" sz="2000" b="1" dirty="0">
                <a:solidFill>
                  <a:srgbClr val="0000FF"/>
                </a:solidFill>
                <a:latin typeface="微软雅黑" panose="020B0503020204020204" pitchFamily="34" charset="-122"/>
                <a:ea typeface="微软雅黑" panose="020B0503020204020204" pitchFamily="34" charset="-122"/>
              </a:rPr>
              <a:t>人类自然语言</a:t>
            </a:r>
            <a:r>
              <a:rPr lang="zh-CN" altLang="en-US" sz="2000" b="1" dirty="0">
                <a:latin typeface="微软雅黑" panose="020B0503020204020204" pitchFamily="34" charset="-122"/>
                <a:ea typeface="微软雅黑" panose="020B0503020204020204" pitchFamily="34" charset="-122"/>
              </a:rPr>
              <a:t>的语法习惯，易被用户掌握和使用。</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目前广泛应用的高级语言有多种，如</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JAVA</a:t>
            </a:r>
            <a:r>
              <a:rPr lang="zh-CN" altLang="en-US" sz="2000" b="1" dirty="0">
                <a:latin typeface="微软雅黑" panose="020B0503020204020204" pitchFamily="34" charset="-122"/>
                <a:ea typeface="微软雅黑" panose="020B0503020204020204" pitchFamily="34" charset="-122"/>
              </a:rPr>
              <a:t>等，需要编译器</a:t>
            </a:r>
            <a:r>
              <a:rPr lang="en-US" altLang="zh-CN" sz="2000" b="1" dirty="0">
                <a:latin typeface="微软雅黑" panose="020B0503020204020204" pitchFamily="34" charset="-122"/>
                <a:ea typeface="微软雅黑" panose="020B0503020204020204" pitchFamily="34" charset="-122"/>
              </a:rPr>
              <a:t>(compiler)</a:t>
            </a:r>
            <a:r>
              <a:rPr lang="zh-CN" altLang="en-US" sz="2000" b="1" dirty="0">
                <a:latin typeface="微软雅黑" panose="020B0503020204020204" pitchFamily="34" charset="-122"/>
                <a:ea typeface="微软雅黑" panose="020B0503020204020204" pitchFamily="34" charset="-122"/>
              </a:rPr>
              <a:t>经过编译</a:t>
            </a:r>
            <a:r>
              <a:rPr lang="en-US" altLang="zh-CN" sz="2000" b="1" dirty="0">
                <a:latin typeface="微软雅黑" panose="020B0503020204020204" pitchFamily="34" charset="-122"/>
                <a:ea typeface="微软雅黑" panose="020B0503020204020204" pitchFamily="34" charset="-122"/>
              </a:rPr>
              <a:t>(compile)</a:t>
            </a:r>
            <a:r>
              <a:rPr lang="zh-CN" altLang="en-US" sz="2000" b="1" dirty="0">
                <a:latin typeface="微软雅黑" panose="020B0503020204020204" pitchFamily="34" charset="-122"/>
                <a:ea typeface="微软雅黑" panose="020B0503020204020204" pitchFamily="34" charset="-122"/>
              </a:rPr>
              <a:t>先转化为汇编程序，然后由汇编器</a:t>
            </a:r>
            <a:r>
              <a:rPr lang="en-US" altLang="zh-CN" sz="2000" b="1" dirty="0">
                <a:latin typeface="微软雅黑" panose="020B0503020204020204" pitchFamily="34" charset="-122"/>
                <a:ea typeface="微软雅黑" panose="020B0503020204020204" pitchFamily="34" charset="-122"/>
              </a:rPr>
              <a:t>(assembler)</a:t>
            </a:r>
            <a:r>
              <a:rPr lang="zh-CN" altLang="en-US" sz="2000" b="1" dirty="0">
                <a:latin typeface="微软雅黑" panose="020B0503020204020204" pitchFamily="34" charset="-122"/>
                <a:ea typeface="微软雅黑" panose="020B0503020204020204" pitchFamily="34" charset="-122"/>
              </a:rPr>
              <a:t>转化为目标文件，目标文件经过连接器</a:t>
            </a:r>
            <a:r>
              <a:rPr lang="en-US" altLang="zh-CN" sz="2000" b="1" dirty="0">
                <a:latin typeface="微软雅黑" panose="020B0503020204020204" pitchFamily="34" charset="-122"/>
                <a:ea typeface="微软雅黑" panose="020B0503020204020204" pitchFamily="34" charset="-122"/>
              </a:rPr>
              <a:t>(Linker)</a:t>
            </a:r>
            <a:r>
              <a:rPr lang="zh-CN" altLang="en-US" sz="2000" b="1" dirty="0">
                <a:latin typeface="微软雅黑" panose="020B0503020204020204" pitchFamily="34" charset="-122"/>
                <a:ea typeface="微软雅黑" panose="020B0503020204020204" pitchFamily="34" charset="-122"/>
              </a:rPr>
              <a:t>装配成为二进制可执行程序。</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高级语言程序</a:t>
            </a:r>
            <a:r>
              <a:rPr lang="zh-CN" altLang="en-US" sz="2000" b="1" dirty="0">
                <a:solidFill>
                  <a:srgbClr val="0000FF"/>
                </a:solidFill>
                <a:latin typeface="微软雅黑" panose="020B0503020204020204" pitchFamily="34" charset="-122"/>
                <a:ea typeface="微软雅黑" panose="020B0503020204020204" pitchFamily="34" charset="-122"/>
              </a:rPr>
              <a:t>“看不见”</a:t>
            </a:r>
            <a:r>
              <a:rPr lang="zh-CN" altLang="en-US" sz="2000" b="1" dirty="0">
                <a:latin typeface="微软雅黑" panose="020B0503020204020204" pitchFamily="34" charset="-122"/>
                <a:ea typeface="微软雅黑" panose="020B0503020204020204" pitchFamily="34" charset="-122"/>
              </a:rPr>
              <a:t>机器的硬件结构，不能用于编写直接访问机器硬件资源的系统软件或设备控制软件。为此，一些高级语言提供了与汇编语言之间的调用接口。用</a:t>
            </a:r>
            <a:r>
              <a:rPr lang="zh-CN" altLang="en-US" sz="2000" b="1" dirty="0">
                <a:solidFill>
                  <a:srgbClr val="0000FF"/>
                </a:solidFill>
                <a:latin typeface="微软雅黑" panose="020B0503020204020204" pitchFamily="34" charset="-122"/>
                <a:ea typeface="微软雅黑" panose="020B0503020204020204" pitchFamily="34" charset="-122"/>
              </a:rPr>
              <a:t>汇编语言</a:t>
            </a:r>
            <a:r>
              <a:rPr lang="zh-CN" altLang="en-US" sz="2000" b="1" dirty="0">
                <a:latin typeface="微软雅黑" panose="020B0503020204020204" pitchFamily="34" charset="-122"/>
                <a:ea typeface="微软雅黑" panose="020B0503020204020204" pitchFamily="34" charset="-122"/>
              </a:rPr>
              <a:t>编写的程序，可作为高级语言的一个</a:t>
            </a:r>
            <a:r>
              <a:rPr lang="zh-CN" altLang="en-US" sz="2000" b="1" dirty="0">
                <a:solidFill>
                  <a:srgbClr val="0000FF"/>
                </a:solidFill>
                <a:latin typeface="微软雅黑" panose="020B0503020204020204" pitchFamily="34" charset="-122"/>
                <a:ea typeface="微软雅黑" panose="020B0503020204020204" pitchFamily="34" charset="-122"/>
              </a:rPr>
              <a:t>外部过程或函数，</a:t>
            </a:r>
            <a:r>
              <a:rPr lang="zh-CN" altLang="en-US" sz="2000" b="1" dirty="0">
                <a:latin typeface="微软雅黑" panose="020B0503020204020204" pitchFamily="34" charset="-122"/>
                <a:ea typeface="微软雅黑" panose="020B0503020204020204" pitchFamily="34" charset="-122"/>
              </a:rPr>
              <a:t>利用堆栈来传递参数或参数的地址。</a:t>
            </a:r>
            <a:r>
              <a:rPr lang="zh-CN" altLang="en-US" sz="2000" b="1" dirty="0">
                <a:solidFill>
                  <a:srgbClr val="0000FF"/>
                </a:solidFill>
                <a:latin typeface="微软雅黑" panose="020B0503020204020204" pitchFamily="34" charset="-122"/>
                <a:ea typeface="微软雅黑" panose="020B0503020204020204" pitchFamily="34" charset="-122"/>
              </a:rPr>
              <a:t>内嵌汇编</a:t>
            </a:r>
            <a:r>
              <a:rPr lang="zh-CN" altLang="en-US" sz="2000" b="1" dirty="0">
                <a:latin typeface="微软雅黑" panose="020B0503020204020204" pitchFamily="34" charset="-122"/>
                <a:ea typeface="微软雅黑" panose="020B0503020204020204" pitchFamily="34" charset="-122"/>
              </a:rPr>
              <a:t>只是控制硬件的一种方式。</a:t>
            </a:r>
          </a:p>
        </p:txBody>
      </p:sp>
      <p:sp>
        <p:nvSpPr>
          <p:cNvPr id="9" name="矩形 8">
            <a:extLst>
              <a:ext uri="{FF2B5EF4-FFF2-40B4-BE49-F238E27FC236}">
                <a16:creationId xmlns:a16="http://schemas.microsoft.com/office/drawing/2014/main" id="{76E502BF-2371-4F4F-A0A7-3B23339731C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4">
            <a:extLst>
              <a:ext uri="{FF2B5EF4-FFF2-40B4-BE49-F238E27FC236}">
                <a16:creationId xmlns:a16="http://schemas.microsoft.com/office/drawing/2014/main" id="{8943C357-28B2-4463-85C5-4B15EFEB2087}"/>
              </a:ext>
            </a:extLst>
          </p:cNvPr>
          <p:cNvSpPr>
            <a:spLocks noChangeArrowheads="1"/>
          </p:cNvSpPr>
          <p:nvPr/>
        </p:nvSpPr>
        <p:spPr bwMode="auto">
          <a:xfrm>
            <a:off x="323850" y="944563"/>
            <a:ext cx="817721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a:solidFill>
                  <a:srgbClr val="0000FF"/>
                </a:solidFill>
                <a:latin typeface="微软雅黑" panose="020B0503020204020204" pitchFamily="34" charset="-122"/>
                <a:ea typeface="微软雅黑" panose="020B0503020204020204" pitchFamily="34" charset="-122"/>
              </a:rPr>
              <a:t>低功耗：</a:t>
            </a:r>
            <a:r>
              <a:rPr lang="zh-CN" altLang="en-US" sz="2000" b="1">
                <a:latin typeface="微软雅黑" panose="020B0503020204020204" pitchFamily="34" charset="-122"/>
                <a:ea typeface="微软雅黑" panose="020B0503020204020204" pitchFamily="34" charset="-122"/>
              </a:rPr>
              <a:t>微控制器主要应用于各种嵌入式设备中，这类设备最大的共性便是采用电池供电，需要具有出色的功耗控制。现在的微控制器功耗都在逐步下降，同时还提供了丰富的低功耗模式可供选择，大大延长了电池的使用时间。这方面</a:t>
            </a:r>
            <a:r>
              <a:rPr lang="en-US" altLang="zh-CN" sz="2000" b="1">
                <a:latin typeface="微软雅黑" panose="020B0503020204020204" pitchFamily="34" charset="-122"/>
                <a:ea typeface="微软雅黑" panose="020B0503020204020204" pitchFamily="34" charset="-122"/>
              </a:rPr>
              <a:t>TI</a:t>
            </a:r>
            <a:r>
              <a:rPr lang="zh-CN" altLang="en-US" sz="2000" b="1">
                <a:latin typeface="微软雅黑" panose="020B0503020204020204" pitchFamily="34" charset="-122"/>
                <a:ea typeface="微软雅黑" panose="020B0503020204020204" pitchFamily="34" charset="-122"/>
              </a:rPr>
              <a:t>公司，如</a:t>
            </a:r>
            <a:r>
              <a:rPr lang="en-US" altLang="zh-CN" sz="2000" b="1">
                <a:latin typeface="微软雅黑" panose="020B0503020204020204" pitchFamily="34" charset="-122"/>
                <a:ea typeface="微软雅黑" panose="020B0503020204020204" pitchFamily="34" charset="-122"/>
              </a:rPr>
              <a:t>MSP430</a:t>
            </a:r>
            <a:r>
              <a:rPr lang="zh-CN" altLang="en-US" sz="2000" b="1">
                <a:latin typeface="微软雅黑" panose="020B0503020204020204" pitchFamily="34" charset="-122"/>
                <a:ea typeface="微软雅黑" panose="020B0503020204020204" pitchFamily="34" charset="-122"/>
              </a:rPr>
              <a:t>系列</a:t>
            </a:r>
            <a:r>
              <a:rPr lang="en-US" altLang="zh-CN" sz="2000" b="1">
                <a:latin typeface="微软雅黑" panose="020B0503020204020204" pitchFamily="34" charset="-122"/>
                <a:ea typeface="微软雅黑" panose="020B0503020204020204" pitchFamily="34" charset="-122"/>
              </a:rPr>
              <a:t>16</a:t>
            </a:r>
            <a:r>
              <a:rPr lang="zh-CN" altLang="en-US" sz="2000" b="1">
                <a:latin typeface="微软雅黑" panose="020B0503020204020204" pitchFamily="34" charset="-122"/>
                <a:ea typeface="微软雅黑" panose="020B0503020204020204" pitchFamily="34" charset="-122"/>
              </a:rPr>
              <a:t>位微控制器就非常出色。</a:t>
            </a:r>
          </a:p>
        </p:txBody>
      </p:sp>
      <p:sp>
        <p:nvSpPr>
          <p:cNvPr id="2360325" name="Rectangle 5">
            <a:extLst>
              <a:ext uri="{FF2B5EF4-FFF2-40B4-BE49-F238E27FC236}">
                <a16:creationId xmlns:a16="http://schemas.microsoft.com/office/drawing/2014/main" id="{D3E5326C-99FB-44E3-AAED-053FA8477288}"/>
              </a:ext>
            </a:extLst>
          </p:cNvPr>
          <p:cNvSpPr>
            <a:spLocks noChangeArrowheads="1"/>
          </p:cNvSpPr>
          <p:nvPr/>
        </p:nvSpPr>
        <p:spPr bwMode="auto">
          <a:xfrm>
            <a:off x="358775" y="3644900"/>
            <a:ext cx="82438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a:solidFill>
                  <a:srgbClr val="0000FF"/>
                </a:solidFill>
                <a:latin typeface="微软雅黑" panose="020B0503020204020204" pitchFamily="34" charset="-122"/>
                <a:ea typeface="微软雅黑" panose="020B0503020204020204" pitchFamily="34" charset="-122"/>
              </a:rPr>
              <a:t>低成本和专业化：</a:t>
            </a:r>
            <a:r>
              <a:rPr lang="zh-CN" altLang="en-US" sz="2000" b="1">
                <a:latin typeface="微软雅黑" panose="020B0503020204020204" pitchFamily="34" charset="-122"/>
                <a:ea typeface="微软雅黑" panose="020B0503020204020204" pitchFamily="34" charset="-122"/>
              </a:rPr>
              <a:t>适用于大规模生产，提高性价比，如三星</a:t>
            </a:r>
            <a:r>
              <a:rPr lang="en-US" altLang="zh-CN" sz="2000" b="1">
                <a:latin typeface="微软雅黑" panose="020B0503020204020204" pitchFamily="34" charset="-122"/>
                <a:ea typeface="微软雅黑" panose="020B0503020204020204" pitchFamily="34" charset="-122"/>
              </a:rPr>
              <a:t>KS8X</a:t>
            </a:r>
            <a:r>
              <a:rPr lang="zh-CN" altLang="en-US" sz="2000" b="1">
                <a:latin typeface="微软雅黑" panose="020B0503020204020204" pitchFamily="34" charset="-122"/>
                <a:ea typeface="微软雅黑" panose="020B0503020204020204" pitchFamily="34" charset="-122"/>
              </a:rPr>
              <a:t>系列，如</a:t>
            </a:r>
            <a:r>
              <a:rPr lang="en-US" altLang="zh-CN" sz="2000" b="1">
                <a:latin typeface="微软雅黑" panose="020B0503020204020204" pitchFamily="34" charset="-122"/>
                <a:ea typeface="微软雅黑" panose="020B0503020204020204" pitchFamily="34" charset="-122"/>
              </a:rPr>
              <a:t>S3F84k4</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S3F9488</a:t>
            </a:r>
            <a:r>
              <a:rPr lang="zh-CN" altLang="en-US" sz="2000" b="1">
                <a:latin typeface="微软雅黑" panose="020B0503020204020204" pitchFamily="34" charset="-122"/>
                <a:ea typeface="微软雅黑" panose="020B0503020204020204" pitchFamily="34" charset="-122"/>
              </a:rPr>
              <a:t>微控制器。</a:t>
            </a:r>
          </a:p>
        </p:txBody>
      </p:sp>
      <p:sp>
        <p:nvSpPr>
          <p:cNvPr id="2360326" name="Rectangle 6">
            <a:extLst>
              <a:ext uri="{FF2B5EF4-FFF2-40B4-BE49-F238E27FC236}">
                <a16:creationId xmlns:a16="http://schemas.microsoft.com/office/drawing/2014/main" id="{7444B3BD-B608-4364-B11F-D8C5A4C3E692}"/>
              </a:ext>
            </a:extLst>
          </p:cNvPr>
          <p:cNvSpPr>
            <a:spLocks noChangeArrowheads="1"/>
          </p:cNvSpPr>
          <p:nvPr/>
        </p:nvSpPr>
        <p:spPr bwMode="auto">
          <a:xfrm>
            <a:off x="323850" y="4905375"/>
            <a:ext cx="82438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多</a:t>
            </a:r>
            <a:r>
              <a:rPr lang="en-US" altLang="zh-CN" sz="2000" b="1" dirty="0">
                <a:solidFill>
                  <a:srgbClr val="0000FF"/>
                </a:solidFill>
                <a:latin typeface="微软雅黑" panose="020B0503020204020204" pitchFamily="34" charset="-122"/>
                <a:ea typeface="微软雅黑" panose="020B0503020204020204" pitchFamily="34" charset="-122"/>
              </a:rPr>
              <a:t>CPU</a:t>
            </a:r>
            <a:r>
              <a:rPr lang="zh-CN" altLang="en-US" sz="2000" b="1" dirty="0">
                <a:solidFill>
                  <a:srgbClr val="0000FF"/>
                </a:solidFill>
                <a:latin typeface="微软雅黑" panose="020B0503020204020204" pitchFamily="34" charset="-122"/>
                <a:ea typeface="微软雅黑" panose="020B0503020204020204" pitchFamily="34" charset="-122"/>
              </a:rPr>
              <a:t>处理器：</a:t>
            </a:r>
            <a:r>
              <a:rPr lang="zh-CN" altLang="zh-CN" sz="2000" b="1" dirty="0">
                <a:latin typeface="微软雅黑" panose="020B0503020204020204" pitchFamily="34" charset="-122"/>
                <a:ea typeface="微软雅黑" panose="020B0503020204020204" pitchFamily="34" charset="-122"/>
              </a:rPr>
              <a:t>以提高数据处理能力</a:t>
            </a:r>
            <a:r>
              <a:rPr lang="zh-CN" altLang="en-US" sz="2000" b="1" dirty="0">
                <a:latin typeface="微软雅黑" panose="020B0503020204020204" pitchFamily="34" charset="-122"/>
                <a:ea typeface="微软雅黑" panose="020B0503020204020204" pitchFamily="34" charset="-122"/>
              </a:rPr>
              <a:t>。</a:t>
            </a:r>
          </a:p>
        </p:txBody>
      </p:sp>
      <p:sp>
        <p:nvSpPr>
          <p:cNvPr id="9" name="矩形 8">
            <a:extLst>
              <a:ext uri="{FF2B5EF4-FFF2-40B4-BE49-F238E27FC236}">
                <a16:creationId xmlns:a16="http://schemas.microsoft.com/office/drawing/2014/main" id="{6C9C6C46-5D9F-4E00-9EB2-2AE4E08624C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60325"/>
                                        </p:tgtEl>
                                        <p:attrNameLst>
                                          <p:attrName>style.visibility</p:attrName>
                                        </p:attrNameLst>
                                      </p:cBhvr>
                                      <p:to>
                                        <p:strVal val="visible"/>
                                      </p:to>
                                    </p:set>
                                    <p:animEffect transition="in" filter="blinds(horizontal)">
                                      <p:cBhvr>
                                        <p:cTn id="7" dur="500"/>
                                        <p:tgtEl>
                                          <p:spTgt spid="2360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60326"/>
                                        </p:tgtEl>
                                        <p:attrNameLst>
                                          <p:attrName>style.visibility</p:attrName>
                                        </p:attrNameLst>
                                      </p:cBhvr>
                                      <p:to>
                                        <p:strVal val="visible"/>
                                      </p:to>
                                    </p:set>
                                    <p:animEffect transition="in" filter="blinds(horizontal)">
                                      <p:cBhvr>
                                        <p:cTn id="12" dur="500"/>
                                        <p:tgtEl>
                                          <p:spTgt spid="2360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0325" grpId="0" bldLvl="0"/>
      <p:bldP spid="236032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3495" name="Rectangle 7">
            <a:extLst>
              <a:ext uri="{FF2B5EF4-FFF2-40B4-BE49-F238E27FC236}">
                <a16:creationId xmlns:a16="http://schemas.microsoft.com/office/drawing/2014/main" id="{F913E2FB-446E-434A-AEF4-D3AB4A667C79}"/>
              </a:ext>
            </a:extLst>
          </p:cNvPr>
          <p:cNvSpPr>
            <a:spLocks noChangeArrowheads="1"/>
          </p:cNvSpPr>
          <p:nvPr/>
        </p:nvSpPr>
        <p:spPr bwMode="auto">
          <a:xfrm>
            <a:off x="468313" y="1052513"/>
            <a:ext cx="68040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冯</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诺依曼计算机的基本结构和组成是什么？</a:t>
            </a:r>
          </a:p>
        </p:txBody>
      </p:sp>
      <p:sp>
        <p:nvSpPr>
          <p:cNvPr id="2623496" name="Rectangle 8">
            <a:extLst>
              <a:ext uri="{FF2B5EF4-FFF2-40B4-BE49-F238E27FC236}">
                <a16:creationId xmlns:a16="http://schemas.microsoft.com/office/drawing/2014/main" id="{BB5459CB-852E-4889-8D07-DDC473F87F4E}"/>
              </a:ext>
            </a:extLst>
          </p:cNvPr>
          <p:cNvSpPr>
            <a:spLocks noChangeArrowheads="1"/>
          </p:cNvSpPr>
          <p:nvPr/>
        </p:nvSpPr>
        <p:spPr bwMode="auto">
          <a:xfrm>
            <a:off x="468313" y="1844675"/>
            <a:ext cx="81010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2.MCS-51</a:t>
            </a:r>
            <a:r>
              <a:rPr lang="zh-CN" altLang="en-US" sz="2000" b="1" dirty="0">
                <a:latin typeface="微软雅黑" panose="020B0503020204020204" pitchFamily="34" charset="-122"/>
                <a:ea typeface="微软雅黑" panose="020B0503020204020204" pitchFamily="34" charset="-122"/>
              </a:rPr>
              <a:t>微控制器是否属于冯</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诺依曼计算机？为何？与基于</a:t>
            </a:r>
            <a:r>
              <a:rPr lang="en-US" altLang="zh-CN" sz="2000" b="1" dirty="0">
                <a:latin typeface="微软雅黑" panose="020B0503020204020204" pitchFamily="34" charset="-122"/>
                <a:ea typeface="微软雅黑" panose="020B0503020204020204" pitchFamily="34" charset="-122"/>
              </a:rPr>
              <a:t>8086CPU</a:t>
            </a:r>
            <a:r>
              <a:rPr lang="zh-CN" altLang="en-US" sz="2000" b="1" dirty="0">
                <a:latin typeface="微软雅黑" panose="020B0503020204020204" pitchFamily="34" charset="-122"/>
                <a:ea typeface="微软雅黑" panose="020B0503020204020204" pitchFamily="34" charset="-122"/>
              </a:rPr>
              <a:t>的计算机有何相同点和不同点？</a:t>
            </a:r>
          </a:p>
        </p:txBody>
      </p:sp>
      <p:sp>
        <p:nvSpPr>
          <p:cNvPr id="2623497" name="Rectangle 9">
            <a:extLst>
              <a:ext uri="{FF2B5EF4-FFF2-40B4-BE49-F238E27FC236}">
                <a16:creationId xmlns:a16="http://schemas.microsoft.com/office/drawing/2014/main" id="{D00EE167-1818-4C67-BFB2-0F29CE567395}"/>
              </a:ext>
            </a:extLst>
          </p:cNvPr>
          <p:cNvSpPr>
            <a:spLocks noChangeArrowheads="1"/>
          </p:cNvSpPr>
          <p:nvPr/>
        </p:nvSpPr>
        <p:spPr bwMode="auto">
          <a:xfrm>
            <a:off x="468313" y="2924175"/>
            <a:ext cx="54006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请对计算机分类进行归纳和总结。</a:t>
            </a:r>
          </a:p>
        </p:txBody>
      </p:sp>
      <p:sp>
        <p:nvSpPr>
          <p:cNvPr id="2623498" name="Rectangle 10">
            <a:extLst>
              <a:ext uri="{FF2B5EF4-FFF2-40B4-BE49-F238E27FC236}">
                <a16:creationId xmlns:a16="http://schemas.microsoft.com/office/drawing/2014/main" id="{A27D9F63-E53E-4F23-9607-F88BAD547C33}"/>
              </a:ext>
            </a:extLst>
          </p:cNvPr>
          <p:cNvSpPr>
            <a:spLocks noChangeArrowheads="1"/>
          </p:cNvSpPr>
          <p:nvPr/>
        </p:nvSpPr>
        <p:spPr bwMode="auto">
          <a:xfrm>
            <a:off x="468313" y="3644900"/>
            <a:ext cx="84963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a:latin typeface="微软雅黑" panose="020B0503020204020204" pitchFamily="34" charset="-122"/>
                <a:ea typeface="微软雅黑" panose="020B0503020204020204" pitchFamily="34" charset="-122"/>
              </a:rPr>
              <a:t>4.</a:t>
            </a:r>
            <a:r>
              <a:rPr lang="zh-CN" altLang="en-US" sz="2000" b="1">
                <a:latin typeface="微软雅黑" panose="020B0503020204020204" pitchFamily="34" charset="-122"/>
                <a:ea typeface="微软雅黑" panose="020B0503020204020204" pitchFamily="34" charset="-122"/>
              </a:rPr>
              <a:t>通用微型计算机系统与嵌入式计算机系统，在技术和应用等方面的主要区别是什么？</a:t>
            </a:r>
          </a:p>
        </p:txBody>
      </p:sp>
      <p:sp>
        <p:nvSpPr>
          <p:cNvPr id="2623499" name="Rectangle 11">
            <a:extLst>
              <a:ext uri="{FF2B5EF4-FFF2-40B4-BE49-F238E27FC236}">
                <a16:creationId xmlns:a16="http://schemas.microsoft.com/office/drawing/2014/main" id="{15F9EA1A-A436-46E1-AC17-07A1D88F679D}"/>
              </a:ext>
            </a:extLst>
          </p:cNvPr>
          <p:cNvSpPr>
            <a:spLocks noChangeArrowheads="1"/>
          </p:cNvSpPr>
          <p:nvPr/>
        </p:nvSpPr>
        <p:spPr bwMode="auto">
          <a:xfrm>
            <a:off x="468313" y="4724400"/>
            <a:ext cx="8207375"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5.CISC V.S. RISC</a:t>
            </a:r>
            <a:endParaRPr lang="zh-CN" altLang="en-US" sz="2000"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C3CAC6D0-1801-45D4-B260-0020E6BE2C94}"/>
              </a:ext>
            </a:extLst>
          </p:cNvPr>
          <p:cNvSpPr/>
          <p:nvPr/>
        </p:nvSpPr>
        <p:spPr>
          <a:xfrm>
            <a:off x="214282" y="109815"/>
            <a:ext cx="5857916" cy="830997"/>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2.5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思考题</a:t>
            </a:r>
          </a:p>
          <a:p>
            <a:pPr>
              <a:defRPr/>
            </a:pPr>
            <a:endPar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23495"/>
                                        </p:tgtEl>
                                        <p:attrNameLst>
                                          <p:attrName>style.visibility</p:attrName>
                                        </p:attrNameLst>
                                      </p:cBhvr>
                                      <p:to>
                                        <p:strVal val="visible"/>
                                      </p:to>
                                    </p:set>
                                    <p:anim calcmode="lin" valueType="num">
                                      <p:cBhvr additive="base">
                                        <p:cTn id="7" dur="500" fill="hold"/>
                                        <p:tgtEl>
                                          <p:spTgt spid="2623495"/>
                                        </p:tgtEl>
                                        <p:attrNameLst>
                                          <p:attrName>ppt_x</p:attrName>
                                        </p:attrNameLst>
                                      </p:cBhvr>
                                      <p:tavLst>
                                        <p:tav tm="0">
                                          <p:val>
                                            <p:strVal val="1+#ppt_w/2"/>
                                          </p:val>
                                        </p:tav>
                                        <p:tav tm="100000">
                                          <p:val>
                                            <p:strVal val="#ppt_x"/>
                                          </p:val>
                                        </p:tav>
                                      </p:tavLst>
                                    </p:anim>
                                    <p:anim calcmode="lin" valueType="num">
                                      <p:cBhvr additive="base">
                                        <p:cTn id="8" dur="500" fill="hold"/>
                                        <p:tgtEl>
                                          <p:spTgt spid="26234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23496"/>
                                        </p:tgtEl>
                                        <p:attrNameLst>
                                          <p:attrName>style.visibility</p:attrName>
                                        </p:attrNameLst>
                                      </p:cBhvr>
                                      <p:to>
                                        <p:strVal val="visible"/>
                                      </p:to>
                                    </p:set>
                                    <p:anim calcmode="lin" valueType="num">
                                      <p:cBhvr additive="base">
                                        <p:cTn id="13" dur="500" fill="hold"/>
                                        <p:tgtEl>
                                          <p:spTgt spid="2623496"/>
                                        </p:tgtEl>
                                        <p:attrNameLst>
                                          <p:attrName>ppt_x</p:attrName>
                                        </p:attrNameLst>
                                      </p:cBhvr>
                                      <p:tavLst>
                                        <p:tav tm="0">
                                          <p:val>
                                            <p:strVal val="1+#ppt_w/2"/>
                                          </p:val>
                                        </p:tav>
                                        <p:tav tm="100000">
                                          <p:val>
                                            <p:strVal val="#ppt_x"/>
                                          </p:val>
                                        </p:tav>
                                      </p:tavLst>
                                    </p:anim>
                                    <p:anim calcmode="lin" valueType="num">
                                      <p:cBhvr additive="base">
                                        <p:cTn id="14" dur="500" fill="hold"/>
                                        <p:tgtEl>
                                          <p:spTgt spid="262349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623497"/>
                                        </p:tgtEl>
                                        <p:attrNameLst>
                                          <p:attrName>style.visibility</p:attrName>
                                        </p:attrNameLst>
                                      </p:cBhvr>
                                      <p:to>
                                        <p:strVal val="visible"/>
                                      </p:to>
                                    </p:set>
                                    <p:anim calcmode="lin" valueType="num">
                                      <p:cBhvr additive="base">
                                        <p:cTn id="19" dur="500" fill="hold"/>
                                        <p:tgtEl>
                                          <p:spTgt spid="2623497"/>
                                        </p:tgtEl>
                                        <p:attrNameLst>
                                          <p:attrName>ppt_x</p:attrName>
                                        </p:attrNameLst>
                                      </p:cBhvr>
                                      <p:tavLst>
                                        <p:tav tm="0">
                                          <p:val>
                                            <p:strVal val="1+#ppt_w/2"/>
                                          </p:val>
                                        </p:tav>
                                        <p:tav tm="100000">
                                          <p:val>
                                            <p:strVal val="#ppt_x"/>
                                          </p:val>
                                        </p:tav>
                                      </p:tavLst>
                                    </p:anim>
                                    <p:anim calcmode="lin" valueType="num">
                                      <p:cBhvr additive="base">
                                        <p:cTn id="20" dur="500" fill="hold"/>
                                        <p:tgtEl>
                                          <p:spTgt spid="262349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623498"/>
                                        </p:tgtEl>
                                        <p:attrNameLst>
                                          <p:attrName>style.visibility</p:attrName>
                                        </p:attrNameLst>
                                      </p:cBhvr>
                                      <p:to>
                                        <p:strVal val="visible"/>
                                      </p:to>
                                    </p:set>
                                    <p:anim calcmode="lin" valueType="num">
                                      <p:cBhvr additive="base">
                                        <p:cTn id="25" dur="500" fill="hold"/>
                                        <p:tgtEl>
                                          <p:spTgt spid="2623498"/>
                                        </p:tgtEl>
                                        <p:attrNameLst>
                                          <p:attrName>ppt_x</p:attrName>
                                        </p:attrNameLst>
                                      </p:cBhvr>
                                      <p:tavLst>
                                        <p:tav tm="0">
                                          <p:val>
                                            <p:strVal val="1+#ppt_w/2"/>
                                          </p:val>
                                        </p:tav>
                                        <p:tav tm="100000">
                                          <p:val>
                                            <p:strVal val="#ppt_x"/>
                                          </p:val>
                                        </p:tav>
                                      </p:tavLst>
                                    </p:anim>
                                    <p:anim calcmode="lin" valueType="num">
                                      <p:cBhvr additive="base">
                                        <p:cTn id="26" dur="500" fill="hold"/>
                                        <p:tgtEl>
                                          <p:spTgt spid="262349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23499"/>
                                        </p:tgtEl>
                                        <p:attrNameLst>
                                          <p:attrName>style.visibility</p:attrName>
                                        </p:attrNameLst>
                                      </p:cBhvr>
                                      <p:to>
                                        <p:strVal val="visible"/>
                                      </p:to>
                                    </p:set>
                                    <p:anim calcmode="lin" valueType="num">
                                      <p:cBhvr additive="base">
                                        <p:cTn id="31" dur="500" fill="hold"/>
                                        <p:tgtEl>
                                          <p:spTgt spid="2623499"/>
                                        </p:tgtEl>
                                        <p:attrNameLst>
                                          <p:attrName>ppt_x</p:attrName>
                                        </p:attrNameLst>
                                      </p:cBhvr>
                                      <p:tavLst>
                                        <p:tav tm="0">
                                          <p:val>
                                            <p:strVal val="1+#ppt_w/2"/>
                                          </p:val>
                                        </p:tav>
                                        <p:tav tm="100000">
                                          <p:val>
                                            <p:strVal val="#ppt_x"/>
                                          </p:val>
                                        </p:tav>
                                      </p:tavLst>
                                    </p:anim>
                                    <p:anim calcmode="lin" valueType="num">
                                      <p:cBhvr additive="base">
                                        <p:cTn id="32" dur="500" fill="hold"/>
                                        <p:tgtEl>
                                          <p:spTgt spid="26234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3495" grpId="0"/>
      <p:bldP spid="2623496" grpId="0"/>
      <p:bldP spid="2623497" grpId="0"/>
      <p:bldP spid="2623498" grpId="0"/>
      <p:bldP spid="2623499"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4000B0D-942E-42E2-9CFF-854B7709DBF1}"/>
              </a:ext>
            </a:extLst>
          </p:cNvPr>
          <p:cNvSpPr/>
          <p:nvPr/>
        </p:nvSpPr>
        <p:spPr>
          <a:xfrm>
            <a:off x="2051720" y="3284984"/>
            <a:ext cx="6100160" cy="1107996"/>
          </a:xfrm>
          <a:prstGeom prst="rect">
            <a:avLst/>
          </a:prstGeom>
        </p:spPr>
        <p:txBody>
          <a:bodyPr wrap="square">
            <a:spAutoFit/>
          </a:bodyPr>
          <a:lstStyle/>
          <a:p>
            <a:pPr>
              <a:defRPr/>
            </a:pPr>
            <a:r>
              <a:rPr lang="en-US" altLang="zh-CN" sz="66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华文彩云" pitchFamily="2" charset="-122"/>
                <a:ea typeface="华文彩云" pitchFamily="2" charset="-122"/>
              </a:rPr>
              <a:t>THANK  YOU</a:t>
            </a:r>
            <a:endParaRPr lang="zh-CN" altLang="en-US" sz="66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矩形 3">
            <a:extLst>
              <a:ext uri="{FF2B5EF4-FFF2-40B4-BE49-F238E27FC236}">
                <a16:creationId xmlns:a16="http://schemas.microsoft.com/office/drawing/2014/main" id="{5305BD42-5125-41C2-8CC3-B31C30C242E5}"/>
              </a:ext>
            </a:extLst>
          </p:cNvPr>
          <p:cNvSpPr/>
          <p:nvPr/>
        </p:nvSpPr>
        <p:spPr>
          <a:xfrm>
            <a:off x="1619672" y="1916832"/>
            <a:ext cx="5300686" cy="923330"/>
          </a:xfrm>
          <a:prstGeom prst="rect">
            <a:avLst/>
          </a:prstGeom>
        </p:spPr>
        <p:txBody>
          <a:bodyPr>
            <a:spAutoFit/>
          </a:bodyPr>
          <a:lstStyle/>
          <a:p>
            <a:pPr algn="ctr">
              <a:defRPr/>
            </a:pPr>
            <a:r>
              <a:rPr lang="en-US" altLang="zh-CN" sz="54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latin typeface="华文彩云" pitchFamily="2" charset="-122"/>
                <a:ea typeface="华文彩云" pitchFamily="2" charset="-122"/>
                <a:cs typeface="+mj-cs"/>
              </a:rPr>
              <a:t>THE END</a:t>
            </a:r>
            <a:endParaRPr lang="zh-CN" altLang="en-US" sz="14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37DDE61-B948-485B-88AD-F7070610225B}"/>
              </a:ext>
            </a:extLst>
          </p:cNvPr>
          <p:cNvSpPr>
            <a:spLocks noGrp="1"/>
          </p:cNvSpPr>
          <p:nvPr>
            <p:ph idx="4294967295"/>
          </p:nvPr>
        </p:nvSpPr>
        <p:spPr>
          <a:xfrm>
            <a:off x="250825" y="1341438"/>
            <a:ext cx="7918450" cy="3275012"/>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2400" b="1" dirty="0">
                <a:latin typeface="微软雅黑" panose="020B0503020204020204" pitchFamily="34" charset="-122"/>
                <a:ea typeface="微软雅黑" panose="020B0503020204020204" pitchFamily="34" charset="-122"/>
              </a:rPr>
              <a:t>软件：</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软件是程序以及开发、使用和维护所需要的</a:t>
            </a:r>
            <a:r>
              <a:rPr lang="zh-CN" altLang="en-US" sz="2000" b="1" dirty="0">
                <a:solidFill>
                  <a:srgbClr val="0000FF"/>
                </a:solidFill>
                <a:latin typeface="微软雅黑" panose="020B0503020204020204" pitchFamily="34" charset="-122"/>
                <a:ea typeface="微软雅黑" panose="020B0503020204020204" pitchFamily="34" charset="-122"/>
              </a:rPr>
              <a:t>所有文档的总称</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而程序是软件的一部分 。</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软件一般是指为完成特定功能编写的大型程序集，通常由厂家提供的 ，即商业化的程序产品。</a:t>
            </a:r>
            <a:endParaRPr lang="en-US" altLang="zh-CN" sz="2000" b="1" dirty="0">
              <a:latin typeface="微软雅黑" panose="020B0503020204020204" pitchFamily="34" charset="-122"/>
              <a:ea typeface="微软雅黑" panose="020B0503020204020204" pitchFamily="34" charset="-122"/>
            </a:endParaRP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软件的本质：指令组合而成的程序，灵活，可修改，可替换，实现各种功能，使用</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内各指令完成更高层功能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软</a:t>
            </a:r>
            <a:endParaRPr lang="en-US" altLang="zh-CN" sz="2000" b="1" dirty="0">
              <a:latin typeface="微软雅黑" panose="020B0503020204020204" pitchFamily="34" charset="-122"/>
              <a:ea typeface="微软雅黑" panose="020B0503020204020204" pitchFamily="34" charset="-122"/>
            </a:endParaRP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硬件的本质：电路设计完成特定功能，速度快，不可修改，不可替换，实现</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内各指令的功能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硬</a:t>
            </a:r>
            <a:endParaRPr lang="en-US" altLang="zh-CN" sz="2000" b="1" dirty="0">
              <a:latin typeface="微软雅黑" panose="020B0503020204020204" pitchFamily="34" charset="-122"/>
              <a:ea typeface="微软雅黑" panose="020B0503020204020204" pitchFamily="34" charset="-122"/>
            </a:endParaRPr>
          </a:p>
          <a:p>
            <a:pPr marL="998538" lvl="1" eaLnBrk="1" hangingPunct="1">
              <a:lnSpc>
                <a:spcPct val="150000"/>
              </a:lnSpc>
              <a:buClr>
                <a:schemeClr val="tx2"/>
              </a:buClr>
              <a:buSzPct val="90000"/>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：软硬件的界线</a:t>
            </a:r>
            <a:r>
              <a:rPr lang="en-US" altLang="zh-CN" sz="2000" b="1" dirty="0">
                <a:latin typeface="微软雅黑" panose="020B0503020204020204" pitchFamily="34" charset="-122"/>
                <a:ea typeface="微软雅黑" panose="020B0503020204020204" pitchFamily="34" charset="-122"/>
              </a:rPr>
              <a:t>DSI</a:t>
            </a:r>
            <a:r>
              <a:rPr lang="zh-CN" altLang="en-US" sz="2000" b="1" dirty="0">
                <a:latin typeface="微软雅黑" panose="020B0503020204020204" pitchFamily="34" charset="-122"/>
                <a:ea typeface="微软雅黑" panose="020B0503020204020204" pitchFamily="34" charset="-122"/>
              </a:rPr>
              <a:t>，软硬件独立发展互不影响。</a:t>
            </a:r>
          </a:p>
        </p:txBody>
      </p:sp>
      <p:sp>
        <p:nvSpPr>
          <p:cNvPr id="9" name="矩形 8">
            <a:extLst>
              <a:ext uri="{FF2B5EF4-FFF2-40B4-BE49-F238E27FC236}">
                <a16:creationId xmlns:a16="http://schemas.microsoft.com/office/drawing/2014/main" id="{2AF5FA7D-33C9-461E-BAFD-F261FA47A33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636010"/>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421592"/>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94754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696" name="Rectangle 8">
            <a:extLst>
              <a:ext uri="{FF2B5EF4-FFF2-40B4-BE49-F238E27FC236}">
                <a16:creationId xmlns:a16="http://schemas.microsoft.com/office/drawing/2014/main" id="{36678671-63FF-486A-B27D-F5F4C260F2A9}"/>
              </a:ext>
            </a:extLst>
          </p:cNvPr>
          <p:cNvSpPr>
            <a:spLocks noChangeArrowheads="1"/>
          </p:cNvSpPr>
          <p:nvPr/>
        </p:nvSpPr>
        <p:spPr bwMode="auto">
          <a:xfrm>
            <a:off x="251520" y="939497"/>
            <a:ext cx="2916238" cy="461665"/>
          </a:xfrm>
          <a:prstGeom prst="rect">
            <a:avLst/>
          </a:prstGeom>
          <a:noFill/>
          <a:ln>
            <a:noFill/>
          </a:ln>
          <a:effectLst/>
        </p:spPr>
        <p:txBody>
          <a:bodyPr anchor="ct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p>
        </p:txBody>
      </p:sp>
      <p:sp>
        <p:nvSpPr>
          <p:cNvPr id="2418697" name="Rectangle 9">
            <a:extLst>
              <a:ext uri="{FF2B5EF4-FFF2-40B4-BE49-F238E27FC236}">
                <a16:creationId xmlns:a16="http://schemas.microsoft.com/office/drawing/2014/main" id="{DEB69876-1F0D-44DA-B455-77961A386982}"/>
              </a:ext>
            </a:extLst>
          </p:cNvPr>
          <p:cNvSpPr>
            <a:spLocks noChangeArrowheads="1"/>
          </p:cNvSpPr>
          <p:nvPr/>
        </p:nvSpPr>
        <p:spPr bwMode="auto">
          <a:xfrm>
            <a:off x="755650" y="1557338"/>
            <a:ext cx="7092950" cy="400050"/>
          </a:xfrm>
          <a:prstGeom prst="rect">
            <a:avLst/>
          </a:prstGeom>
          <a:noFill/>
          <a:ln>
            <a:noFill/>
          </a:ln>
          <a:effectLst/>
        </p:spPr>
        <p:txBody>
          <a:bodyPr anchor="ct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b="1" dirty="0">
                <a:latin typeface="微软雅黑" pitchFamily="34" charset="-122"/>
                <a:ea typeface="微软雅黑" pitchFamily="34" charset="-122"/>
              </a:rPr>
              <a:t>个人计算机</a:t>
            </a:r>
            <a:r>
              <a:rPr lang="en-US" altLang="zh-CN" sz="2000" b="1" dirty="0">
                <a:latin typeface="微软雅黑" pitchFamily="34" charset="-122"/>
                <a:ea typeface="微软雅黑" pitchFamily="34" charset="-122"/>
              </a:rPr>
              <a:t>(</a:t>
            </a:r>
            <a:r>
              <a:rPr lang="en-US" altLang="zh-CN" sz="2000" b="1" dirty="0">
                <a:solidFill>
                  <a:schemeClr val="tx2">
                    <a:lumMod val="60000"/>
                    <a:lumOff val="40000"/>
                  </a:schemeClr>
                </a:solidFill>
                <a:latin typeface="微软雅黑" pitchFamily="34" charset="-122"/>
                <a:ea typeface="微软雅黑" pitchFamily="34" charset="-122"/>
              </a:rPr>
              <a:t>P</a:t>
            </a:r>
            <a:r>
              <a:rPr lang="en-US" altLang="zh-CN" sz="2000" b="1" dirty="0">
                <a:latin typeface="微软雅黑" pitchFamily="34" charset="-122"/>
                <a:ea typeface="微软雅黑" pitchFamily="34" charset="-122"/>
              </a:rPr>
              <a:t>ersonal </a:t>
            </a:r>
            <a:r>
              <a:rPr lang="en-US" altLang="zh-CN" sz="2000" b="1" dirty="0">
                <a:solidFill>
                  <a:schemeClr val="tx2">
                    <a:lumMod val="60000"/>
                    <a:lumOff val="40000"/>
                  </a:schemeClr>
                </a:solidFill>
                <a:latin typeface="微软雅黑" pitchFamily="34" charset="-122"/>
                <a:ea typeface="微软雅黑" pitchFamily="34" charset="-122"/>
              </a:rPr>
              <a:t>C</a:t>
            </a:r>
            <a:r>
              <a:rPr lang="en-US" altLang="zh-CN" sz="2000" b="1" dirty="0">
                <a:latin typeface="微软雅黑" pitchFamily="34" charset="-122"/>
                <a:ea typeface="微软雅黑" pitchFamily="34" charset="-122"/>
              </a:rPr>
              <a:t>omputer)</a:t>
            </a:r>
            <a:r>
              <a:rPr lang="zh-CN" altLang="en-US" sz="2000" b="1" dirty="0">
                <a:latin typeface="微软雅黑" pitchFamily="34" charset="-122"/>
                <a:ea typeface="微软雅黑" pitchFamily="34" charset="-122"/>
              </a:rPr>
              <a:t>，简称</a:t>
            </a:r>
            <a:r>
              <a:rPr lang="en-US" altLang="zh-CN" sz="2000" b="1" dirty="0">
                <a:latin typeface="微软雅黑" pitchFamily="34" charset="-122"/>
                <a:ea typeface="微软雅黑" pitchFamily="34" charset="-122"/>
              </a:rPr>
              <a:t>PC</a:t>
            </a:r>
            <a:r>
              <a:rPr lang="zh-CN" altLang="en-US" sz="2000" b="1" dirty="0">
                <a:latin typeface="微软雅黑" pitchFamily="34" charset="-122"/>
                <a:ea typeface="微软雅黑" pitchFamily="34" charset="-122"/>
              </a:rPr>
              <a:t>机</a:t>
            </a:r>
          </a:p>
        </p:txBody>
      </p:sp>
      <p:pic>
        <p:nvPicPr>
          <p:cNvPr id="26628" name="Picture 10" descr="U_1767~1">
            <a:extLst>
              <a:ext uri="{FF2B5EF4-FFF2-40B4-BE49-F238E27FC236}">
                <a16:creationId xmlns:a16="http://schemas.microsoft.com/office/drawing/2014/main" id="{9682D071-6FBC-4EED-96B5-C2D5445E6023}"/>
              </a:ext>
            </a:extLst>
          </p:cNvPr>
          <p:cNvPicPr>
            <a:picLocks noChangeAspect="1"/>
          </p:cNvPicPr>
          <p:nvPr/>
        </p:nvPicPr>
        <p:blipFill>
          <a:blip r:embed="rId2">
            <a:extLst>
              <a:ext uri="{28A0092B-C50C-407E-A947-70E740481C1C}">
                <a14:useLocalDpi xmlns:a14="http://schemas.microsoft.com/office/drawing/2010/main" val="0"/>
              </a:ext>
            </a:extLst>
          </a:blip>
          <a:srcRect t="12769" b="3333"/>
          <a:stretch>
            <a:fillRect/>
          </a:stretch>
        </p:blipFill>
        <p:spPr bwMode="auto">
          <a:xfrm>
            <a:off x="1187450" y="3573463"/>
            <a:ext cx="2809875"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11" descr="129640~1">
            <a:extLst>
              <a:ext uri="{FF2B5EF4-FFF2-40B4-BE49-F238E27FC236}">
                <a16:creationId xmlns:a16="http://schemas.microsoft.com/office/drawing/2014/main" id="{B6C77079-1C20-4278-91B1-A279DDAD46C8}"/>
              </a:ext>
            </a:extLst>
          </p:cNvPr>
          <p:cNvPicPr>
            <a:picLocks noChangeAspect="1"/>
          </p:cNvPicPr>
          <p:nvPr/>
        </p:nvPicPr>
        <p:blipFill>
          <a:blip r:embed="rId3">
            <a:extLst>
              <a:ext uri="{28A0092B-C50C-407E-A947-70E740481C1C}">
                <a14:useLocalDpi xmlns:a14="http://schemas.microsoft.com/office/drawing/2010/main" val="0"/>
              </a:ext>
            </a:extLst>
          </a:blip>
          <a:srcRect t="8678" b="7303"/>
          <a:stretch>
            <a:fillRect/>
          </a:stretch>
        </p:blipFill>
        <p:spPr bwMode="auto">
          <a:xfrm>
            <a:off x="4356100" y="3500438"/>
            <a:ext cx="3852863"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12">
            <a:extLst>
              <a:ext uri="{FF2B5EF4-FFF2-40B4-BE49-F238E27FC236}">
                <a16:creationId xmlns:a16="http://schemas.microsoft.com/office/drawing/2014/main" id="{85AA7DF6-80E7-4CD9-AA95-CEF932EAAAB7}"/>
              </a:ext>
            </a:extLst>
          </p:cNvPr>
          <p:cNvSpPr>
            <a:spLocks noChangeArrowheads="1"/>
          </p:cNvSpPr>
          <p:nvPr/>
        </p:nvSpPr>
        <p:spPr bwMode="auto">
          <a:xfrm>
            <a:off x="719138" y="2132162"/>
            <a:ext cx="3780854" cy="461665"/>
          </a:xfrm>
          <a:prstGeom prst="rect">
            <a:avLst/>
          </a:prstGeom>
          <a:noFill/>
          <a:ln>
            <a:noFill/>
          </a:ln>
        </p:spPr>
        <p:txBody>
          <a:bodyPr wrap="square" anchor="ct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b="1" dirty="0">
                <a:solidFill>
                  <a:srgbClr val="0000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400" b="1" dirty="0">
                <a:solidFill>
                  <a:srgbClr val="0000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）台式计算机 </a:t>
            </a:r>
            <a:r>
              <a:rPr lang="en-US" altLang="zh-CN" sz="2400" b="1" dirty="0">
                <a:solidFill>
                  <a:srgbClr val="0000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Desktop</a:t>
            </a:r>
            <a:endParaRPr lang="zh-CN" altLang="en-US" sz="2400" b="1" dirty="0">
              <a:solidFill>
                <a:srgbClr val="0000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2201B4-96C3-440F-AFB1-2C78A1CC993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4">
            <a:extLst>
              <a:ext uri="{FF2B5EF4-FFF2-40B4-BE49-F238E27FC236}">
                <a16:creationId xmlns:a16="http://schemas.microsoft.com/office/drawing/2014/main" id="{AD2AA0F8-5D12-4CE3-9304-FAE7DD8E9125}"/>
              </a:ext>
            </a:extLst>
          </p:cNvPr>
          <p:cNvSpPr>
            <a:spLocks noChangeArrowheads="1"/>
          </p:cNvSpPr>
          <p:nvPr/>
        </p:nvSpPr>
        <p:spPr bwMode="auto">
          <a:xfrm>
            <a:off x="465138" y="936625"/>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solidFill>
                  <a:srgbClr val="000099"/>
                </a:solidFill>
                <a:latin typeface="微软雅黑" panose="020B0503020204020204" pitchFamily="34" charset="-122"/>
                <a:ea typeface="微软雅黑" panose="020B0503020204020204" pitchFamily="34" charset="-122"/>
              </a:rPr>
              <a:t>2</a:t>
            </a:r>
            <a:r>
              <a:rPr lang="zh-CN" altLang="en-US" sz="2400" b="1">
                <a:solidFill>
                  <a:srgbClr val="000099"/>
                </a:solidFill>
                <a:latin typeface="微软雅黑" panose="020B0503020204020204" pitchFamily="34" charset="-122"/>
                <a:ea typeface="微软雅黑" panose="020B0503020204020204" pitchFamily="34" charset="-122"/>
              </a:rPr>
              <a:t>）电脑一体机 </a:t>
            </a:r>
          </a:p>
        </p:txBody>
      </p:sp>
      <p:pic>
        <p:nvPicPr>
          <p:cNvPr id="27651" name="Picture 15">
            <a:extLst>
              <a:ext uri="{FF2B5EF4-FFF2-40B4-BE49-F238E27FC236}">
                <a16:creationId xmlns:a16="http://schemas.microsoft.com/office/drawing/2014/main" id="{C144F0AB-ADB5-4404-8767-AB06F9DD5A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7563" y="2276475"/>
            <a:ext cx="44196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9728" name="Rectangle 16">
            <a:extLst>
              <a:ext uri="{FF2B5EF4-FFF2-40B4-BE49-F238E27FC236}">
                <a16:creationId xmlns:a16="http://schemas.microsoft.com/office/drawing/2014/main" id="{6241FAB9-1E0A-46BD-875A-D23F7EBA2EC7}"/>
              </a:ext>
            </a:extLst>
          </p:cNvPr>
          <p:cNvSpPr>
            <a:spLocks noChangeArrowheads="1"/>
          </p:cNvSpPr>
          <p:nvPr/>
        </p:nvSpPr>
        <p:spPr bwMode="auto">
          <a:xfrm>
            <a:off x="684213" y="1585913"/>
            <a:ext cx="6862762" cy="400050"/>
          </a:xfrm>
          <a:prstGeom prst="rect">
            <a:avLst/>
          </a:prstGeom>
          <a:noFill/>
          <a:ln>
            <a:noFill/>
          </a:ln>
          <a:effectLst/>
        </p:spPr>
        <p:txBody>
          <a:bodyPr wrap="none" anchor="ctr">
            <a:spAutoFit/>
          </a:bodyPr>
          <a:lstStyle>
            <a:lvl1pPr indent="187325">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b="1" dirty="0">
                <a:latin typeface="微软雅黑" panose="020B0503020204020204" pitchFamily="34" charset="-122"/>
                <a:ea typeface="微软雅黑" panose="020B0503020204020204" pitchFamily="34" charset="-122"/>
              </a:rPr>
              <a:t>是由一台显示器、一个电脑键盘和一个鼠标组成的电脑</a:t>
            </a:r>
            <a:r>
              <a:rPr lang="zh-CN" altLang="en-US"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sp>
        <p:nvSpPr>
          <p:cNvPr id="11" name="矩形 10">
            <a:extLst>
              <a:ext uri="{FF2B5EF4-FFF2-40B4-BE49-F238E27FC236}">
                <a16:creationId xmlns:a16="http://schemas.microsoft.com/office/drawing/2014/main" id="{85A5A871-DAEC-4FC0-89C3-A393E49944F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F8F9D5DE-D490-40CA-9C3E-141E6CE7DC85}"/>
              </a:ext>
            </a:extLst>
          </p:cNvPr>
          <p:cNvSpPr>
            <a:spLocks noChangeArrowheads="1"/>
          </p:cNvSpPr>
          <p:nvPr/>
        </p:nvSpPr>
        <p:spPr bwMode="auto">
          <a:xfrm>
            <a:off x="465138" y="908199"/>
            <a:ext cx="60510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dirty="0">
                <a:solidFill>
                  <a:srgbClr val="000099"/>
                </a:solidFill>
                <a:latin typeface="微软雅黑" panose="020B0503020204020204" pitchFamily="34" charset="-122"/>
                <a:ea typeface="微软雅黑" panose="020B0503020204020204" pitchFamily="34" charset="-122"/>
              </a:rPr>
              <a:t>3</a:t>
            </a:r>
            <a:r>
              <a:rPr lang="zh-CN" altLang="en-US" sz="2400" b="1" dirty="0">
                <a:solidFill>
                  <a:srgbClr val="000099"/>
                </a:solidFill>
                <a:latin typeface="微软雅黑" panose="020B0503020204020204" pitchFamily="34" charset="-122"/>
                <a:ea typeface="微软雅黑" panose="020B0503020204020204" pitchFamily="34" charset="-122"/>
              </a:rPr>
              <a:t>）笔记本电脑 </a:t>
            </a:r>
            <a:r>
              <a:rPr lang="en-US" altLang="zh-CN" sz="2400" b="1" dirty="0">
                <a:solidFill>
                  <a:srgbClr val="000099"/>
                </a:solidFill>
                <a:latin typeface="微软雅黑" panose="020B0503020204020204" pitchFamily="34" charset="-122"/>
                <a:ea typeface="微软雅黑" panose="020B0503020204020204" pitchFamily="34" charset="-122"/>
              </a:rPr>
              <a:t>Laptop</a:t>
            </a:r>
            <a:r>
              <a:rPr lang="zh-CN" altLang="en-US" sz="2400" b="1" dirty="0">
                <a:solidFill>
                  <a:srgbClr val="000099"/>
                </a:solidFill>
                <a:latin typeface="微软雅黑" panose="020B0503020204020204" pitchFamily="34" charset="-122"/>
                <a:ea typeface="微软雅黑" panose="020B0503020204020204" pitchFamily="34" charset="-122"/>
              </a:rPr>
              <a:t>、</a:t>
            </a:r>
            <a:r>
              <a:rPr lang="en-US" altLang="zh-CN" sz="2400" b="1" dirty="0">
                <a:solidFill>
                  <a:srgbClr val="000099"/>
                </a:solidFill>
                <a:latin typeface="微软雅黑" panose="020B0503020204020204" pitchFamily="34" charset="-122"/>
                <a:ea typeface="微软雅黑" panose="020B0503020204020204" pitchFamily="34" charset="-122"/>
              </a:rPr>
              <a:t>Notebook</a:t>
            </a:r>
            <a:r>
              <a:rPr lang="zh-CN" altLang="en-US" sz="2400" b="1" dirty="0">
                <a:solidFill>
                  <a:srgbClr val="000099"/>
                </a:solidFill>
                <a:latin typeface="微软雅黑" panose="020B0503020204020204" pitchFamily="34" charset="-122"/>
                <a:ea typeface="微软雅黑" panose="020B0503020204020204" pitchFamily="34" charset="-122"/>
              </a:rPr>
              <a:t> </a:t>
            </a:r>
          </a:p>
        </p:txBody>
      </p:sp>
      <p:sp>
        <p:nvSpPr>
          <p:cNvPr id="2436101" name="Rectangle 5">
            <a:extLst>
              <a:ext uri="{FF2B5EF4-FFF2-40B4-BE49-F238E27FC236}">
                <a16:creationId xmlns:a16="http://schemas.microsoft.com/office/drawing/2014/main" id="{3316F116-2747-4109-AAF0-2B3DC9C49032}"/>
              </a:ext>
            </a:extLst>
          </p:cNvPr>
          <p:cNvSpPr>
            <a:spLocks noChangeArrowheads="1"/>
          </p:cNvSpPr>
          <p:nvPr/>
        </p:nvSpPr>
        <p:spPr bwMode="auto">
          <a:xfrm>
            <a:off x="684213" y="1585913"/>
            <a:ext cx="3451225" cy="400050"/>
          </a:xfrm>
          <a:prstGeom prst="rect">
            <a:avLst/>
          </a:prstGeom>
          <a:noFill/>
          <a:ln>
            <a:noFill/>
          </a:ln>
          <a:effectLst/>
        </p:spPr>
        <p:txBody>
          <a:bodyPr wrap="none" anchor="ctr">
            <a:spAutoFit/>
          </a:bodyPr>
          <a:lstStyle>
            <a:lvl1pPr indent="187325">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b="1" dirty="0">
                <a:latin typeface="微软雅黑" panose="020B0503020204020204" pitchFamily="34" charset="-122"/>
                <a:ea typeface="微软雅黑" panose="020B0503020204020204" pitchFamily="34" charset="-122"/>
              </a:rPr>
              <a:t>也称手提电脑或膝上型电脑</a:t>
            </a:r>
            <a:endParaRPr lang="zh-CN" altLang="en-US"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pic>
        <p:nvPicPr>
          <p:cNvPr id="28676" name="Picture 6">
            <a:extLst>
              <a:ext uri="{FF2B5EF4-FFF2-40B4-BE49-F238E27FC236}">
                <a16:creationId xmlns:a16="http://schemas.microsoft.com/office/drawing/2014/main" id="{1D9E7FEA-CD32-429B-BDFF-15FA8C5FDB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2571750"/>
            <a:ext cx="478631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2397C0AF-9F61-41F2-9E9F-BE7F972817C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D027BC88-7668-4132-9015-7E90C4F02DC8}"/>
              </a:ext>
            </a:extLst>
          </p:cNvPr>
          <p:cNvSpPr>
            <a:spLocks noChangeArrowheads="1"/>
          </p:cNvSpPr>
          <p:nvPr/>
        </p:nvSpPr>
        <p:spPr bwMode="auto">
          <a:xfrm>
            <a:off x="447674" y="936774"/>
            <a:ext cx="31162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dirty="0">
                <a:solidFill>
                  <a:srgbClr val="000099"/>
                </a:solidFill>
                <a:latin typeface="微软雅黑" panose="020B0503020204020204" pitchFamily="34" charset="-122"/>
                <a:ea typeface="微软雅黑" panose="020B0503020204020204" pitchFamily="34" charset="-122"/>
              </a:rPr>
              <a:t>4</a:t>
            </a:r>
            <a:r>
              <a:rPr lang="zh-CN" altLang="en-US" sz="2400" b="1" dirty="0">
                <a:solidFill>
                  <a:srgbClr val="000099"/>
                </a:solidFill>
                <a:latin typeface="微软雅黑" panose="020B0503020204020204" pitchFamily="34" charset="-122"/>
                <a:ea typeface="微软雅黑" panose="020B0503020204020204" pitchFamily="34" charset="-122"/>
              </a:rPr>
              <a:t>）平板电脑 </a:t>
            </a:r>
            <a:r>
              <a:rPr lang="en-US" altLang="zh-CN" sz="2400" b="1" dirty="0">
                <a:solidFill>
                  <a:srgbClr val="000099"/>
                </a:solidFill>
                <a:latin typeface="微软雅黑" panose="020B0503020204020204" pitchFamily="34" charset="-122"/>
                <a:ea typeface="微软雅黑" panose="020B0503020204020204" pitchFamily="34" charset="-122"/>
              </a:rPr>
              <a:t>Tablet</a:t>
            </a:r>
            <a:endParaRPr lang="zh-CN" altLang="en-US" sz="2400" b="1" dirty="0">
              <a:solidFill>
                <a:srgbClr val="000099"/>
              </a:solidFill>
              <a:latin typeface="微软雅黑" panose="020B0503020204020204" pitchFamily="34" charset="-122"/>
              <a:ea typeface="微软雅黑" panose="020B0503020204020204" pitchFamily="34" charset="-122"/>
            </a:endParaRPr>
          </a:p>
        </p:txBody>
      </p:sp>
      <p:pic>
        <p:nvPicPr>
          <p:cNvPr id="29699" name="Picture 6">
            <a:extLst>
              <a:ext uri="{FF2B5EF4-FFF2-40B4-BE49-F238E27FC236}">
                <a16:creationId xmlns:a16="http://schemas.microsoft.com/office/drawing/2014/main" id="{9B1C6827-B14B-4FBB-B982-001CC98CAE2E}"/>
              </a:ext>
            </a:extLst>
          </p:cNvPr>
          <p:cNvPicPr>
            <a:picLocks noChangeAspect="1"/>
          </p:cNvPicPr>
          <p:nvPr/>
        </p:nvPicPr>
        <p:blipFill>
          <a:blip r:embed="rId2">
            <a:extLst>
              <a:ext uri="{28A0092B-C50C-407E-A947-70E740481C1C}">
                <a14:useLocalDpi xmlns:a14="http://schemas.microsoft.com/office/drawing/2010/main" val="0"/>
              </a:ext>
            </a:extLst>
          </a:blip>
          <a:srcRect b="3621"/>
          <a:stretch>
            <a:fillRect/>
          </a:stretch>
        </p:blipFill>
        <p:spPr bwMode="auto">
          <a:xfrm>
            <a:off x="2087563" y="2779713"/>
            <a:ext cx="4714875"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7">
            <a:extLst>
              <a:ext uri="{FF2B5EF4-FFF2-40B4-BE49-F238E27FC236}">
                <a16:creationId xmlns:a16="http://schemas.microsoft.com/office/drawing/2014/main" id="{C7D702DA-6F7C-4715-82D6-897B28852886}"/>
              </a:ext>
            </a:extLst>
          </p:cNvPr>
          <p:cNvSpPr>
            <a:spLocks noChangeArrowheads="1"/>
          </p:cNvSpPr>
          <p:nvPr/>
        </p:nvSpPr>
        <p:spPr bwMode="auto">
          <a:xfrm>
            <a:off x="755650" y="1474788"/>
            <a:ext cx="75596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87325">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笔记本电话小型化，用触摸屏代替鼠标与键盘 ，通常采用嵌入式微控制器和操作系统。</a:t>
            </a:r>
          </a:p>
        </p:txBody>
      </p:sp>
      <p:sp>
        <p:nvSpPr>
          <p:cNvPr id="11" name="矩形 10">
            <a:extLst>
              <a:ext uri="{FF2B5EF4-FFF2-40B4-BE49-F238E27FC236}">
                <a16:creationId xmlns:a16="http://schemas.microsoft.com/office/drawing/2014/main" id="{C9427B78-FE86-48BD-A7F7-5A840601818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DD32EE86-53FF-4143-BA88-D3D4FBFD465C}"/>
              </a:ext>
            </a:extLst>
          </p:cNvPr>
          <p:cNvSpPr>
            <a:spLocks noChangeArrowheads="1"/>
          </p:cNvSpPr>
          <p:nvPr/>
        </p:nvSpPr>
        <p:spPr bwMode="auto">
          <a:xfrm>
            <a:off x="395288" y="1052662"/>
            <a:ext cx="676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dirty="0">
                <a:solidFill>
                  <a:srgbClr val="000099"/>
                </a:solidFill>
                <a:latin typeface="微软雅黑" panose="020B0503020204020204" pitchFamily="34" charset="-122"/>
                <a:ea typeface="微软雅黑" panose="020B0503020204020204" pitchFamily="34" charset="-122"/>
              </a:rPr>
              <a:t>5</a:t>
            </a:r>
            <a:r>
              <a:rPr lang="zh-CN" altLang="en-US" sz="2400" b="1" dirty="0">
                <a:solidFill>
                  <a:srgbClr val="000099"/>
                </a:solidFill>
                <a:latin typeface="微软雅黑" panose="020B0503020204020204" pitchFamily="34" charset="-122"/>
                <a:ea typeface="微软雅黑" panose="020B0503020204020204" pitchFamily="34" charset="-122"/>
              </a:rPr>
              <a:t>）掌上电脑（</a:t>
            </a:r>
            <a:r>
              <a:rPr lang="en-US" altLang="zh-CN" sz="2400" b="1" dirty="0">
                <a:solidFill>
                  <a:srgbClr val="000099"/>
                </a:solidFill>
                <a:latin typeface="微软雅黑" panose="020B0503020204020204" pitchFamily="34" charset="-122"/>
                <a:ea typeface="微软雅黑" panose="020B0503020204020204" pitchFamily="34" charset="-122"/>
              </a:rPr>
              <a:t>PDA</a:t>
            </a:r>
            <a:r>
              <a:rPr lang="zh-CN" altLang="en-US" sz="2400" b="1" dirty="0">
                <a:solidFill>
                  <a:srgbClr val="000099"/>
                </a:solidFill>
                <a:latin typeface="微软雅黑" panose="020B0503020204020204" pitchFamily="34" charset="-122"/>
                <a:ea typeface="微软雅黑" panose="020B0503020204020204" pitchFamily="34" charset="-122"/>
              </a:rPr>
              <a:t>）</a:t>
            </a:r>
          </a:p>
        </p:txBody>
      </p:sp>
      <p:sp>
        <p:nvSpPr>
          <p:cNvPr id="30723" name="Rectangle 4">
            <a:extLst>
              <a:ext uri="{FF2B5EF4-FFF2-40B4-BE49-F238E27FC236}">
                <a16:creationId xmlns:a16="http://schemas.microsoft.com/office/drawing/2014/main" id="{289837DE-26A0-4C79-BD7A-0208CF3C14F1}"/>
              </a:ext>
            </a:extLst>
          </p:cNvPr>
          <p:cNvSpPr>
            <a:spLocks noChangeArrowheads="1"/>
          </p:cNvSpPr>
          <p:nvPr/>
        </p:nvSpPr>
        <p:spPr bwMode="auto">
          <a:xfrm>
            <a:off x="611188" y="1700213"/>
            <a:ext cx="8281987"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87325">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dirty="0">
                <a:latin typeface="微软雅黑" panose="020B0503020204020204" pitchFamily="34" charset="-122"/>
                <a:ea typeface="微软雅黑" panose="020B0503020204020204" pitchFamily="34" charset="-122"/>
              </a:rPr>
              <a:t>在平板电脑基础上，进一步小型化，并集成了通话功，典型设备就是智能手机，</a:t>
            </a:r>
            <a:r>
              <a:rPr lang="en-US" altLang="zh-CN" sz="2000" b="1" dirty="0">
                <a:solidFill>
                  <a:srgbClr val="000099"/>
                </a:solidFill>
                <a:latin typeface="微软雅黑" panose="020B0503020204020204" pitchFamily="34" charset="-122"/>
                <a:ea typeface="微软雅黑" panose="020B0503020204020204" pitchFamily="34" charset="-122"/>
              </a:rPr>
              <a:t>Smart Phone</a:t>
            </a:r>
            <a:r>
              <a:rPr lang="zh-CN" altLang="en-US" sz="2000" b="1" dirty="0">
                <a:solidFill>
                  <a:srgbClr val="000099"/>
                </a:solidFill>
                <a:latin typeface="微软雅黑" panose="020B0503020204020204" pitchFamily="34" charset="-122"/>
                <a:ea typeface="微软雅黑" panose="020B0503020204020204" pitchFamily="34" charset="-122"/>
              </a:rPr>
              <a:t>，</a:t>
            </a:r>
            <a:r>
              <a:rPr lang="en-US" altLang="zh-CN" sz="2000" b="1" dirty="0">
                <a:solidFill>
                  <a:srgbClr val="000099"/>
                </a:solidFill>
                <a:latin typeface="微软雅黑" panose="020B0503020204020204" pitchFamily="34" charset="-122"/>
                <a:ea typeface="微软雅黑" panose="020B0503020204020204" pitchFamily="34" charset="-122"/>
              </a:rPr>
              <a:t>mobile phone</a:t>
            </a:r>
            <a:r>
              <a:rPr lang="zh-CN" altLang="en-US" sz="2000" b="1" dirty="0">
                <a:solidFill>
                  <a:srgbClr val="000099"/>
                </a:solidFill>
                <a:latin typeface="微软雅黑" panose="020B0503020204020204" pitchFamily="34" charset="-122"/>
                <a:ea typeface="微软雅黑" panose="020B0503020204020204" pitchFamily="34" charset="-122"/>
              </a:rPr>
              <a:t>，</a:t>
            </a:r>
            <a:r>
              <a:rPr lang="en-US" altLang="zh-CN" sz="2000" b="1" dirty="0">
                <a:solidFill>
                  <a:srgbClr val="000099"/>
                </a:solidFill>
                <a:latin typeface="微软雅黑" panose="020B0503020204020204" pitchFamily="34" charset="-122"/>
                <a:ea typeface="微软雅黑" panose="020B0503020204020204" pitchFamily="34" charset="-122"/>
              </a:rPr>
              <a:t>mobile computer</a:t>
            </a:r>
            <a:endParaRPr lang="zh-CN" altLang="en-US" sz="2000" b="1" dirty="0">
              <a:latin typeface="微软雅黑" panose="020B0503020204020204" pitchFamily="34" charset="-122"/>
              <a:ea typeface="微软雅黑" panose="020B0503020204020204" pitchFamily="34" charset="-122"/>
            </a:endParaRPr>
          </a:p>
        </p:txBody>
      </p:sp>
      <p:pic>
        <p:nvPicPr>
          <p:cNvPr id="30724" name="Picture 6">
            <a:extLst>
              <a:ext uri="{FF2B5EF4-FFF2-40B4-BE49-F238E27FC236}">
                <a16:creationId xmlns:a16="http://schemas.microsoft.com/office/drawing/2014/main" id="{C44AFD7B-6325-4DC1-BD04-7686890EE9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08288" y="3284538"/>
            <a:ext cx="2916237"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51249DB4-762F-44DE-A9DE-A7236B328D8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573016"/>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358598"/>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30162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48">
            <a:extLst>
              <a:ext uri="{FF2B5EF4-FFF2-40B4-BE49-F238E27FC236}">
                <a16:creationId xmlns:a16="http://schemas.microsoft.com/office/drawing/2014/main" id="{55677B89-6883-4C16-AF7E-E30A364E2A18}"/>
              </a:ext>
            </a:extLst>
          </p:cNvPr>
          <p:cNvGrpSpPr>
            <a:grpSpLocks/>
          </p:cNvGrpSpPr>
          <p:nvPr/>
        </p:nvGrpSpPr>
        <p:grpSpPr bwMode="auto">
          <a:xfrm>
            <a:off x="1042988" y="1268413"/>
            <a:ext cx="6121400" cy="3168650"/>
            <a:chOff x="2381" y="1344"/>
            <a:chExt cx="3220" cy="1632"/>
          </a:xfrm>
        </p:grpSpPr>
        <p:sp>
          <p:nvSpPr>
            <p:cNvPr id="1358897" name="AutoShape 49">
              <a:extLst>
                <a:ext uri="{FF2B5EF4-FFF2-40B4-BE49-F238E27FC236}">
                  <a16:creationId xmlns:a16="http://schemas.microsoft.com/office/drawing/2014/main" id="{FA17CE64-A802-48D2-B69F-ED8A0991FD5F}"/>
                </a:ext>
              </a:extLst>
            </p:cNvPr>
            <p:cNvSpPr>
              <a:spLocks noChangeArrowheads="1"/>
            </p:cNvSpPr>
            <p:nvPr/>
          </p:nvSpPr>
          <p:spPr bwMode="auto">
            <a:xfrm>
              <a:off x="2697" y="1402"/>
              <a:ext cx="709" cy="188"/>
            </a:xfrm>
            <a:prstGeom prst="rightArrow">
              <a:avLst>
                <a:gd name="adj1" fmla="val 56407"/>
                <a:gd name="adj2" fmla="val 46897"/>
              </a:avLst>
            </a:prstGeom>
            <a:solidFill>
              <a:srgbClr val="FFCCFF"/>
            </a:solidFill>
            <a:ln w="19050">
              <a:solidFill>
                <a:srgbClr val="FF3399"/>
              </a:solidFill>
              <a:miter lim="800000"/>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898" name="AutoShape 50">
              <a:extLst>
                <a:ext uri="{FF2B5EF4-FFF2-40B4-BE49-F238E27FC236}">
                  <a16:creationId xmlns:a16="http://schemas.microsoft.com/office/drawing/2014/main" id="{334612BA-9F93-4629-8979-3D3BB7251135}"/>
                </a:ext>
              </a:extLst>
            </p:cNvPr>
            <p:cNvSpPr>
              <a:spLocks noChangeArrowheads="1"/>
            </p:cNvSpPr>
            <p:nvPr/>
          </p:nvSpPr>
          <p:spPr bwMode="auto">
            <a:xfrm>
              <a:off x="4537" y="1408"/>
              <a:ext cx="746" cy="186"/>
            </a:xfrm>
            <a:prstGeom prst="rightArrow">
              <a:avLst>
                <a:gd name="adj1" fmla="val 60278"/>
                <a:gd name="adj2" fmla="val 52814"/>
              </a:avLst>
            </a:prstGeom>
            <a:solidFill>
              <a:srgbClr val="CCFFFF"/>
            </a:solidFill>
            <a:ln w="19050">
              <a:solidFill>
                <a:srgbClr val="FF3399"/>
              </a:solidFill>
              <a:miter lim="800000"/>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899" name="Rectangle 51">
              <a:extLst>
                <a:ext uri="{FF2B5EF4-FFF2-40B4-BE49-F238E27FC236}">
                  <a16:creationId xmlns:a16="http://schemas.microsoft.com/office/drawing/2014/main" id="{50F8C053-FA82-4932-9E25-80FD34D1E963}"/>
                </a:ext>
              </a:extLst>
            </p:cNvPr>
            <p:cNvSpPr>
              <a:spLocks noChangeArrowheads="1"/>
            </p:cNvSpPr>
            <p:nvPr/>
          </p:nvSpPr>
          <p:spPr bwMode="auto">
            <a:xfrm>
              <a:off x="3075" y="1877"/>
              <a:ext cx="1810" cy="1099"/>
            </a:xfrm>
            <a:prstGeom prst="rect">
              <a:avLst/>
            </a:prstGeom>
            <a:solidFill>
              <a:srgbClr val="66FFFF"/>
            </a:solidFill>
            <a:ln w="28575">
              <a:solidFill>
                <a:schemeClr val="hlink"/>
              </a:solidFill>
              <a:prstDash val="dash"/>
              <a:miter lim="800000"/>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0" name="Text Box 52">
              <a:extLst>
                <a:ext uri="{FF2B5EF4-FFF2-40B4-BE49-F238E27FC236}">
                  <a16:creationId xmlns:a16="http://schemas.microsoft.com/office/drawing/2014/main" id="{895C3020-024B-495D-ACEA-59EB15F8CE71}"/>
                </a:ext>
              </a:extLst>
            </p:cNvPr>
            <p:cNvSpPr txBox="1">
              <a:spLocks noChangeArrowheads="1"/>
            </p:cNvSpPr>
            <p:nvPr/>
          </p:nvSpPr>
          <p:spPr bwMode="auto">
            <a:xfrm>
              <a:off x="3424" y="2543"/>
              <a:ext cx="1163" cy="313"/>
            </a:xfrm>
            <a:prstGeom prst="rect">
              <a:avLst/>
            </a:prstGeom>
            <a:solidFill>
              <a:srgbClr val="FFCCFF"/>
            </a:solidFill>
            <a:ln w="28575">
              <a:solidFill>
                <a:schemeClr val="hlink"/>
              </a:solidFill>
              <a:miter lim="800000"/>
            </a:ln>
          </p:spPr>
          <p:txBody>
            <a:bodyPr lIns="0" tIns="0" rIns="0" bIns="0" anchor="ctr" anchorCtr="1"/>
            <a:lstStyle/>
            <a:p>
              <a:pPr algn="ctr" eaLnBrk="1" hangingPunct="1">
                <a:spcBef>
                  <a:spcPct val="30000"/>
                </a:spcBef>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控制器</a:t>
              </a:r>
            </a:p>
          </p:txBody>
        </p:sp>
        <p:sp>
          <p:nvSpPr>
            <p:cNvPr id="1358901" name="AutoShape 53">
              <a:extLst>
                <a:ext uri="{FF2B5EF4-FFF2-40B4-BE49-F238E27FC236}">
                  <a16:creationId xmlns:a16="http://schemas.microsoft.com/office/drawing/2014/main" id="{A47C96F1-504B-4570-8189-58B9658C5FB0}"/>
                </a:ext>
              </a:extLst>
            </p:cNvPr>
            <p:cNvSpPr>
              <a:spLocks noChangeArrowheads="1"/>
            </p:cNvSpPr>
            <p:nvPr/>
          </p:nvSpPr>
          <p:spPr bwMode="auto">
            <a:xfrm>
              <a:off x="4243" y="1669"/>
              <a:ext cx="262" cy="370"/>
            </a:xfrm>
            <a:prstGeom prst="downArrow">
              <a:avLst>
                <a:gd name="adj1" fmla="val 50000"/>
                <a:gd name="adj2" fmla="val 35115"/>
              </a:avLst>
            </a:prstGeom>
            <a:solidFill>
              <a:srgbClr val="FFCCFF"/>
            </a:solidFill>
            <a:ln w="25400">
              <a:solidFill>
                <a:schemeClr val="accent6"/>
              </a:solidFill>
              <a:miter lim="800000"/>
            </a:ln>
          </p:spPr>
          <p:txBody>
            <a:bodyPr vert="eaVert"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2" name="AutoShape 54">
              <a:extLst>
                <a:ext uri="{FF2B5EF4-FFF2-40B4-BE49-F238E27FC236}">
                  <a16:creationId xmlns:a16="http://schemas.microsoft.com/office/drawing/2014/main" id="{4724284F-401B-4B4A-9AB2-4A9364667E8E}"/>
                </a:ext>
              </a:extLst>
            </p:cNvPr>
            <p:cNvSpPr>
              <a:spLocks noChangeArrowheads="1"/>
            </p:cNvSpPr>
            <p:nvPr/>
          </p:nvSpPr>
          <p:spPr bwMode="auto">
            <a:xfrm>
              <a:off x="3567" y="1725"/>
              <a:ext cx="261" cy="353"/>
            </a:xfrm>
            <a:prstGeom prst="upArrow">
              <a:avLst>
                <a:gd name="adj1" fmla="val 50000"/>
                <a:gd name="adj2" fmla="val 33942"/>
              </a:avLst>
            </a:prstGeom>
            <a:solidFill>
              <a:schemeClr val="tx1"/>
            </a:solidFill>
            <a:ln w="25400">
              <a:solidFill>
                <a:srgbClr val="66FF33"/>
              </a:solidFill>
              <a:miter lim="800000"/>
            </a:ln>
          </p:spPr>
          <p:txBody>
            <a:bodyPr vert="eaVert"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3" name="Text Box 55">
              <a:extLst>
                <a:ext uri="{FF2B5EF4-FFF2-40B4-BE49-F238E27FC236}">
                  <a16:creationId xmlns:a16="http://schemas.microsoft.com/office/drawing/2014/main" id="{CCDB3891-E78E-4E51-8C59-B307F44392D0}"/>
                </a:ext>
              </a:extLst>
            </p:cNvPr>
            <p:cNvSpPr txBox="1">
              <a:spLocks noChangeArrowheads="1"/>
            </p:cNvSpPr>
            <p:nvPr/>
          </p:nvSpPr>
          <p:spPr bwMode="auto">
            <a:xfrm>
              <a:off x="5283" y="1344"/>
              <a:ext cx="318" cy="1602"/>
            </a:xfrm>
            <a:prstGeom prst="rect">
              <a:avLst/>
            </a:prstGeom>
            <a:solidFill>
              <a:srgbClr val="CCFFFF"/>
            </a:solidFill>
            <a:ln w="25400">
              <a:solidFill>
                <a:srgbClr val="FF9900"/>
              </a:solidFill>
              <a:miter lim="800000"/>
            </a:ln>
          </p:spPr>
          <p:txBody>
            <a:bodyPr lIns="108000" tIns="180000" rIns="0" bIns="0" anchor="ctr" anchorCtr="1"/>
            <a:lstStyle/>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输</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出</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设</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备</a:t>
              </a:r>
            </a:p>
          </p:txBody>
        </p:sp>
        <p:sp>
          <p:nvSpPr>
            <p:cNvPr id="1358904" name="Line 56">
              <a:extLst>
                <a:ext uri="{FF2B5EF4-FFF2-40B4-BE49-F238E27FC236}">
                  <a16:creationId xmlns:a16="http://schemas.microsoft.com/office/drawing/2014/main" id="{2BACCF4B-FB3C-4CAE-B2DB-DBD790BD1499}"/>
                </a:ext>
              </a:extLst>
            </p:cNvPr>
            <p:cNvSpPr>
              <a:spLocks noChangeShapeType="1"/>
            </p:cNvSpPr>
            <p:nvPr/>
          </p:nvSpPr>
          <p:spPr bwMode="auto">
            <a:xfrm>
              <a:off x="3673" y="2318"/>
              <a:ext cx="0" cy="213"/>
            </a:xfrm>
            <a:prstGeom prst="line">
              <a:avLst/>
            </a:prstGeom>
            <a:noFill/>
            <a:ln w="254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5" name="Line 57">
              <a:extLst>
                <a:ext uri="{FF2B5EF4-FFF2-40B4-BE49-F238E27FC236}">
                  <a16:creationId xmlns:a16="http://schemas.microsoft.com/office/drawing/2014/main" id="{BDDB0A31-5935-48E7-91FD-0D9C2B923350}"/>
                </a:ext>
              </a:extLst>
            </p:cNvPr>
            <p:cNvSpPr>
              <a:spLocks noChangeShapeType="1"/>
            </p:cNvSpPr>
            <p:nvPr/>
          </p:nvSpPr>
          <p:spPr bwMode="auto">
            <a:xfrm flipH="1" flipV="1">
              <a:off x="4277" y="2335"/>
              <a:ext cx="0" cy="212"/>
            </a:xfrm>
            <a:prstGeom prst="line">
              <a:avLst/>
            </a:prstGeom>
            <a:noFill/>
            <a:ln w="254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6" name="Line 58">
              <a:extLst>
                <a:ext uri="{FF2B5EF4-FFF2-40B4-BE49-F238E27FC236}">
                  <a16:creationId xmlns:a16="http://schemas.microsoft.com/office/drawing/2014/main" id="{AD887D43-C372-4703-9AD4-4E0922F95AF4}"/>
                </a:ext>
              </a:extLst>
            </p:cNvPr>
            <p:cNvSpPr>
              <a:spLocks noChangeShapeType="1"/>
            </p:cNvSpPr>
            <p:nvPr/>
          </p:nvSpPr>
          <p:spPr bwMode="auto">
            <a:xfrm>
              <a:off x="2697" y="2795"/>
              <a:ext cx="693" cy="0"/>
            </a:xfrm>
            <a:prstGeom prst="line">
              <a:avLst/>
            </a:prstGeom>
            <a:noFill/>
            <a:ln w="381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7" name="Line 59">
              <a:extLst>
                <a:ext uri="{FF2B5EF4-FFF2-40B4-BE49-F238E27FC236}">
                  <a16:creationId xmlns:a16="http://schemas.microsoft.com/office/drawing/2014/main" id="{C3BA0EED-D6EB-4D81-B537-C6D04A4145D5}"/>
                </a:ext>
              </a:extLst>
            </p:cNvPr>
            <p:cNvSpPr>
              <a:spLocks noChangeShapeType="1"/>
            </p:cNvSpPr>
            <p:nvPr/>
          </p:nvSpPr>
          <p:spPr bwMode="auto">
            <a:xfrm flipH="1">
              <a:off x="2716" y="2710"/>
              <a:ext cx="694" cy="0"/>
            </a:xfrm>
            <a:prstGeom prst="line">
              <a:avLst/>
            </a:prstGeom>
            <a:noFill/>
            <a:ln w="381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8" name="Line 60">
              <a:extLst>
                <a:ext uri="{FF2B5EF4-FFF2-40B4-BE49-F238E27FC236}">
                  <a16:creationId xmlns:a16="http://schemas.microsoft.com/office/drawing/2014/main" id="{B0DAD49F-AD01-4FA7-96AC-71A83F8A139C}"/>
                </a:ext>
              </a:extLst>
            </p:cNvPr>
            <p:cNvSpPr>
              <a:spLocks noChangeShapeType="1"/>
            </p:cNvSpPr>
            <p:nvPr/>
          </p:nvSpPr>
          <p:spPr bwMode="auto">
            <a:xfrm>
              <a:off x="4597" y="2687"/>
              <a:ext cx="694" cy="0"/>
            </a:xfrm>
            <a:prstGeom prst="line">
              <a:avLst/>
            </a:prstGeom>
            <a:noFill/>
            <a:ln w="381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9" name="Line 61">
              <a:extLst>
                <a:ext uri="{FF2B5EF4-FFF2-40B4-BE49-F238E27FC236}">
                  <a16:creationId xmlns:a16="http://schemas.microsoft.com/office/drawing/2014/main" id="{FFE3EE82-53FB-49DB-B2CC-99F2791B3476}"/>
                </a:ext>
              </a:extLst>
            </p:cNvPr>
            <p:cNvSpPr>
              <a:spLocks noChangeShapeType="1"/>
            </p:cNvSpPr>
            <p:nvPr/>
          </p:nvSpPr>
          <p:spPr bwMode="auto">
            <a:xfrm flipH="1">
              <a:off x="4587" y="2771"/>
              <a:ext cx="694" cy="0"/>
            </a:xfrm>
            <a:prstGeom prst="line">
              <a:avLst/>
            </a:prstGeom>
            <a:noFill/>
            <a:ln w="381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0" name="Line 62">
              <a:extLst>
                <a:ext uri="{FF2B5EF4-FFF2-40B4-BE49-F238E27FC236}">
                  <a16:creationId xmlns:a16="http://schemas.microsoft.com/office/drawing/2014/main" id="{9AE25455-7254-4372-B92B-6165EDA4F14E}"/>
                </a:ext>
              </a:extLst>
            </p:cNvPr>
            <p:cNvSpPr>
              <a:spLocks noChangeShapeType="1"/>
            </p:cNvSpPr>
            <p:nvPr/>
          </p:nvSpPr>
          <p:spPr bwMode="auto">
            <a:xfrm>
              <a:off x="2944" y="2613"/>
              <a:ext cx="473" cy="0"/>
            </a:xfrm>
            <a:prstGeom prst="line">
              <a:avLst/>
            </a:prstGeom>
            <a:noFill/>
            <a:ln w="25400">
              <a:solidFill>
                <a:srgbClr val="C00000"/>
              </a:solidFill>
              <a:roun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1" name="Line 63">
              <a:extLst>
                <a:ext uri="{FF2B5EF4-FFF2-40B4-BE49-F238E27FC236}">
                  <a16:creationId xmlns:a16="http://schemas.microsoft.com/office/drawing/2014/main" id="{4052D231-B2AF-47ED-8833-489BBEB883CE}"/>
                </a:ext>
              </a:extLst>
            </p:cNvPr>
            <p:cNvSpPr>
              <a:spLocks noChangeShapeType="1"/>
            </p:cNvSpPr>
            <p:nvPr/>
          </p:nvSpPr>
          <p:spPr bwMode="auto">
            <a:xfrm flipV="1">
              <a:off x="2948" y="1667"/>
              <a:ext cx="0" cy="937"/>
            </a:xfrm>
            <a:prstGeom prst="line">
              <a:avLst/>
            </a:prstGeom>
            <a:noFill/>
            <a:ln w="25400">
              <a:solidFill>
                <a:srgbClr val="C00000"/>
              </a:solidFill>
              <a:roun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2" name="Line 64">
              <a:extLst>
                <a:ext uri="{FF2B5EF4-FFF2-40B4-BE49-F238E27FC236}">
                  <a16:creationId xmlns:a16="http://schemas.microsoft.com/office/drawing/2014/main" id="{BB2115D0-2EB4-4C2B-9CAC-799F568FF31F}"/>
                </a:ext>
              </a:extLst>
            </p:cNvPr>
            <p:cNvSpPr>
              <a:spLocks noChangeShapeType="1"/>
            </p:cNvSpPr>
            <p:nvPr/>
          </p:nvSpPr>
          <p:spPr bwMode="auto">
            <a:xfrm>
              <a:off x="2940" y="1667"/>
              <a:ext cx="473" cy="0"/>
            </a:xfrm>
            <a:prstGeom prst="line">
              <a:avLst/>
            </a:prstGeom>
            <a:noFill/>
            <a:ln w="254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3" name="Line 65">
              <a:extLst>
                <a:ext uri="{FF2B5EF4-FFF2-40B4-BE49-F238E27FC236}">
                  <a16:creationId xmlns:a16="http://schemas.microsoft.com/office/drawing/2014/main" id="{617BBA4F-8C18-4FB5-B6AE-DADF69431787}"/>
                </a:ext>
              </a:extLst>
            </p:cNvPr>
            <p:cNvSpPr>
              <a:spLocks noChangeShapeType="1"/>
            </p:cNvSpPr>
            <p:nvPr/>
          </p:nvSpPr>
          <p:spPr bwMode="auto">
            <a:xfrm>
              <a:off x="4587" y="1646"/>
              <a:ext cx="504" cy="0"/>
            </a:xfrm>
            <a:prstGeom prst="line">
              <a:avLst/>
            </a:prstGeom>
            <a:noFill/>
            <a:ln w="25400">
              <a:solidFill>
                <a:srgbClr val="C00000"/>
              </a:solidFill>
              <a:roun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4" name="Line 66">
              <a:extLst>
                <a:ext uri="{FF2B5EF4-FFF2-40B4-BE49-F238E27FC236}">
                  <a16:creationId xmlns:a16="http://schemas.microsoft.com/office/drawing/2014/main" id="{577C7A71-2C00-4A4E-A17A-BBF864A836D3}"/>
                </a:ext>
              </a:extLst>
            </p:cNvPr>
            <p:cNvSpPr>
              <a:spLocks noChangeShapeType="1"/>
            </p:cNvSpPr>
            <p:nvPr/>
          </p:nvSpPr>
          <p:spPr bwMode="auto">
            <a:xfrm>
              <a:off x="5094" y="1637"/>
              <a:ext cx="0" cy="975"/>
            </a:xfrm>
            <a:prstGeom prst="line">
              <a:avLst/>
            </a:prstGeom>
            <a:noFill/>
            <a:ln w="25400">
              <a:solidFill>
                <a:srgbClr val="C00000"/>
              </a:solidFill>
              <a:roun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5" name="Line 67">
              <a:extLst>
                <a:ext uri="{FF2B5EF4-FFF2-40B4-BE49-F238E27FC236}">
                  <a16:creationId xmlns:a16="http://schemas.microsoft.com/office/drawing/2014/main" id="{C7F66760-8315-4A0A-8691-88AA67342DB9}"/>
                </a:ext>
              </a:extLst>
            </p:cNvPr>
            <p:cNvSpPr>
              <a:spLocks noChangeShapeType="1"/>
            </p:cNvSpPr>
            <p:nvPr/>
          </p:nvSpPr>
          <p:spPr bwMode="auto">
            <a:xfrm flipH="1">
              <a:off x="4587" y="2605"/>
              <a:ext cx="504" cy="0"/>
            </a:xfrm>
            <a:prstGeom prst="line">
              <a:avLst/>
            </a:prstGeom>
            <a:noFill/>
            <a:ln w="254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37" name="Text Box 68">
              <a:extLst>
                <a:ext uri="{FF2B5EF4-FFF2-40B4-BE49-F238E27FC236}">
                  <a16:creationId xmlns:a16="http://schemas.microsoft.com/office/drawing/2014/main" id="{A71D1D77-B7BB-42CA-A24B-11830B7801B7}"/>
                </a:ext>
              </a:extLst>
            </p:cNvPr>
            <p:cNvSpPr txBox="1">
              <a:spLocks noChangeArrowheads="1"/>
            </p:cNvSpPr>
            <p:nvPr/>
          </p:nvSpPr>
          <p:spPr bwMode="auto">
            <a:xfrm>
              <a:off x="3146" y="1947"/>
              <a:ext cx="17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36000" tIns="0" rIns="0" bIns="0" anchor="ctr" anchorCtr="1"/>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 CPU</a:t>
              </a:r>
            </a:p>
          </p:txBody>
        </p:sp>
        <p:sp>
          <p:nvSpPr>
            <p:cNvPr id="1358917" name="Text Box 69">
              <a:extLst>
                <a:ext uri="{FF2B5EF4-FFF2-40B4-BE49-F238E27FC236}">
                  <a16:creationId xmlns:a16="http://schemas.microsoft.com/office/drawing/2014/main" id="{05E57ECA-85AE-4C57-AC6F-05DC39397FB2}"/>
                </a:ext>
              </a:extLst>
            </p:cNvPr>
            <p:cNvSpPr txBox="1">
              <a:spLocks noChangeArrowheads="1"/>
            </p:cNvSpPr>
            <p:nvPr/>
          </p:nvSpPr>
          <p:spPr bwMode="auto">
            <a:xfrm>
              <a:off x="3421" y="1362"/>
              <a:ext cx="1154" cy="350"/>
            </a:xfrm>
            <a:prstGeom prst="rect">
              <a:avLst/>
            </a:prstGeom>
            <a:solidFill>
              <a:schemeClr val="accent5"/>
            </a:solidFill>
            <a:ln w="19050">
              <a:solidFill>
                <a:schemeClr val="hlink"/>
              </a:solidFill>
              <a:miter lim="800000"/>
            </a:ln>
          </p:spPr>
          <p:txBody>
            <a:bodyPr lIns="0" tIns="36000" rIns="0" bIns="0" anchor="ctr" anchorCtr="1"/>
            <a:lstStyle/>
            <a:p>
              <a:pPr algn="ctr" eaLnBrk="1" hangingPunct="1">
                <a:defRPr/>
              </a:pPr>
              <a:r>
                <a:rPr kumimoji="1" lang="en-US" altLang="zh-CN" sz="2000" b="1" dirty="0">
                  <a:latin typeface="微软雅黑" panose="020B0503020204020204" pitchFamily="34" charset="-122"/>
                  <a:ea typeface="微软雅黑" panose="020B0503020204020204" pitchFamily="34" charset="-122"/>
                </a:rPr>
                <a:t> </a:t>
              </a:r>
              <a:r>
                <a:rPr kumimoji="1" lang="zh-CN" altLang="en-US" sz="20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存储器</a:t>
              </a:r>
            </a:p>
          </p:txBody>
        </p:sp>
        <p:sp>
          <p:nvSpPr>
            <p:cNvPr id="1358918" name="Text Box 70">
              <a:extLst>
                <a:ext uri="{FF2B5EF4-FFF2-40B4-BE49-F238E27FC236}">
                  <a16:creationId xmlns:a16="http://schemas.microsoft.com/office/drawing/2014/main" id="{A6E24A19-96B1-47F8-94F6-0210EE14E84A}"/>
                </a:ext>
              </a:extLst>
            </p:cNvPr>
            <p:cNvSpPr txBox="1">
              <a:spLocks noChangeArrowheads="1"/>
            </p:cNvSpPr>
            <p:nvPr/>
          </p:nvSpPr>
          <p:spPr bwMode="auto">
            <a:xfrm>
              <a:off x="3438" y="2049"/>
              <a:ext cx="1184" cy="294"/>
            </a:xfrm>
            <a:prstGeom prst="rect">
              <a:avLst/>
            </a:prstGeom>
            <a:solidFill>
              <a:srgbClr val="FFFFCC"/>
            </a:solidFill>
            <a:ln w="19050">
              <a:solidFill>
                <a:schemeClr val="bg1"/>
              </a:solidFill>
              <a:miter lim="800000"/>
            </a:ln>
          </p:spPr>
          <p:txBody>
            <a:bodyPr lIns="0" tIns="36000" rIns="0" bIns="0" anchor="ctr" anchorCtr="1"/>
            <a:lstStyle/>
            <a:p>
              <a:pPr algn="ctr" eaLnBrk="1" hangingPunct="1">
                <a:defRPr/>
              </a:pPr>
              <a:r>
                <a:rPr kumimoji="1" lang="zh-CN" altLang="en-US" sz="2000" b="1" dirty="0">
                  <a:solidFill>
                    <a:srgbClr val="FF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运算器</a:t>
              </a:r>
              <a:r>
                <a:rPr kumimoji="1" lang="en-US" altLang="zh-CN" sz="20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ALU</a:t>
              </a:r>
            </a:p>
          </p:txBody>
        </p:sp>
        <p:sp>
          <p:nvSpPr>
            <p:cNvPr id="1358919" name="Text Box 71">
              <a:extLst>
                <a:ext uri="{FF2B5EF4-FFF2-40B4-BE49-F238E27FC236}">
                  <a16:creationId xmlns:a16="http://schemas.microsoft.com/office/drawing/2014/main" id="{E409D464-84A5-4469-85A3-96D16D9DA4EE}"/>
                </a:ext>
              </a:extLst>
            </p:cNvPr>
            <p:cNvSpPr txBox="1">
              <a:spLocks noChangeArrowheads="1"/>
            </p:cNvSpPr>
            <p:nvPr/>
          </p:nvSpPr>
          <p:spPr bwMode="auto">
            <a:xfrm>
              <a:off x="2381" y="1344"/>
              <a:ext cx="318" cy="1602"/>
            </a:xfrm>
            <a:prstGeom prst="rect">
              <a:avLst/>
            </a:prstGeom>
            <a:solidFill>
              <a:srgbClr val="CCFFFF"/>
            </a:solidFill>
            <a:ln w="25400">
              <a:solidFill>
                <a:srgbClr val="FF9900"/>
              </a:solidFill>
              <a:miter lim="800000"/>
            </a:ln>
          </p:spPr>
          <p:txBody>
            <a:bodyPr lIns="108000" tIns="180000" rIns="0" bIns="0" anchor="ctr" anchorCtr="1"/>
            <a:lstStyle/>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输</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入</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设</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备</a:t>
              </a:r>
            </a:p>
          </p:txBody>
        </p:sp>
      </p:grpSp>
      <p:sp>
        <p:nvSpPr>
          <p:cNvPr id="1358920" name="Rectangle 72">
            <a:extLst>
              <a:ext uri="{FF2B5EF4-FFF2-40B4-BE49-F238E27FC236}">
                <a16:creationId xmlns:a16="http://schemas.microsoft.com/office/drawing/2014/main" id="{AF223C3D-4538-4317-AC05-C476A959D116}"/>
              </a:ext>
            </a:extLst>
          </p:cNvPr>
          <p:cNvSpPr>
            <a:spLocks noChangeArrowheads="1"/>
          </p:cNvSpPr>
          <p:nvPr/>
        </p:nvSpPr>
        <p:spPr bwMode="auto">
          <a:xfrm>
            <a:off x="247650" y="5065893"/>
            <a:ext cx="8896350" cy="1177566"/>
          </a:xfrm>
          <a:prstGeom prst="rect">
            <a:avLst/>
          </a:prstGeom>
          <a:gradFill rotWithShape="1">
            <a:gsLst>
              <a:gs pos="0">
                <a:srgbClr val="FFFFFF"/>
              </a:gs>
              <a:gs pos="100000">
                <a:srgbClr val="CCFFFF"/>
              </a:gs>
            </a:gsLst>
            <a:lin ang="2700000" scaled="1"/>
          </a:gradFill>
          <a:ln w="9525" algn="ctr">
            <a:solidFill>
              <a:schemeClr val="tx1"/>
            </a:solidFill>
            <a:miter lim="800000"/>
          </a:ln>
          <a:effectLst/>
        </p:spPr>
        <p:txBody>
          <a:bodyPr anchor="ctr">
            <a:spAutoFit/>
          </a:bodyPr>
          <a:lstStyle>
            <a:lvl1pPr>
              <a:spcBef>
                <a:spcPct val="0"/>
              </a:spcBef>
              <a:defRPr>
                <a:solidFill>
                  <a:schemeClr val="tx1"/>
                </a:solidFill>
                <a:latin typeface="Arial" panose="020B0604020202020204" pitchFamily="34" charset="0"/>
                <a:ea typeface="宋体" panose="02010600030101010101" pitchFamily="2" charset="-122"/>
              </a:defRPr>
            </a:lvl1pPr>
            <a:lvl2pPr marL="536575" indent="-357505">
              <a:spcBef>
                <a:spcPct val="0"/>
              </a:spcBef>
              <a:defRPr>
                <a:solidFill>
                  <a:schemeClr val="tx1"/>
                </a:solidFill>
                <a:latin typeface="Arial" panose="020B0604020202020204" pitchFamily="34" charset="0"/>
                <a:ea typeface="宋体" panose="02010600030101010101" pitchFamily="2" charset="-122"/>
              </a:defRPr>
            </a:lvl2pPr>
            <a:lvl3pPr marL="992505">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10000"/>
              </a:spcBef>
              <a:buClr>
                <a:schemeClr val="accent1"/>
              </a:buClr>
              <a:buFont typeface="Wingdings" panose="05000000000000000000" pitchFamily="2" charset="2"/>
              <a:buNone/>
              <a:defRPr/>
            </a:pPr>
            <a:r>
              <a:rPr lang="zh-CN" altLang="en-US" sz="2000" b="1" dirty="0">
                <a:solidFill>
                  <a:srgbClr val="0000FF"/>
                </a:solidFill>
                <a:latin typeface="微软雅黑" panose="020B0503020204020204" pitchFamily="34" charset="-122"/>
                <a:ea typeface="微软雅黑" panose="020B0503020204020204" pitchFamily="34" charset="-122"/>
              </a:rPr>
              <a:t>计算机之父</a:t>
            </a:r>
            <a:r>
              <a:rPr lang="zh-CN" altLang="en-US" sz="1600" b="1"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约翰</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冯</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诺依曼</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John Von Neumann</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1903</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1957</a:t>
            </a:r>
            <a:r>
              <a:rPr lang="zh-CN" altLang="en-US" b="1" dirty="0">
                <a:latin typeface="微软雅黑" panose="020B0503020204020204" pitchFamily="34" charset="-122"/>
                <a:ea typeface="微软雅黑" panose="020B0503020204020204" pitchFamily="34" charset="-122"/>
              </a:rPr>
              <a:t>），美藉匈牙利人，世界著名数学家，最大贡献是对计算机科学、计算机技术和数值分析的开拓性工作</a:t>
            </a:r>
            <a:r>
              <a:rPr lang="zh-CN" altLang="en-US" b="1" dirty="0">
                <a:effectLst>
                  <a:outerShdw blurRad="38100" dist="38100" dir="2700000" algn="tl">
                    <a:srgbClr val="FFFFFF"/>
                  </a:outerShdw>
                </a:effectLst>
                <a:latin typeface="微软雅黑" panose="020B0503020204020204" pitchFamily="34" charset="-122"/>
                <a:ea typeface="微软雅黑" panose="020B0503020204020204" pitchFamily="34" charset="-122"/>
              </a:rPr>
              <a:t>。  硬件结构五个部分的核心部分是？</a:t>
            </a:r>
          </a:p>
        </p:txBody>
      </p:sp>
      <p:pic>
        <p:nvPicPr>
          <p:cNvPr id="1358921" name="Picture 73" descr="VonNeuman">
            <a:hlinkClick r:id="rId3"/>
            <a:extLst>
              <a:ext uri="{FF2B5EF4-FFF2-40B4-BE49-F238E27FC236}">
                <a16:creationId xmlns:a16="http://schemas.microsoft.com/office/drawing/2014/main" id="{3C107DDC-7258-41CF-9ECC-DA0A5A620B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923925"/>
            <a:ext cx="16446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32">
            <a:extLst>
              <a:ext uri="{FF2B5EF4-FFF2-40B4-BE49-F238E27FC236}">
                <a16:creationId xmlns:a16="http://schemas.microsoft.com/office/drawing/2014/main" id="{D50623A8-1EAC-4C5D-BC47-8A3659D0468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8920"/>
                                        </p:tgtEl>
                                        <p:attrNameLst>
                                          <p:attrName>style.visibility</p:attrName>
                                        </p:attrNameLst>
                                      </p:cBhvr>
                                      <p:to>
                                        <p:strVal val="visible"/>
                                      </p:to>
                                    </p:set>
                                    <p:anim calcmode="lin" valueType="num">
                                      <p:cBhvr additive="base">
                                        <p:cTn id="7" dur="500" fill="hold"/>
                                        <p:tgtEl>
                                          <p:spTgt spid="1358920"/>
                                        </p:tgtEl>
                                        <p:attrNameLst>
                                          <p:attrName>ppt_x</p:attrName>
                                        </p:attrNameLst>
                                      </p:cBhvr>
                                      <p:tavLst>
                                        <p:tav tm="0">
                                          <p:val>
                                            <p:strVal val="#ppt_x"/>
                                          </p:val>
                                        </p:tav>
                                        <p:tav tm="100000">
                                          <p:val>
                                            <p:strVal val="#ppt_x"/>
                                          </p:val>
                                        </p:tav>
                                      </p:tavLst>
                                    </p:anim>
                                    <p:anim calcmode="lin" valueType="num">
                                      <p:cBhvr additive="base">
                                        <p:cTn id="8" dur="500" fill="hold"/>
                                        <p:tgtEl>
                                          <p:spTgt spid="13589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8921"/>
                                        </p:tgtEl>
                                        <p:attrNameLst>
                                          <p:attrName>style.visibility</p:attrName>
                                        </p:attrNameLst>
                                      </p:cBhvr>
                                      <p:to>
                                        <p:strVal val="visible"/>
                                      </p:to>
                                    </p:set>
                                    <p:anim calcmode="lin" valueType="num">
                                      <p:cBhvr additive="base">
                                        <p:cTn id="11" dur="500" fill="hold"/>
                                        <p:tgtEl>
                                          <p:spTgt spid="1358921"/>
                                        </p:tgtEl>
                                        <p:attrNameLst>
                                          <p:attrName>ppt_x</p:attrName>
                                        </p:attrNameLst>
                                      </p:cBhvr>
                                      <p:tavLst>
                                        <p:tav tm="0">
                                          <p:val>
                                            <p:strVal val="#ppt_x"/>
                                          </p:val>
                                        </p:tav>
                                        <p:tav tm="100000">
                                          <p:val>
                                            <p:strVal val="#ppt_x"/>
                                          </p:val>
                                        </p:tav>
                                      </p:tavLst>
                                    </p:anim>
                                    <p:anim calcmode="lin" valueType="num">
                                      <p:cBhvr additive="base">
                                        <p:cTn id="12" dur="500" fill="hold"/>
                                        <p:tgtEl>
                                          <p:spTgt spid="13589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892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DE97F56C-927D-436A-B5E2-7BBFA25105F7}"/>
              </a:ext>
            </a:extLst>
          </p:cNvPr>
          <p:cNvSpPr>
            <a:spLocks noChangeArrowheads="1"/>
          </p:cNvSpPr>
          <p:nvPr/>
        </p:nvSpPr>
        <p:spPr bwMode="auto">
          <a:xfrm>
            <a:off x="468313" y="1455738"/>
            <a:ext cx="2089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solidFill>
                  <a:srgbClr val="000099"/>
                </a:solidFill>
                <a:latin typeface="微软雅黑" panose="020B0503020204020204" pitchFamily="34" charset="-122"/>
                <a:ea typeface="微软雅黑" panose="020B0503020204020204" pitchFamily="34" charset="-122"/>
              </a:rPr>
              <a:t>1</a:t>
            </a:r>
            <a:r>
              <a:rPr lang="zh-CN" altLang="en-US" sz="2400" b="1">
                <a:solidFill>
                  <a:srgbClr val="000099"/>
                </a:solidFill>
                <a:latin typeface="微软雅黑" panose="020B0503020204020204" pitchFamily="34" charset="-122"/>
                <a:ea typeface="微软雅黑" panose="020B0503020204020204" pitchFamily="34" charset="-122"/>
              </a:rPr>
              <a:t>）工作站</a:t>
            </a:r>
          </a:p>
        </p:txBody>
      </p:sp>
      <p:sp>
        <p:nvSpPr>
          <p:cNvPr id="31747" name="Rectangle 4">
            <a:extLst>
              <a:ext uri="{FF2B5EF4-FFF2-40B4-BE49-F238E27FC236}">
                <a16:creationId xmlns:a16="http://schemas.microsoft.com/office/drawing/2014/main" id="{83BF48CE-19D8-48CC-9E40-2CF1E54AD76F}"/>
              </a:ext>
            </a:extLst>
          </p:cNvPr>
          <p:cNvSpPr>
            <a:spLocks noChangeArrowheads="1"/>
          </p:cNvSpPr>
          <p:nvPr/>
        </p:nvSpPr>
        <p:spPr bwMode="auto">
          <a:xfrm>
            <a:off x="179388" y="1916113"/>
            <a:ext cx="47879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工作站（</a:t>
            </a:r>
            <a:r>
              <a:rPr lang="en-US" altLang="zh-CN" sz="2000" b="1">
                <a:latin typeface="微软雅黑" panose="020B0503020204020204" pitchFamily="34" charset="-122"/>
                <a:ea typeface="微软雅黑" panose="020B0503020204020204" pitchFamily="34" charset="-122"/>
              </a:rPr>
              <a:t>Workstation)</a:t>
            </a:r>
            <a:r>
              <a:rPr lang="zh-CN" altLang="en-US" sz="2000" b="1">
                <a:latin typeface="微软雅黑" panose="020B0503020204020204" pitchFamily="34" charset="-122"/>
                <a:ea typeface="微软雅黑" panose="020B0503020204020204" pitchFamily="34" charset="-122"/>
              </a:rPr>
              <a:t>是一种高端的</a:t>
            </a:r>
            <a:r>
              <a:rPr lang="en-US" altLang="zh-CN" sz="2000" b="1">
                <a:latin typeface="微软雅黑" panose="020B0503020204020204" pitchFamily="34" charset="-122"/>
                <a:ea typeface="微软雅黑" panose="020B0503020204020204" pitchFamily="34" charset="-122"/>
              </a:rPr>
              <a:t>PC</a:t>
            </a:r>
            <a:r>
              <a:rPr lang="zh-CN" altLang="en-US" sz="2000" b="1">
                <a:latin typeface="微软雅黑" panose="020B0503020204020204" pitchFamily="34" charset="-122"/>
                <a:ea typeface="微软雅黑" panose="020B0503020204020204" pitchFamily="34" charset="-122"/>
              </a:rPr>
              <a:t>机，通常配有高分辨率的显示器及大容量存储器。具有强大的数据运算与图形处理能力。</a:t>
            </a:r>
            <a:r>
              <a:rPr lang="zh-CN" altLang="en-US" sz="2000" b="1">
                <a:solidFill>
                  <a:srgbClr val="0000FF"/>
                </a:solidFill>
                <a:latin typeface="微软雅黑" panose="020B0503020204020204" pitchFamily="34" charset="-122"/>
                <a:ea typeface="微软雅黑" panose="020B0503020204020204" pitchFamily="34" charset="-122"/>
              </a:rPr>
              <a:t>主要面向专业应用领域，具备强大的数据运算与图形、图像处理能力</a:t>
            </a:r>
            <a:r>
              <a:rPr lang="zh-CN" altLang="en-US" sz="2000" b="1">
                <a:latin typeface="微软雅黑" panose="020B0503020204020204" pitchFamily="34" charset="-122"/>
                <a:ea typeface="微软雅黑" panose="020B0503020204020204" pitchFamily="34" charset="-122"/>
              </a:rPr>
              <a:t>，为满足工程设计、动画制作、科学研究、软件开发、金融管理、信息服务、模拟仿真等专业领域而设计开发的高性能计算机。 </a:t>
            </a:r>
          </a:p>
        </p:txBody>
      </p:sp>
      <p:sp>
        <p:nvSpPr>
          <p:cNvPr id="2420744" name="Rectangle 8">
            <a:extLst>
              <a:ext uri="{FF2B5EF4-FFF2-40B4-BE49-F238E27FC236}">
                <a16:creationId xmlns:a16="http://schemas.microsoft.com/office/drawing/2014/main" id="{D739051D-ABDE-4A68-8481-C538753212CC}"/>
              </a:ext>
            </a:extLst>
          </p:cNvPr>
          <p:cNvSpPr>
            <a:spLocks noChangeArrowheads="1"/>
          </p:cNvSpPr>
          <p:nvPr/>
        </p:nvSpPr>
        <p:spPr bwMode="auto">
          <a:xfrm>
            <a:off x="179388" y="794365"/>
            <a:ext cx="2678100" cy="461665"/>
          </a:xfrm>
          <a:prstGeom prst="rect">
            <a:avLst/>
          </a:prstGeom>
          <a:noFill/>
          <a:ln>
            <a:noFill/>
          </a:ln>
          <a:effectLst/>
        </p:spPr>
        <p:txBody>
          <a:bodyPr anchor="ctr">
            <a:spAutoFit/>
          </a:bodyPr>
          <a:lstStyle/>
          <a:p>
            <a:pPr marL="342900" indent="-342900"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pic>
        <p:nvPicPr>
          <p:cNvPr id="31749" name="Picture 9">
            <a:extLst>
              <a:ext uri="{FF2B5EF4-FFF2-40B4-BE49-F238E27FC236}">
                <a16:creationId xmlns:a16="http://schemas.microsoft.com/office/drawing/2014/main" id="{541C93D3-12AE-4FDC-A788-F19B14CB1C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916113"/>
            <a:ext cx="3810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BD5DCA11-25C4-4488-ACB4-A7D7D43C4E1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3D2D7CC4-961D-43F3-94EE-611A32C6C971}"/>
              </a:ext>
            </a:extLst>
          </p:cNvPr>
          <p:cNvSpPr>
            <a:spLocks noChangeArrowheads="1"/>
          </p:cNvSpPr>
          <p:nvPr/>
        </p:nvSpPr>
        <p:spPr bwMode="auto">
          <a:xfrm>
            <a:off x="323850" y="1095375"/>
            <a:ext cx="3168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solidFill>
                  <a:srgbClr val="000099"/>
                </a:solidFill>
                <a:latin typeface="微软雅黑" panose="020B0503020204020204" pitchFamily="34" charset="-122"/>
                <a:ea typeface="微软雅黑" panose="020B0503020204020204" pitchFamily="34" charset="-122"/>
              </a:rPr>
              <a:t>2</a:t>
            </a:r>
            <a:r>
              <a:rPr lang="zh-CN" altLang="en-US" sz="2400" b="1">
                <a:solidFill>
                  <a:srgbClr val="000099"/>
                </a:solidFill>
                <a:latin typeface="微软雅黑" panose="020B0503020204020204" pitchFamily="34" charset="-122"/>
                <a:ea typeface="微软雅黑" panose="020B0503020204020204" pitchFamily="34" charset="-122"/>
              </a:rPr>
              <a:t>）服务器</a:t>
            </a:r>
          </a:p>
        </p:txBody>
      </p:sp>
      <p:sp>
        <p:nvSpPr>
          <p:cNvPr id="32771" name="Rectangle 4">
            <a:extLst>
              <a:ext uri="{FF2B5EF4-FFF2-40B4-BE49-F238E27FC236}">
                <a16:creationId xmlns:a16="http://schemas.microsoft.com/office/drawing/2014/main" id="{7C40B9AD-6AC4-49B1-8760-059833F26BF9}"/>
              </a:ext>
            </a:extLst>
          </p:cNvPr>
          <p:cNvSpPr>
            <a:spLocks noChangeArrowheads="1"/>
          </p:cNvSpPr>
          <p:nvPr/>
        </p:nvSpPr>
        <p:spPr bwMode="auto">
          <a:xfrm>
            <a:off x="179388" y="1662113"/>
            <a:ext cx="8569325"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solidFill>
                  <a:schemeClr val="tx2"/>
                </a:solidFill>
                <a:latin typeface="微软雅黑" panose="020B0503020204020204" pitchFamily="34" charset="-122"/>
                <a:ea typeface="微软雅黑" panose="020B0503020204020204" pitchFamily="34" charset="-122"/>
              </a:rPr>
              <a:t>服务器</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Server)</a:t>
            </a:r>
            <a:r>
              <a:rPr lang="zh-CN" altLang="en-US" sz="2000" b="1">
                <a:latin typeface="微软雅黑" panose="020B0503020204020204" pitchFamily="34" charset="-122"/>
                <a:ea typeface="微软雅黑" panose="020B0503020204020204" pitchFamily="34" charset="-122"/>
              </a:rPr>
              <a:t>是一种运行局域网管理软件以控制对网络或网络资源进行访问的计算机。能为网络上计算机提供资源管理，分为文件、数据库和应用程序服务器。</a:t>
            </a:r>
          </a:p>
        </p:txBody>
      </p:sp>
      <p:sp>
        <p:nvSpPr>
          <p:cNvPr id="32772" name="Rectangle 11">
            <a:extLst>
              <a:ext uri="{FF2B5EF4-FFF2-40B4-BE49-F238E27FC236}">
                <a16:creationId xmlns:a16="http://schemas.microsoft.com/office/drawing/2014/main" id="{60A1D877-1B7A-4EF5-A7EF-98AB5AB5446B}"/>
              </a:ext>
            </a:extLst>
          </p:cNvPr>
          <p:cNvSpPr>
            <a:spLocks noChangeArrowheads="1"/>
          </p:cNvSpPr>
          <p:nvPr/>
        </p:nvSpPr>
        <p:spPr bwMode="auto">
          <a:xfrm>
            <a:off x="179387" y="3261907"/>
            <a:ext cx="85693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服务器是网络的节点，存储、处理网络上</a:t>
            </a:r>
            <a:r>
              <a:rPr lang="en-US" altLang="zh-CN" sz="2000" b="1" dirty="0">
                <a:latin typeface="微软雅黑" panose="020B0503020204020204" pitchFamily="34" charset="-122"/>
                <a:ea typeface="微软雅黑" panose="020B0503020204020204" pitchFamily="34" charset="-122"/>
              </a:rPr>
              <a:t>80%</a:t>
            </a:r>
            <a:r>
              <a:rPr lang="zh-CN" altLang="en-US" sz="2000" b="1" dirty="0">
                <a:latin typeface="微软雅黑" panose="020B0503020204020204" pitchFamily="34" charset="-122"/>
                <a:ea typeface="微软雅黑" panose="020B0503020204020204" pitchFamily="34" charset="-122"/>
              </a:rPr>
              <a:t>的数据、信息，在网络中起到举足轻重的作用。它们是为客户端计算机提供各种服务的高性能的计算机，其高性能主要表现在高速度的运算能力、长时间的可靠运行、强大的外部数据吞吐能力等方面。 </a:t>
            </a:r>
          </a:p>
        </p:txBody>
      </p:sp>
      <p:sp>
        <p:nvSpPr>
          <p:cNvPr id="9" name="矩形 8">
            <a:extLst>
              <a:ext uri="{FF2B5EF4-FFF2-40B4-BE49-F238E27FC236}">
                <a16:creationId xmlns:a16="http://schemas.microsoft.com/office/drawing/2014/main" id="{5EC0D4F5-7E4B-46A7-8B91-E26157525CF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a:extLst>
              <a:ext uri="{FF2B5EF4-FFF2-40B4-BE49-F238E27FC236}">
                <a16:creationId xmlns:a16="http://schemas.microsoft.com/office/drawing/2014/main" id="{94B9A11B-CF87-49BC-B011-71572BD4D692}"/>
              </a:ext>
            </a:extLst>
          </p:cNvPr>
          <p:cNvSpPr>
            <a:spLocks noChangeArrowheads="1"/>
          </p:cNvSpPr>
          <p:nvPr/>
        </p:nvSpPr>
        <p:spPr bwMode="auto">
          <a:xfrm>
            <a:off x="428625" y="1173163"/>
            <a:ext cx="3468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solidFill>
                  <a:srgbClr val="000099"/>
                </a:solidFill>
                <a:latin typeface="微软雅黑" panose="020B0503020204020204" pitchFamily="34" charset="-122"/>
                <a:ea typeface="微软雅黑" panose="020B0503020204020204" pitchFamily="34" charset="-122"/>
              </a:rPr>
              <a:t>小型服务器</a:t>
            </a:r>
          </a:p>
        </p:txBody>
      </p:sp>
      <p:pic>
        <p:nvPicPr>
          <p:cNvPr id="33795" name="Picture 5">
            <a:extLst>
              <a:ext uri="{FF2B5EF4-FFF2-40B4-BE49-F238E27FC236}">
                <a16:creationId xmlns:a16="http://schemas.microsoft.com/office/drawing/2014/main" id="{037F78FA-9E5E-4572-98FF-4112E5CBD5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2714625"/>
            <a:ext cx="2941638"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6">
            <a:extLst>
              <a:ext uri="{FF2B5EF4-FFF2-40B4-BE49-F238E27FC236}">
                <a16:creationId xmlns:a16="http://schemas.microsoft.com/office/drawing/2014/main" id="{EEB473E0-2A22-4507-8793-D13CE08CF7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1875" y="3214688"/>
            <a:ext cx="5137150"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59AF7D49-C1D0-4A0E-8BAB-9BDA287168C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7">
            <a:extLst>
              <a:ext uri="{FF2B5EF4-FFF2-40B4-BE49-F238E27FC236}">
                <a16:creationId xmlns:a16="http://schemas.microsoft.com/office/drawing/2014/main" id="{2E6A6D3B-3811-4717-A64E-F631A8E609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8688" y="1571625"/>
            <a:ext cx="7623175"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9">
            <a:extLst>
              <a:ext uri="{FF2B5EF4-FFF2-40B4-BE49-F238E27FC236}">
                <a16:creationId xmlns:a16="http://schemas.microsoft.com/office/drawing/2014/main" id="{435201B6-C49E-456A-B5D9-9F01453D01F3}"/>
              </a:ext>
            </a:extLst>
          </p:cNvPr>
          <p:cNvSpPr>
            <a:spLocks noChangeArrowheads="1"/>
          </p:cNvSpPr>
          <p:nvPr/>
        </p:nvSpPr>
        <p:spPr bwMode="auto">
          <a:xfrm>
            <a:off x="428625" y="828675"/>
            <a:ext cx="3435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solidFill>
                  <a:srgbClr val="000099"/>
                </a:solidFill>
                <a:latin typeface="微软雅黑" panose="020B0503020204020204" pitchFamily="34" charset="-122"/>
                <a:ea typeface="微软雅黑" panose="020B0503020204020204" pitchFamily="34" charset="-122"/>
              </a:rPr>
              <a:t>大型服务器</a:t>
            </a:r>
          </a:p>
        </p:txBody>
      </p:sp>
      <p:sp>
        <p:nvSpPr>
          <p:cNvPr id="8" name="矩形 7">
            <a:extLst>
              <a:ext uri="{FF2B5EF4-FFF2-40B4-BE49-F238E27FC236}">
                <a16:creationId xmlns:a16="http://schemas.microsoft.com/office/drawing/2014/main" id="{8C5134A1-0E28-4199-9195-C49062D5568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573016"/>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358598"/>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1929824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a:extLst>
              <a:ext uri="{FF2B5EF4-FFF2-40B4-BE49-F238E27FC236}">
                <a16:creationId xmlns:a16="http://schemas.microsoft.com/office/drawing/2014/main" id="{A3634693-74FF-47E6-BF66-2A3A36E79BEF}"/>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B66265A2-C953-4882-8A61-8BCA9FF27AFD}"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18:51</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2502658" name="Rectangle 2">
            <a:extLst>
              <a:ext uri="{FF2B5EF4-FFF2-40B4-BE49-F238E27FC236}">
                <a16:creationId xmlns:a16="http://schemas.microsoft.com/office/drawing/2014/main" id="{7BF0C72A-3149-494D-87A1-9547566D2B37}"/>
              </a:ext>
            </a:extLst>
          </p:cNvPr>
          <p:cNvSpPr>
            <a:spLocks noGrp="1" noChangeArrowheads="1"/>
          </p:cNvSpPr>
          <p:nvPr>
            <p:ph idx="4294967295"/>
          </p:nvPr>
        </p:nvSpPr>
        <p:spPr>
          <a:xfrm>
            <a:off x="254893" y="909881"/>
            <a:ext cx="4029075" cy="461665"/>
          </a:xfrm>
        </p:spPr>
        <p:txBody>
          <a:bodyPr anchor="ctr">
            <a:spAutoFit/>
          </a:body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35844" name="Rectangle 4">
            <a:extLst>
              <a:ext uri="{FF2B5EF4-FFF2-40B4-BE49-F238E27FC236}">
                <a16:creationId xmlns:a16="http://schemas.microsoft.com/office/drawing/2014/main" id="{FC86C829-3F41-41B6-9305-B5E94A713ED6}"/>
              </a:ext>
            </a:extLst>
          </p:cNvPr>
          <p:cNvSpPr>
            <a:spLocks noChangeArrowheads="1"/>
          </p:cNvSpPr>
          <p:nvPr/>
        </p:nvSpPr>
        <p:spPr bwMode="auto">
          <a:xfrm>
            <a:off x="323850" y="1673225"/>
            <a:ext cx="86058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超大型计算机是用来进行复杂科学或工业计算的，如大型油田勘探数据处理、天文模拟数据计算、核武器爆炸模拟等用途的并行计算机。</a:t>
            </a:r>
          </a:p>
        </p:txBody>
      </p:sp>
      <p:sp>
        <p:nvSpPr>
          <p:cNvPr id="35845" name="Rectangle 5">
            <a:extLst>
              <a:ext uri="{FF2B5EF4-FFF2-40B4-BE49-F238E27FC236}">
                <a16:creationId xmlns:a16="http://schemas.microsoft.com/office/drawing/2014/main" id="{EF88BA04-5A6D-4EDF-AD2D-FA97D5CC7A46}"/>
              </a:ext>
            </a:extLst>
          </p:cNvPr>
          <p:cNvSpPr>
            <a:spLocks noChangeArrowheads="1"/>
          </p:cNvSpPr>
          <p:nvPr/>
        </p:nvSpPr>
        <p:spPr bwMode="auto">
          <a:xfrm>
            <a:off x="395288" y="2852738"/>
            <a:ext cx="8280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通常通过把大量的中央处理器</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多达上万个）并联起来，在软件系统的统一指挥下，提高运行速度。 </a:t>
            </a:r>
          </a:p>
        </p:txBody>
      </p:sp>
      <p:sp>
        <p:nvSpPr>
          <p:cNvPr id="35846" name="Rectangle 9">
            <a:extLst>
              <a:ext uri="{FF2B5EF4-FFF2-40B4-BE49-F238E27FC236}">
                <a16:creationId xmlns:a16="http://schemas.microsoft.com/office/drawing/2014/main" id="{A17CF2C5-D9ED-46F3-B6AD-FBF900B7BA76}"/>
              </a:ext>
            </a:extLst>
          </p:cNvPr>
          <p:cNvSpPr>
            <a:spLocks noChangeArrowheads="1"/>
          </p:cNvSpPr>
          <p:nvPr/>
        </p:nvSpPr>
        <p:spPr bwMode="auto">
          <a:xfrm>
            <a:off x="395288" y="3917950"/>
            <a:ext cx="84264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       目前世界上最快的超级计算机是美国的“</a:t>
            </a:r>
            <a:r>
              <a:rPr lang="zh-CN" altLang="en-US" sz="2000" b="1">
                <a:solidFill>
                  <a:srgbClr val="0000FF"/>
                </a:solidFill>
                <a:latin typeface="微软雅黑" panose="020B0503020204020204" pitchFamily="34" charset="-122"/>
                <a:ea typeface="微软雅黑" panose="020B0503020204020204" pitchFamily="34" charset="-122"/>
              </a:rPr>
              <a:t>顶点超级计算机</a:t>
            </a:r>
            <a:r>
              <a:rPr lang="zh-CN" altLang="en-US" sz="2000" b="1">
                <a:latin typeface="微软雅黑" panose="020B0503020204020204" pitchFamily="34" charset="-122"/>
                <a:ea typeface="微软雅黑" panose="020B0503020204020204" pitchFamily="34" charset="-122"/>
              </a:rPr>
              <a:t>” 。浮点运算速度峰值可达每秒</a:t>
            </a:r>
            <a:r>
              <a:rPr lang="en-US" altLang="zh-CN" sz="2000" b="1">
                <a:latin typeface="微软雅黑" panose="020B0503020204020204" pitchFamily="34" charset="-122"/>
                <a:ea typeface="微软雅黑" panose="020B0503020204020204" pitchFamily="34" charset="-122"/>
              </a:rPr>
              <a:t>20</a:t>
            </a:r>
            <a:r>
              <a:rPr lang="zh-CN" altLang="en-US" sz="2000" b="1">
                <a:latin typeface="微软雅黑" panose="020B0503020204020204" pitchFamily="34" charset="-122"/>
                <a:ea typeface="微软雅黑" panose="020B0503020204020204" pitchFamily="34" charset="-122"/>
              </a:rPr>
              <a:t>亿亿次。其中，使用了</a:t>
            </a:r>
            <a:r>
              <a:rPr lang="en-US" altLang="zh-CN" sz="2000" b="1">
                <a:latin typeface="微软雅黑" panose="020B0503020204020204" pitchFamily="34" charset="-122"/>
                <a:ea typeface="微软雅黑" panose="020B0503020204020204" pitchFamily="34" charset="-122"/>
              </a:rPr>
              <a:t>4608</a:t>
            </a:r>
            <a:r>
              <a:rPr lang="zh-CN" altLang="en-US" sz="2000" b="1">
                <a:latin typeface="微软雅黑" panose="020B0503020204020204" pitchFamily="34" charset="-122"/>
                <a:ea typeface="微软雅黑" panose="020B0503020204020204" pitchFamily="34" charset="-122"/>
              </a:rPr>
              <a:t>个计算服务器，每个计算服务器中又含有两个国际商用机器公司生产的</a:t>
            </a:r>
            <a:r>
              <a:rPr lang="en-US" altLang="zh-CN" sz="2000" b="1">
                <a:latin typeface="微软雅黑" panose="020B0503020204020204" pitchFamily="34" charset="-122"/>
                <a:ea typeface="微软雅黑" panose="020B0503020204020204" pitchFamily="34" charset="-122"/>
              </a:rPr>
              <a:t>22</a:t>
            </a:r>
            <a:r>
              <a:rPr lang="zh-CN" altLang="en-US" sz="2000" b="1">
                <a:latin typeface="微软雅黑" panose="020B0503020204020204" pitchFamily="34" charset="-122"/>
                <a:ea typeface="微软雅黑" panose="020B0503020204020204" pitchFamily="34" charset="-122"/>
              </a:rPr>
              <a:t>核</a:t>
            </a:r>
            <a:r>
              <a:rPr lang="en-US" altLang="zh-CN" sz="2000" b="1">
                <a:latin typeface="微软雅黑" panose="020B0503020204020204" pitchFamily="34" charset="-122"/>
                <a:ea typeface="微软雅黑" panose="020B0503020204020204" pitchFamily="34" charset="-122"/>
              </a:rPr>
              <a:t>Power9</a:t>
            </a:r>
            <a:r>
              <a:rPr lang="zh-CN" altLang="en-US" sz="2000" b="1">
                <a:latin typeface="微软雅黑" panose="020B0503020204020204" pitchFamily="34" charset="-122"/>
                <a:ea typeface="微软雅黑" panose="020B0503020204020204" pitchFamily="34" charset="-122"/>
              </a:rPr>
              <a:t>处理器和</a:t>
            </a:r>
            <a:r>
              <a:rPr lang="en-US" altLang="zh-CN" sz="2000" b="1">
                <a:latin typeface="微软雅黑" panose="020B0503020204020204" pitchFamily="34" charset="-122"/>
                <a:ea typeface="微软雅黑" panose="020B0503020204020204" pitchFamily="34" charset="-122"/>
              </a:rPr>
              <a:t>6</a:t>
            </a:r>
            <a:r>
              <a:rPr lang="zh-CN" altLang="en-US" sz="2000" b="1">
                <a:latin typeface="微软雅黑" panose="020B0503020204020204" pitchFamily="34" charset="-122"/>
                <a:ea typeface="微软雅黑" panose="020B0503020204020204" pitchFamily="34" charset="-122"/>
              </a:rPr>
              <a:t>个英伟达公司生产的</a:t>
            </a:r>
            <a:r>
              <a:rPr lang="en-US" altLang="zh-CN" sz="2000" b="1">
                <a:latin typeface="微软雅黑" panose="020B0503020204020204" pitchFamily="34" charset="-122"/>
                <a:ea typeface="微软雅黑" panose="020B0503020204020204" pitchFamily="34" charset="-122"/>
              </a:rPr>
              <a:t>Tesla V100</a:t>
            </a:r>
            <a:r>
              <a:rPr lang="zh-CN" altLang="en-US" sz="2000" b="1">
                <a:latin typeface="微软雅黑" panose="020B0503020204020204" pitchFamily="34" charset="-122"/>
                <a:ea typeface="微软雅黑" panose="020B0503020204020204" pitchFamily="34" charset="-122"/>
              </a:rPr>
              <a:t>图形处理单元加速器，可用于能源和先进材料等领域的研究，还可运行机器学习和深度学习等人工智能算法。</a:t>
            </a:r>
          </a:p>
        </p:txBody>
      </p:sp>
      <p:sp>
        <p:nvSpPr>
          <p:cNvPr id="10" name="矩形 9">
            <a:extLst>
              <a:ext uri="{FF2B5EF4-FFF2-40B4-BE49-F238E27FC236}">
                <a16:creationId xmlns:a16="http://schemas.microsoft.com/office/drawing/2014/main" id="{F539D179-0EF7-423B-AE4D-385290AA383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BFF629E1-826B-442F-9BE9-A8914FC2CCEB}"/>
              </a:ext>
            </a:extLst>
          </p:cNvPr>
          <p:cNvSpPr>
            <a:spLocks noChangeArrowheads="1"/>
          </p:cNvSpPr>
          <p:nvPr/>
        </p:nvSpPr>
        <p:spPr bwMode="auto">
          <a:xfrm>
            <a:off x="755650" y="763588"/>
            <a:ext cx="7704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中国的</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神威</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太湖之光”超级计算机（</a:t>
            </a:r>
            <a:r>
              <a:rPr lang="en-US" altLang="zh-CN" sz="2400" b="1">
                <a:latin typeface="微软雅黑" panose="020B0503020204020204" pitchFamily="34" charset="-122"/>
                <a:ea typeface="微软雅黑" panose="020B0503020204020204" pitchFamily="34" charset="-122"/>
              </a:rPr>
              <a:t>9.3</a:t>
            </a:r>
            <a:r>
              <a:rPr lang="zh-CN" altLang="en-US" sz="2400" b="1">
                <a:latin typeface="微软雅黑" panose="020B0503020204020204" pitchFamily="34" charset="-122"/>
                <a:ea typeface="微软雅黑" panose="020B0503020204020204" pitchFamily="34" charset="-122"/>
              </a:rPr>
              <a:t>亿亿次）</a:t>
            </a:r>
          </a:p>
        </p:txBody>
      </p:sp>
      <p:pic>
        <p:nvPicPr>
          <p:cNvPr id="36867" name="图片 1">
            <a:extLst>
              <a:ext uri="{FF2B5EF4-FFF2-40B4-BE49-F238E27FC236}">
                <a16:creationId xmlns:a16="http://schemas.microsoft.com/office/drawing/2014/main" id="{CB74CF6D-982F-48BF-9FE5-0A5EA9D01C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268413"/>
            <a:ext cx="7343775" cy="450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42B9C7BB-F5B1-4E7A-97B7-985A10CE20FA}"/>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36869" name="Rectangle 5">
            <a:extLst>
              <a:ext uri="{FF2B5EF4-FFF2-40B4-BE49-F238E27FC236}">
                <a16:creationId xmlns:a16="http://schemas.microsoft.com/office/drawing/2014/main" id="{995ABD24-7806-474E-A5B2-06125D9E5D20}"/>
              </a:ext>
            </a:extLst>
          </p:cNvPr>
          <p:cNvSpPr>
            <a:spLocks noChangeArrowheads="1"/>
          </p:cNvSpPr>
          <p:nvPr/>
        </p:nvSpPr>
        <p:spPr bwMode="auto">
          <a:xfrm>
            <a:off x="1908175" y="5876925"/>
            <a:ext cx="6264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latin typeface="微软雅黑" panose="020B0503020204020204" pitchFamily="34" charset="-122"/>
                <a:ea typeface="微软雅黑" panose="020B0503020204020204" pitchFamily="34" charset="-122"/>
              </a:rPr>
              <a:t>2016</a:t>
            </a:r>
            <a:r>
              <a:rPr lang="zh-CN" altLang="en-US" sz="2400" b="1">
                <a:latin typeface="微软雅黑" panose="020B0503020204020204" pitchFamily="34" charset="-122"/>
                <a:ea typeface="微软雅黑" panose="020B0503020204020204" pitchFamily="34" charset="-122"/>
              </a:rPr>
              <a:t>年为世界第一，目前排名第三</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a:extLst>
              <a:ext uri="{FF2B5EF4-FFF2-40B4-BE49-F238E27FC236}">
                <a16:creationId xmlns:a16="http://schemas.microsoft.com/office/drawing/2014/main" id="{97882665-41EE-4F92-8AFE-FCF2EEE81B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268413"/>
            <a:ext cx="7723187"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5">
            <a:extLst>
              <a:ext uri="{FF2B5EF4-FFF2-40B4-BE49-F238E27FC236}">
                <a16:creationId xmlns:a16="http://schemas.microsoft.com/office/drawing/2014/main" id="{B6732533-15DE-4EAC-8455-E06761F5EAD1}"/>
              </a:ext>
            </a:extLst>
          </p:cNvPr>
          <p:cNvSpPr>
            <a:spLocks noChangeArrowheads="1"/>
          </p:cNvSpPr>
          <p:nvPr/>
        </p:nvSpPr>
        <p:spPr bwMode="auto">
          <a:xfrm>
            <a:off x="395288" y="795338"/>
            <a:ext cx="828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中国的“天河二号”超级计算机（</a:t>
            </a:r>
            <a:r>
              <a:rPr lang="en-US" altLang="zh-CN" sz="2000" b="1">
                <a:latin typeface="微软雅黑" panose="020B0503020204020204" pitchFamily="34" charset="-122"/>
                <a:ea typeface="微软雅黑" panose="020B0503020204020204" pitchFamily="34" charset="-122"/>
              </a:rPr>
              <a:t>33.83PFlops</a:t>
            </a:r>
            <a:r>
              <a:rPr lang="zh-CN" altLang="en-US" sz="2000" b="1">
                <a:latin typeface="微软雅黑" panose="020B0503020204020204" pitchFamily="34" charset="-122"/>
                <a:ea typeface="微软雅黑" panose="020B0503020204020204" pitchFamily="34" charset="-122"/>
              </a:rPr>
              <a:t>千万次），世界第四</a:t>
            </a:r>
          </a:p>
        </p:txBody>
      </p:sp>
      <p:sp>
        <p:nvSpPr>
          <p:cNvPr id="8" name="矩形 7">
            <a:extLst>
              <a:ext uri="{FF2B5EF4-FFF2-40B4-BE49-F238E27FC236}">
                <a16:creationId xmlns:a16="http://schemas.microsoft.com/office/drawing/2014/main" id="{6E3C1CF9-C0E5-4963-A9A6-955E24C897E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a:extLst>
              <a:ext uri="{FF2B5EF4-FFF2-40B4-BE49-F238E27FC236}">
                <a16:creationId xmlns:a16="http://schemas.microsoft.com/office/drawing/2014/main" id="{87A65A02-FA3D-41B4-A1EF-606C5E1025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600" y="1304925"/>
            <a:ext cx="73152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4">
            <a:extLst>
              <a:ext uri="{FF2B5EF4-FFF2-40B4-BE49-F238E27FC236}">
                <a16:creationId xmlns:a16="http://schemas.microsoft.com/office/drawing/2014/main" id="{B2194D5E-7674-4372-98A6-6B0519FA6903}"/>
              </a:ext>
            </a:extLst>
          </p:cNvPr>
          <p:cNvSpPr>
            <a:spLocks noChangeArrowheads="1"/>
          </p:cNvSpPr>
          <p:nvPr/>
        </p:nvSpPr>
        <p:spPr bwMode="auto">
          <a:xfrm>
            <a:off x="539750" y="692150"/>
            <a:ext cx="86042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2000" b="1">
                <a:latin typeface="微软雅黑" panose="020B0503020204020204" pitchFamily="34" charset="-122"/>
                <a:ea typeface="微软雅黑" panose="020B0503020204020204" pitchFamily="34" charset="-122"/>
              </a:rPr>
              <a:t>上上一代（</a:t>
            </a:r>
            <a:r>
              <a:rPr lang="en-US" altLang="zh-CN" sz="2000" b="1">
                <a:latin typeface="微软雅黑" panose="020B0503020204020204" pitchFamily="34" charset="-122"/>
                <a:ea typeface="微软雅黑" panose="020B0503020204020204" pitchFamily="34" charset="-122"/>
              </a:rPr>
              <a:t>2005</a:t>
            </a:r>
            <a:r>
              <a:rPr lang="zh-CN" altLang="en-US" sz="2000" b="1">
                <a:latin typeface="微软雅黑" panose="020B0503020204020204" pitchFamily="34" charset="-122"/>
                <a:ea typeface="微软雅黑" panose="020B0503020204020204" pitchFamily="34" charset="-122"/>
              </a:rPr>
              <a:t>年）超级计算机代表</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蓝色基因（美国</a:t>
            </a:r>
            <a:r>
              <a:rPr lang="en-US" altLang="zh-CN" sz="2000" b="1">
                <a:latin typeface="微软雅黑" panose="020B0503020204020204" pitchFamily="34" charset="-122"/>
                <a:ea typeface="微软雅黑" panose="020B0503020204020204" pitchFamily="34" charset="-122"/>
              </a:rPr>
              <a:t>0.29PFlops</a:t>
            </a:r>
            <a:r>
              <a:rPr lang="zh-CN" altLang="en-US" sz="2000" b="1">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B1315BFD-7C9B-4C20-918E-59F44ACA41A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573016"/>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358598"/>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2560514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7426" name="Rectangle 2">
            <a:extLst>
              <a:ext uri="{FF2B5EF4-FFF2-40B4-BE49-F238E27FC236}">
                <a16:creationId xmlns:a16="http://schemas.microsoft.com/office/drawing/2014/main" id="{A43A09BD-E422-438A-984F-6E4AC3550D85}"/>
              </a:ext>
            </a:extLst>
          </p:cNvPr>
          <p:cNvSpPr>
            <a:spLocks noGrp="1"/>
          </p:cNvSpPr>
          <p:nvPr>
            <p:ph idx="4294967295"/>
          </p:nvPr>
        </p:nvSpPr>
        <p:spPr>
          <a:xfrm>
            <a:off x="376239" y="1412875"/>
            <a:ext cx="8372226" cy="4895850"/>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2000" b="1" dirty="0">
                <a:latin typeface="微软雅黑" panose="020B0503020204020204" pitchFamily="34" charset="-122"/>
                <a:ea typeface="微软雅黑" panose="020B0503020204020204" pitchFamily="34" charset="-122"/>
              </a:rPr>
              <a:t>计算机由</a:t>
            </a:r>
            <a:r>
              <a:rPr lang="zh-CN" altLang="en-US" sz="2000" b="1" dirty="0">
                <a:solidFill>
                  <a:srgbClr val="0000FF"/>
                </a:solidFill>
                <a:latin typeface="微软雅黑" panose="020B0503020204020204" pitchFamily="34" charset="-122"/>
                <a:ea typeface="微软雅黑" panose="020B0503020204020204" pitchFamily="34" charset="-122"/>
              </a:rPr>
              <a:t>运算器</a:t>
            </a:r>
            <a:r>
              <a:rPr lang="en-US" altLang="zh-CN" sz="2000" b="1" dirty="0">
                <a:solidFill>
                  <a:srgbClr val="0000FF"/>
                </a:solidFill>
                <a:latin typeface="微软雅黑" panose="020B0503020204020204" pitchFamily="34" charset="-122"/>
                <a:ea typeface="微软雅黑" panose="020B0503020204020204" pitchFamily="34" charset="-122"/>
              </a:rPr>
              <a:t>(ALU)</a:t>
            </a:r>
            <a:r>
              <a:rPr lang="zh-CN" altLang="en-US" sz="2000" b="1" dirty="0">
                <a:solidFill>
                  <a:srgbClr val="0000FF"/>
                </a:solidFill>
                <a:latin typeface="微软雅黑" panose="020B0503020204020204" pitchFamily="34" charset="-122"/>
                <a:ea typeface="微软雅黑" panose="020B0503020204020204" pitchFamily="34" charset="-122"/>
              </a:rPr>
              <a:t>、控制器</a:t>
            </a:r>
            <a:r>
              <a:rPr lang="en-US" altLang="zh-CN" sz="2000" b="1" dirty="0">
                <a:solidFill>
                  <a:srgbClr val="0000FF"/>
                </a:solidFill>
                <a:latin typeface="微软雅黑" panose="020B0503020204020204" pitchFamily="34" charset="-122"/>
                <a:ea typeface="微软雅黑" panose="020B0503020204020204" pitchFamily="34" charset="-122"/>
              </a:rPr>
              <a:t>(CPU-ALU)</a:t>
            </a:r>
            <a:r>
              <a:rPr lang="zh-CN" altLang="en-US" sz="2000" b="1" dirty="0">
                <a:solidFill>
                  <a:srgbClr val="0000FF"/>
                </a:solidFill>
                <a:latin typeface="微软雅黑" panose="020B0503020204020204" pitchFamily="34" charset="-122"/>
                <a:ea typeface="微软雅黑" panose="020B0503020204020204" pitchFamily="34" charset="-122"/>
              </a:rPr>
              <a:t>、存储器</a:t>
            </a:r>
            <a:r>
              <a:rPr lang="en-US" altLang="zh-CN" sz="2000" b="1" dirty="0">
                <a:solidFill>
                  <a:srgbClr val="0000FF"/>
                </a:solidFill>
                <a:latin typeface="微软雅黑" panose="020B0503020204020204" pitchFamily="34" charset="-122"/>
                <a:ea typeface="微软雅黑" panose="020B0503020204020204" pitchFamily="34" charset="-122"/>
              </a:rPr>
              <a:t>(Memory</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Storage)</a:t>
            </a:r>
            <a:r>
              <a:rPr lang="zh-CN" altLang="en-US" sz="2000" b="1" dirty="0">
                <a:solidFill>
                  <a:srgbClr val="0000FF"/>
                </a:solidFill>
                <a:latin typeface="微软雅黑" panose="020B0503020204020204" pitchFamily="34" charset="-122"/>
                <a:ea typeface="微软雅黑" panose="020B0503020204020204" pitchFamily="34" charset="-122"/>
              </a:rPr>
              <a:t>、输入设备</a:t>
            </a:r>
            <a:r>
              <a:rPr lang="en-US" altLang="zh-CN" sz="2000" b="1" dirty="0">
                <a:solidFill>
                  <a:srgbClr val="0000FF"/>
                </a:solidFill>
                <a:latin typeface="微软雅黑" panose="020B0503020204020204" pitchFamily="34" charset="-122"/>
                <a:ea typeface="微软雅黑" panose="020B0503020204020204" pitchFamily="34" charset="-122"/>
              </a:rPr>
              <a:t>(Input)</a:t>
            </a:r>
            <a:r>
              <a:rPr lang="zh-CN" altLang="en-US" sz="2000" b="1" dirty="0">
                <a:solidFill>
                  <a:srgbClr val="0000FF"/>
                </a:solidFill>
                <a:latin typeface="微软雅黑" panose="020B0503020204020204" pitchFamily="34" charset="-122"/>
                <a:ea typeface="微软雅黑" panose="020B0503020204020204" pitchFamily="34" charset="-122"/>
              </a:rPr>
              <a:t>、输出设备</a:t>
            </a:r>
            <a:r>
              <a:rPr lang="en-US" altLang="zh-CN" sz="2000" b="1" dirty="0">
                <a:solidFill>
                  <a:srgbClr val="0000FF"/>
                </a:solidFill>
                <a:latin typeface="微软雅黑" panose="020B0503020204020204" pitchFamily="34" charset="-122"/>
                <a:ea typeface="微软雅黑" panose="020B0503020204020204" pitchFamily="34" charset="-122"/>
              </a:rPr>
              <a:t>(Output)</a:t>
            </a:r>
            <a:r>
              <a:rPr lang="zh-CN" altLang="en-US" sz="2000" b="1" dirty="0">
                <a:latin typeface="微软雅黑" panose="020B0503020204020204" pitchFamily="34" charset="-122"/>
                <a:ea typeface="微软雅黑" panose="020B0503020204020204" pitchFamily="34" charset="-122"/>
              </a:rPr>
              <a:t>五大功能部件组成。</a:t>
            </a:r>
            <a:endParaRPr lang="en-US" altLang="zh-CN" sz="2000" b="1" dirty="0">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Blip>
                <a:blip r:embed="rId2"/>
              </a:buBlip>
            </a:pPr>
            <a:r>
              <a:rPr lang="zh-CN" altLang="en-US" sz="2000" b="1" dirty="0">
                <a:latin typeface="微软雅黑" panose="020B0503020204020204" pitchFamily="34" charset="-122"/>
                <a:ea typeface="微软雅黑" panose="020B0503020204020204" pitchFamily="34" charset="-122"/>
              </a:rPr>
              <a:t>特点：</a:t>
            </a:r>
            <a:endParaRPr lang="zh-CN" altLang="en-US" sz="2400" b="1" dirty="0">
              <a:latin typeface="微软雅黑" panose="020B0503020204020204" pitchFamily="34" charset="-122"/>
              <a:ea typeface="微软雅黑" panose="020B0503020204020204" pitchFamily="34" charset="-122"/>
            </a:endParaRP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计算机的数制采用</a:t>
            </a:r>
            <a:r>
              <a:rPr lang="zh-CN" altLang="en-US" sz="2000" b="1" dirty="0">
                <a:solidFill>
                  <a:srgbClr val="0000FF"/>
                </a:solidFill>
                <a:latin typeface="微软雅黑" panose="020B0503020204020204" pitchFamily="34" charset="-122"/>
                <a:ea typeface="微软雅黑" panose="020B0503020204020204" pitchFamily="34" charset="-122"/>
              </a:rPr>
              <a:t>二进制</a:t>
            </a:r>
            <a:r>
              <a:rPr lang="zh-CN" altLang="en-US" sz="2000" b="1" dirty="0">
                <a:latin typeface="微软雅黑" panose="020B0503020204020204" pitchFamily="34" charset="-122"/>
                <a:ea typeface="微软雅黑" panose="020B0503020204020204" pitchFamily="34" charset="-122"/>
              </a:rPr>
              <a:t>，数据和指令均采用</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组成的二进制代码表示，二进制更适合硬件表示，存储和计算资源都是有限的。</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计算机指令和数据存储在同一记忆装置中，即</a:t>
            </a:r>
            <a:r>
              <a:rPr lang="zh-CN" altLang="en-US" sz="2000" b="1" dirty="0">
                <a:solidFill>
                  <a:srgbClr val="0000FF"/>
                </a:solidFill>
                <a:latin typeface="微软雅黑" panose="020B0503020204020204" pitchFamily="34" charset="-122"/>
                <a:ea typeface="微软雅黑" panose="020B0503020204020204" pitchFamily="34" charset="-122"/>
              </a:rPr>
              <a:t>存储程序。</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计算机按照预先编制的程序</a:t>
            </a:r>
            <a:r>
              <a:rPr lang="en-US" altLang="zh-CN" sz="2000" b="1" dirty="0">
                <a:latin typeface="微软雅黑" panose="020B0503020204020204" pitchFamily="34" charset="-122"/>
                <a:ea typeface="微软雅黑" panose="020B0503020204020204" pitchFamily="34" charset="-122"/>
              </a:rPr>
              <a:t>Program</a:t>
            </a:r>
            <a:r>
              <a:rPr lang="zh-CN" altLang="en-US" sz="2000" b="1" dirty="0">
                <a:latin typeface="微软雅黑" panose="020B0503020204020204" pitchFamily="34" charset="-122"/>
                <a:ea typeface="微软雅黑" panose="020B0503020204020204" pitchFamily="34" charset="-122"/>
              </a:rPr>
              <a:t>（一组指示计算机每一步动作的指令</a:t>
            </a:r>
            <a:r>
              <a:rPr lang="en-US" altLang="zh-CN" sz="2000" b="1" dirty="0">
                <a:latin typeface="微软雅黑" panose="020B0503020204020204" pitchFamily="34" charset="-122"/>
                <a:ea typeface="微软雅黑" panose="020B0503020204020204" pitchFamily="34" charset="-122"/>
              </a:rPr>
              <a:t>Instruction</a:t>
            </a:r>
            <a:r>
              <a:rPr lang="zh-CN" altLang="en-US" sz="2000" b="1" dirty="0">
                <a:latin typeface="微软雅黑" panose="020B0503020204020204" pitchFamily="34" charset="-122"/>
                <a:ea typeface="微软雅黑" panose="020B0503020204020204" pitchFamily="34" charset="-122"/>
              </a:rPr>
              <a:t>）顺序执行，即</a:t>
            </a:r>
            <a:r>
              <a:rPr lang="zh-CN" altLang="en-US" sz="2000" b="1" dirty="0">
                <a:solidFill>
                  <a:srgbClr val="0000FF"/>
                </a:solidFill>
                <a:latin typeface="微软雅黑" panose="020B0503020204020204" pitchFamily="34" charset="-122"/>
                <a:ea typeface="微软雅黑" panose="020B0503020204020204" pitchFamily="34" charset="-122"/>
              </a:rPr>
              <a:t>程序控制。</a:t>
            </a:r>
            <a:endParaRPr lang="zh-CN" altLang="en-US" sz="2400" b="1" dirty="0">
              <a:solidFill>
                <a:srgbClr val="0000FF"/>
              </a:solidFill>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目前，绝大多数计算机采用</a:t>
            </a:r>
            <a:r>
              <a:rPr lang="zh-CN" altLang="en-US" sz="2000" b="1" u="sng" dirty="0">
                <a:solidFill>
                  <a:srgbClr val="FF0000"/>
                </a:solidFill>
                <a:latin typeface="微软雅黑" panose="020B0503020204020204" pitchFamily="34" charset="-122"/>
                <a:ea typeface="微软雅黑" panose="020B0503020204020204" pitchFamily="34" charset="-122"/>
              </a:rPr>
              <a:t>冯</a:t>
            </a:r>
            <a:r>
              <a:rPr lang="en-US" altLang="zh-CN" sz="2000" b="1" u="sng" dirty="0">
                <a:solidFill>
                  <a:srgbClr val="FF0000"/>
                </a:solidFill>
                <a:latin typeface="微软雅黑" panose="020B0503020204020204" pitchFamily="34" charset="-122"/>
                <a:ea typeface="微软雅黑" panose="020B0503020204020204" pitchFamily="34" charset="-122"/>
              </a:rPr>
              <a:t>·</a:t>
            </a:r>
            <a:r>
              <a:rPr lang="zh-CN" altLang="en-US" sz="2000" b="1" u="sng" dirty="0">
                <a:solidFill>
                  <a:srgbClr val="FF0000"/>
                </a:solidFill>
                <a:latin typeface="微软雅黑" panose="020B0503020204020204" pitchFamily="34" charset="-122"/>
                <a:ea typeface="微软雅黑" panose="020B0503020204020204" pitchFamily="34" charset="-122"/>
              </a:rPr>
              <a:t>诺依曼结构</a:t>
            </a:r>
            <a:r>
              <a:rPr lang="zh-CN" altLang="en-US" sz="20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15363" name="Rectangle 5">
            <a:extLst>
              <a:ext uri="{FF2B5EF4-FFF2-40B4-BE49-F238E27FC236}">
                <a16:creationId xmlns:a16="http://schemas.microsoft.com/office/drawing/2014/main" id="{6C999FF2-A528-4301-8E06-E3DC7A2C12CE}"/>
              </a:ext>
            </a:extLst>
          </p:cNvPr>
          <p:cNvSpPr>
            <a:spLocks noChangeArrowheads="1"/>
          </p:cNvSpPr>
          <p:nvPr/>
        </p:nvSpPr>
        <p:spPr bwMode="auto">
          <a:xfrm>
            <a:off x="611188" y="765175"/>
            <a:ext cx="381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Clr>
                <a:schemeClr val="accent1"/>
              </a:buClr>
              <a:buFont typeface="Wingdings" panose="05000000000000000000" pitchFamily="2" charset="2"/>
              <a:buNone/>
            </a:pPr>
            <a:r>
              <a:rPr lang="zh-CN" altLang="en-US" sz="2400" b="1">
                <a:solidFill>
                  <a:srgbClr val="FF0000"/>
                </a:solidFill>
                <a:latin typeface="Arial" panose="020B0604020202020204" pitchFamily="34" charset="0"/>
              </a:rPr>
              <a:t>存储程序</a:t>
            </a:r>
            <a:r>
              <a:rPr lang="en-US" altLang="zh-CN" sz="2400" b="1">
                <a:solidFill>
                  <a:srgbClr val="FF0000"/>
                </a:solidFill>
                <a:latin typeface="Arial" panose="020B0604020202020204" pitchFamily="34" charset="0"/>
              </a:rPr>
              <a:t>+</a:t>
            </a:r>
            <a:r>
              <a:rPr lang="zh-CN" altLang="en-US" sz="2400" b="1">
                <a:solidFill>
                  <a:srgbClr val="FF0000"/>
                </a:solidFill>
                <a:latin typeface="Arial" panose="020B0604020202020204" pitchFamily="34" charset="0"/>
              </a:rPr>
              <a:t>程序控制</a:t>
            </a:r>
          </a:p>
        </p:txBody>
      </p:sp>
      <p:sp>
        <p:nvSpPr>
          <p:cNvPr id="11" name="矩形 10">
            <a:extLst>
              <a:ext uri="{FF2B5EF4-FFF2-40B4-BE49-F238E27FC236}">
                <a16:creationId xmlns:a16="http://schemas.microsoft.com/office/drawing/2014/main" id="{AF6E9EA5-AE10-46A8-9215-D4324C002F4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407426">
                                            <p:txEl>
                                              <p:pRg st="2" end="2"/>
                                            </p:txEl>
                                          </p:spTgt>
                                        </p:tgtEl>
                                        <p:attrNameLst>
                                          <p:attrName>style.visibility</p:attrName>
                                        </p:attrNameLst>
                                      </p:cBhvr>
                                      <p:to>
                                        <p:strVal val="visible"/>
                                      </p:to>
                                    </p:set>
                                    <p:animEffect transition="in" filter="blinds(horizontal)">
                                      <p:cBhvr>
                                        <p:cTn id="7" dur="500"/>
                                        <p:tgtEl>
                                          <p:spTgt spid="240742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07426">
                                            <p:txEl>
                                              <p:pRg st="3" end="3"/>
                                            </p:txEl>
                                          </p:spTgt>
                                        </p:tgtEl>
                                        <p:attrNameLst>
                                          <p:attrName>style.visibility</p:attrName>
                                        </p:attrNameLst>
                                      </p:cBhvr>
                                      <p:to>
                                        <p:strVal val="visible"/>
                                      </p:to>
                                    </p:set>
                                    <p:animEffect transition="in" filter="blinds(horizontal)">
                                      <p:cBhvr>
                                        <p:cTn id="12" dur="500"/>
                                        <p:tgtEl>
                                          <p:spTgt spid="240742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07426">
                                            <p:txEl>
                                              <p:pRg st="4" end="4"/>
                                            </p:txEl>
                                          </p:spTgt>
                                        </p:tgtEl>
                                        <p:attrNameLst>
                                          <p:attrName>style.visibility</p:attrName>
                                        </p:attrNameLst>
                                      </p:cBhvr>
                                      <p:to>
                                        <p:strVal val="visible"/>
                                      </p:to>
                                    </p:set>
                                    <p:animEffect transition="in" filter="blinds(horizontal)">
                                      <p:cBhvr>
                                        <p:cTn id="17" dur="500"/>
                                        <p:tgtEl>
                                          <p:spTgt spid="240742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07426">
                                            <p:txEl>
                                              <p:pRg st="5" end="5"/>
                                            </p:txEl>
                                          </p:spTgt>
                                        </p:tgtEl>
                                        <p:attrNameLst>
                                          <p:attrName>style.visibility</p:attrName>
                                        </p:attrNameLst>
                                      </p:cBhvr>
                                      <p:to>
                                        <p:strVal val="visible"/>
                                      </p:to>
                                    </p:set>
                                    <p:animEffect transition="in" filter="diamond(in)">
                                      <p:cBhvr>
                                        <p:cTn id="22" dur="2000"/>
                                        <p:tgtEl>
                                          <p:spTgt spid="24074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2786" name="Rectangle 2">
            <a:extLst>
              <a:ext uri="{FF2B5EF4-FFF2-40B4-BE49-F238E27FC236}">
                <a16:creationId xmlns:a16="http://schemas.microsoft.com/office/drawing/2014/main" id="{FD8AB4E2-50EA-467C-8AA4-E15E0D6879C6}"/>
              </a:ext>
            </a:extLst>
          </p:cNvPr>
          <p:cNvSpPr>
            <a:spLocks noGrp="1" noChangeArrowheads="1"/>
          </p:cNvSpPr>
          <p:nvPr>
            <p:ph idx="4294967295"/>
          </p:nvPr>
        </p:nvSpPr>
        <p:spPr>
          <a:xfrm>
            <a:off x="251521" y="939497"/>
            <a:ext cx="4680520" cy="461665"/>
          </a:xfrm>
          <a:ln>
            <a:miter lim="800000"/>
            <a:headEnd/>
            <a:tailEnd/>
          </a:ln>
        </p:spPr>
        <p:txBody>
          <a:bodyPr anchor="ctr">
            <a:spAutoFit/>
          </a:body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2422793" name="Rectangle 9">
            <a:extLst>
              <a:ext uri="{FF2B5EF4-FFF2-40B4-BE49-F238E27FC236}">
                <a16:creationId xmlns:a16="http://schemas.microsoft.com/office/drawing/2014/main" id="{698E6161-7A84-4F8E-AA1C-7FC109AE10AC}"/>
              </a:ext>
            </a:extLst>
          </p:cNvPr>
          <p:cNvSpPr>
            <a:spLocks noChangeArrowheads="1"/>
          </p:cNvSpPr>
          <p:nvPr/>
        </p:nvSpPr>
        <p:spPr bwMode="auto">
          <a:xfrm>
            <a:off x="431800" y="1951038"/>
            <a:ext cx="8426450" cy="2476500"/>
          </a:xfrm>
          <a:prstGeom prst="rect">
            <a:avLst/>
          </a:prstGeom>
          <a:noFill/>
          <a:ln>
            <a:noFill/>
          </a:ln>
          <a:effectLst/>
        </p:spPr>
        <p:txBody>
          <a:bodyPr anchor="ctr">
            <a:spAutoFit/>
          </a:bodyPr>
          <a:lstStyle>
            <a:lvl1pPr indent="622300">
              <a:spcBef>
                <a:spcPct val="0"/>
              </a:spcBef>
              <a:defRPr>
                <a:solidFill>
                  <a:schemeClr val="tx1"/>
                </a:solidFill>
                <a:latin typeface="Arial" panose="020B0604020202020204" pitchFamily="34" charset="0"/>
                <a:ea typeface="宋体" panose="02010600030101010101" pitchFamily="2" charset="-122"/>
              </a:defRPr>
            </a:lvl1pPr>
            <a:lvl2pPr marL="802005">
              <a:spcBef>
                <a:spcPct val="0"/>
              </a:spcBef>
              <a:defRPr>
                <a:solidFill>
                  <a:schemeClr val="tx1"/>
                </a:solidFill>
                <a:latin typeface="Arial" panose="020B0604020202020204" pitchFamily="34" charset="0"/>
                <a:ea typeface="宋体" panose="02010600030101010101" pitchFamily="2" charset="-122"/>
              </a:defRPr>
            </a:lvl2pPr>
            <a:lvl3pPr marL="981075">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defRPr/>
            </a:pPr>
            <a:r>
              <a:rPr lang="zh-CN" altLang="en-US" sz="2000" b="1" dirty="0">
                <a:latin typeface="微软雅黑" pitchFamily="34" charset="-122"/>
                <a:ea typeface="微软雅黑" pitchFamily="34" charset="-122"/>
              </a:rPr>
              <a:t>工业控制计算机简称</a:t>
            </a:r>
            <a:r>
              <a:rPr lang="zh-CN" altLang="en-US" sz="2000" b="1" dirty="0">
                <a:solidFill>
                  <a:srgbClr val="0000FF"/>
                </a:solidFill>
                <a:latin typeface="微软雅黑" pitchFamily="34" charset="-122"/>
                <a:ea typeface="微软雅黑" pitchFamily="34" charset="-122"/>
              </a:rPr>
              <a:t>工控机</a:t>
            </a:r>
            <a:r>
              <a:rPr lang="zh-CN" altLang="en-US" sz="2000" b="1" dirty="0">
                <a:latin typeface="微软雅黑" pitchFamily="34" charset="-122"/>
                <a:ea typeface="微软雅黑" pitchFamily="34" charset="-122"/>
              </a:rPr>
              <a:t>，它是为满足工业生产过程的</a:t>
            </a:r>
            <a:r>
              <a:rPr lang="zh-CN" altLang="en-US" sz="2000" b="1" dirty="0">
                <a:solidFill>
                  <a:srgbClr val="0000FF"/>
                </a:solidFill>
                <a:latin typeface="微软雅黑" pitchFamily="34" charset="-122"/>
                <a:ea typeface="微软雅黑" pitchFamily="34" charset="-122"/>
              </a:rPr>
              <a:t>数据采集、监测</a:t>
            </a:r>
            <a:r>
              <a:rPr lang="zh-CN" altLang="en-US" sz="2000" b="1" dirty="0">
                <a:latin typeface="微软雅黑" pitchFamily="34" charset="-122"/>
                <a:ea typeface="微软雅黑" pitchFamily="34" charset="-122"/>
              </a:rPr>
              <a:t>与</a:t>
            </a:r>
            <a:r>
              <a:rPr lang="zh-CN" altLang="en-US" sz="2000" b="1" dirty="0">
                <a:solidFill>
                  <a:srgbClr val="0000FF"/>
                </a:solidFill>
                <a:latin typeface="微软雅黑" pitchFamily="34" charset="-122"/>
                <a:ea typeface="微软雅黑" pitchFamily="34" charset="-122"/>
              </a:rPr>
              <a:t>控制</a:t>
            </a:r>
            <a:r>
              <a:rPr lang="zh-CN" altLang="en-US" sz="2000" b="1" dirty="0">
                <a:latin typeface="微软雅黑" pitchFamily="34" charset="-122"/>
                <a:ea typeface="微软雅黑" pitchFamily="34" charset="-122"/>
              </a:rPr>
              <a:t>等要求而设计的一类计算机的总称。</a:t>
            </a:r>
          </a:p>
          <a:p>
            <a:pPr eaLnBrk="1" hangingPunct="1">
              <a:lnSpc>
                <a:spcPct val="150000"/>
              </a:lnSpc>
              <a:spcBef>
                <a:spcPts val="600"/>
              </a:spcBef>
              <a:spcAft>
                <a:spcPts val="600"/>
              </a:spcAft>
              <a:defRPr/>
            </a:pPr>
            <a:r>
              <a:rPr lang="zh-CN" altLang="en-US" sz="2000" b="1" dirty="0">
                <a:latin typeface="微软雅黑" pitchFamily="34" charset="-122"/>
                <a:ea typeface="微软雅黑" pitchFamily="34" charset="-122"/>
              </a:rPr>
              <a:t>它通常采用</a:t>
            </a:r>
            <a:r>
              <a:rPr lang="zh-CN" altLang="en-US" sz="2000" b="1" dirty="0">
                <a:solidFill>
                  <a:srgbClr val="0000FF"/>
                </a:solidFill>
                <a:latin typeface="微软雅黑" pitchFamily="34" charset="-122"/>
                <a:ea typeface="微软雅黑" pitchFamily="34" charset="-122"/>
              </a:rPr>
              <a:t>开放式总线结构</a:t>
            </a:r>
            <a:r>
              <a:rPr lang="zh-CN" altLang="en-US" sz="2000" b="1" dirty="0">
                <a:latin typeface="微软雅黑" pitchFamily="34" charset="-122"/>
                <a:ea typeface="微软雅黑" pitchFamily="34" charset="-122"/>
              </a:rPr>
              <a:t>，将</a:t>
            </a:r>
            <a:r>
              <a:rPr lang="zh-CN" altLang="en-US" sz="2000" b="1" dirty="0">
                <a:solidFill>
                  <a:srgbClr val="0000FF"/>
                </a:solidFill>
                <a:latin typeface="微软雅黑" pitchFamily="34" charset="-122"/>
                <a:ea typeface="微软雅黑" pitchFamily="34" charset="-122"/>
              </a:rPr>
              <a:t>各种过程通道做成相应的模板或模块</a:t>
            </a:r>
            <a:r>
              <a:rPr lang="zh-CN" altLang="en-US" sz="2000" b="1" dirty="0">
                <a:latin typeface="微软雅黑" pitchFamily="34" charset="-122"/>
                <a:ea typeface="微软雅黑" pitchFamily="34" charset="-122"/>
              </a:rPr>
              <a:t>，以便与工业现场的各种传感器及执行机构直接连接，配以功能齐全的</a:t>
            </a:r>
            <a:r>
              <a:rPr lang="zh-CN" altLang="en-US" sz="2000" b="1" dirty="0">
                <a:solidFill>
                  <a:srgbClr val="0000FF"/>
                </a:solidFill>
                <a:latin typeface="微软雅黑" pitchFamily="34" charset="-122"/>
                <a:ea typeface="微软雅黑" pitchFamily="34" charset="-122"/>
              </a:rPr>
              <a:t>组态控制软件</a:t>
            </a:r>
            <a:r>
              <a:rPr lang="zh-CN" altLang="en-US" sz="2000" b="1" dirty="0">
                <a:latin typeface="微软雅黑" pitchFamily="34" charset="-122"/>
                <a:ea typeface="微软雅黑" pitchFamily="34" charset="-122"/>
              </a:rPr>
              <a:t>，即可构成一套完整的计算机控制系统</a:t>
            </a:r>
            <a:r>
              <a:rPr lang="zh-CN" altLang="en-US" sz="2000" b="1" dirty="0">
                <a:effectLst>
                  <a:outerShdw blurRad="38100" dist="38100" dir="2700000" algn="tl">
                    <a:srgbClr val="000000"/>
                  </a:outerShdw>
                </a:effectLst>
                <a:latin typeface="微软雅黑" pitchFamily="34" charset="-122"/>
                <a:ea typeface="微软雅黑" pitchFamily="34" charset="-122"/>
              </a:rPr>
              <a:t> 。</a:t>
            </a:r>
          </a:p>
        </p:txBody>
      </p:sp>
      <p:sp>
        <p:nvSpPr>
          <p:cNvPr id="7" name="矩形 6">
            <a:extLst>
              <a:ext uri="{FF2B5EF4-FFF2-40B4-BE49-F238E27FC236}">
                <a16:creationId xmlns:a16="http://schemas.microsoft.com/office/drawing/2014/main" id="{2BEBCAF3-C297-49DD-A2B1-00C106E4844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2245" name="Rectangle 5">
            <a:extLst>
              <a:ext uri="{FF2B5EF4-FFF2-40B4-BE49-F238E27FC236}">
                <a16:creationId xmlns:a16="http://schemas.microsoft.com/office/drawing/2014/main" id="{C6610872-2440-4FD2-B136-3974C258AEFC}"/>
              </a:ext>
            </a:extLst>
          </p:cNvPr>
          <p:cNvSpPr>
            <a:spLocks noChangeArrowheads="1"/>
          </p:cNvSpPr>
          <p:nvPr/>
        </p:nvSpPr>
        <p:spPr bwMode="auto">
          <a:xfrm>
            <a:off x="500034" y="888009"/>
            <a:ext cx="4233851" cy="461665"/>
          </a:xfrm>
          <a:prstGeom prst="rect">
            <a:avLst/>
          </a:prstGeom>
          <a:noFill/>
          <a:ln>
            <a:noFill/>
          </a:ln>
          <a:effectLst/>
        </p:spPr>
        <p:txBody>
          <a:bodyPr anchor="ctr">
            <a:spAutoFit/>
          </a:bodyPr>
          <a:lstStyle/>
          <a:p>
            <a:pPr eaLnBrk="1" hangingPunct="1">
              <a:buFont typeface="Arial" panose="020B0604020202020204" pitchFamily="34" charset="0"/>
              <a:buNone/>
              <a:defRPr/>
            </a:pPr>
            <a:r>
              <a:rPr lang="zh-CN" altLang="en-US" sz="2400" b="1" dirty="0">
                <a:ln w="18415" cmpd="sng">
                  <a:solidFill>
                    <a:srgbClr val="FFFFFF"/>
                  </a:solidFill>
                  <a:prstDash val="solid"/>
                </a:ln>
                <a:solidFill>
                  <a:srgbClr val="0066FF"/>
                </a:solidFill>
                <a:latin typeface="微软雅黑" pitchFamily="34" charset="-122"/>
                <a:ea typeface="微软雅黑" pitchFamily="34" charset="-122"/>
              </a:rPr>
              <a:t>总线型工控机的硬件组成 </a:t>
            </a:r>
          </a:p>
        </p:txBody>
      </p:sp>
      <p:sp>
        <p:nvSpPr>
          <p:cNvPr id="9" name="流程图: 过程 8">
            <a:extLst>
              <a:ext uri="{FF2B5EF4-FFF2-40B4-BE49-F238E27FC236}">
                <a16:creationId xmlns:a16="http://schemas.microsoft.com/office/drawing/2014/main" id="{7BE635EA-E1D4-4B65-AFA4-D65690DE756F}"/>
              </a:ext>
            </a:extLst>
          </p:cNvPr>
          <p:cNvSpPr/>
          <p:nvPr/>
        </p:nvSpPr>
        <p:spPr bwMode="auto">
          <a:xfrm>
            <a:off x="1000100" y="2051857"/>
            <a:ext cx="1620000" cy="545516"/>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主机板</a:t>
            </a:r>
          </a:p>
        </p:txBody>
      </p:sp>
      <p:sp>
        <p:nvSpPr>
          <p:cNvPr id="10" name="上下箭头 9">
            <a:extLst>
              <a:ext uri="{FF2B5EF4-FFF2-40B4-BE49-F238E27FC236}">
                <a16:creationId xmlns:a16="http://schemas.microsoft.com/office/drawing/2014/main" id="{5DCD3F4B-7340-4BA0-90F1-8557EBC0BBC2}"/>
              </a:ext>
            </a:extLst>
          </p:cNvPr>
          <p:cNvSpPr/>
          <p:nvPr/>
        </p:nvSpPr>
        <p:spPr bwMode="auto">
          <a:xfrm>
            <a:off x="1690688" y="2754313"/>
            <a:ext cx="252412" cy="695325"/>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流程图: 过程 10">
            <a:extLst>
              <a:ext uri="{FF2B5EF4-FFF2-40B4-BE49-F238E27FC236}">
                <a16:creationId xmlns:a16="http://schemas.microsoft.com/office/drawing/2014/main" id="{1A9166C0-222B-4063-BE77-54D3B78B8573}"/>
              </a:ext>
            </a:extLst>
          </p:cNvPr>
          <p:cNvSpPr/>
          <p:nvPr/>
        </p:nvSpPr>
        <p:spPr bwMode="auto">
          <a:xfrm>
            <a:off x="2786050" y="2059286"/>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人机接口</a:t>
            </a:r>
          </a:p>
        </p:txBody>
      </p:sp>
      <p:sp>
        <p:nvSpPr>
          <p:cNvPr id="12" name="上下箭头 11">
            <a:extLst>
              <a:ext uri="{FF2B5EF4-FFF2-40B4-BE49-F238E27FC236}">
                <a16:creationId xmlns:a16="http://schemas.microsoft.com/office/drawing/2014/main" id="{2E0CFD7B-3548-45CB-9469-EF14741F5B31}"/>
              </a:ext>
            </a:extLst>
          </p:cNvPr>
          <p:cNvSpPr/>
          <p:nvPr/>
        </p:nvSpPr>
        <p:spPr bwMode="auto">
          <a:xfrm>
            <a:off x="3478213" y="2754313"/>
            <a:ext cx="250825" cy="695325"/>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8B84E169-82AB-4A51-B1C0-671702BDD816}"/>
              </a:ext>
            </a:extLst>
          </p:cNvPr>
          <p:cNvSpPr/>
          <p:nvPr/>
        </p:nvSpPr>
        <p:spPr bwMode="auto">
          <a:xfrm>
            <a:off x="4595074" y="2059286"/>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系统支持</a:t>
            </a:r>
          </a:p>
        </p:txBody>
      </p:sp>
      <p:sp>
        <p:nvSpPr>
          <p:cNvPr id="14" name="上下箭头 13">
            <a:extLst>
              <a:ext uri="{FF2B5EF4-FFF2-40B4-BE49-F238E27FC236}">
                <a16:creationId xmlns:a16="http://schemas.microsoft.com/office/drawing/2014/main" id="{6656D61E-6D2C-410B-A9CB-698B85BB5905}"/>
              </a:ext>
            </a:extLst>
          </p:cNvPr>
          <p:cNvSpPr/>
          <p:nvPr/>
        </p:nvSpPr>
        <p:spPr bwMode="auto">
          <a:xfrm>
            <a:off x="5321300" y="2754313"/>
            <a:ext cx="252413" cy="695325"/>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流程图: 过程 14">
            <a:extLst>
              <a:ext uri="{FF2B5EF4-FFF2-40B4-BE49-F238E27FC236}">
                <a16:creationId xmlns:a16="http://schemas.microsoft.com/office/drawing/2014/main" id="{C2A374A5-3B0E-4E85-B352-7B124C151B3F}"/>
              </a:ext>
            </a:extLst>
          </p:cNvPr>
          <p:cNvSpPr/>
          <p:nvPr/>
        </p:nvSpPr>
        <p:spPr bwMode="auto">
          <a:xfrm>
            <a:off x="6392899" y="2058733"/>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系统磁盘</a:t>
            </a:r>
          </a:p>
        </p:txBody>
      </p:sp>
      <p:sp>
        <p:nvSpPr>
          <p:cNvPr id="16" name="上下箭头 15">
            <a:extLst>
              <a:ext uri="{FF2B5EF4-FFF2-40B4-BE49-F238E27FC236}">
                <a16:creationId xmlns:a16="http://schemas.microsoft.com/office/drawing/2014/main" id="{BC7E8702-8CA9-4792-BFFE-44A18F0549F3}"/>
              </a:ext>
            </a:extLst>
          </p:cNvPr>
          <p:cNvSpPr/>
          <p:nvPr/>
        </p:nvSpPr>
        <p:spPr bwMode="auto">
          <a:xfrm>
            <a:off x="7072313" y="2754313"/>
            <a:ext cx="252412" cy="695325"/>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流程图: 过程 16">
            <a:extLst>
              <a:ext uri="{FF2B5EF4-FFF2-40B4-BE49-F238E27FC236}">
                <a16:creationId xmlns:a16="http://schemas.microsoft.com/office/drawing/2014/main" id="{805F23F3-E95F-4E21-9107-D0C7EBB03E91}"/>
              </a:ext>
            </a:extLst>
          </p:cNvPr>
          <p:cNvSpPr/>
          <p:nvPr/>
        </p:nvSpPr>
        <p:spPr bwMode="auto">
          <a:xfrm>
            <a:off x="941101" y="4696744"/>
            <a:ext cx="180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输入输出通道</a:t>
            </a:r>
            <a:endParaRPr lang="en-US" altLang="zh-CN"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
        <p:nvSpPr>
          <p:cNvPr id="19" name="流程图: 过程 18">
            <a:extLst>
              <a:ext uri="{FF2B5EF4-FFF2-40B4-BE49-F238E27FC236}">
                <a16:creationId xmlns:a16="http://schemas.microsoft.com/office/drawing/2014/main" id="{C5C1D87A-E62C-41EB-9D15-A15ABF2B9D0C}"/>
              </a:ext>
            </a:extLst>
          </p:cNvPr>
          <p:cNvSpPr/>
          <p:nvPr/>
        </p:nvSpPr>
        <p:spPr bwMode="auto">
          <a:xfrm>
            <a:off x="3705451" y="4692626"/>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通信接口</a:t>
            </a:r>
          </a:p>
        </p:txBody>
      </p:sp>
      <p:sp>
        <p:nvSpPr>
          <p:cNvPr id="21" name="流程图: 过程 20">
            <a:extLst>
              <a:ext uri="{FF2B5EF4-FFF2-40B4-BE49-F238E27FC236}">
                <a16:creationId xmlns:a16="http://schemas.microsoft.com/office/drawing/2014/main" id="{4E8ACBFA-0498-4E1B-BC4B-00FC1FB2CB63}"/>
              </a:ext>
            </a:extLst>
          </p:cNvPr>
          <p:cNvSpPr/>
          <p:nvPr/>
        </p:nvSpPr>
        <p:spPr bwMode="auto">
          <a:xfrm>
            <a:off x="6429388" y="4669992"/>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现场仪器</a:t>
            </a:r>
          </a:p>
        </p:txBody>
      </p:sp>
      <p:sp>
        <p:nvSpPr>
          <p:cNvPr id="23" name="左右箭头 22">
            <a:extLst>
              <a:ext uri="{FF2B5EF4-FFF2-40B4-BE49-F238E27FC236}">
                <a16:creationId xmlns:a16="http://schemas.microsoft.com/office/drawing/2014/main" id="{CBDB82BE-4726-48B7-86A8-F097B6A3B883}"/>
              </a:ext>
            </a:extLst>
          </p:cNvPr>
          <p:cNvSpPr/>
          <p:nvPr/>
        </p:nvSpPr>
        <p:spPr bwMode="auto">
          <a:xfrm>
            <a:off x="5345113" y="4738688"/>
            <a:ext cx="1081087" cy="431800"/>
          </a:xfrm>
          <a:prstGeom prst="leftRightArrow">
            <a:avLst/>
          </a:prstGeom>
          <a:solidFill>
            <a:srgbClr val="FFFFCC"/>
          </a:solidFill>
          <a:ln w="9525" cap="flat" cmpd="sng" algn="ctr">
            <a:solidFill>
              <a:srgbClr val="FF9900"/>
            </a:solidFill>
            <a:prstDash val="solid"/>
            <a:round/>
            <a:headEnd type="none" w="med" len="med"/>
            <a:tailEnd type="none" w="med" len="med"/>
          </a:ln>
        </p:spPr>
        <p:txBody>
          <a:bodyPr lIns="0" tIns="0" rIns="0" bIns="0" anchor="ctr">
            <a:spAutoFit/>
          </a:bodyPr>
          <a:lstStyle/>
          <a:p>
            <a:pPr algn="ctr" eaLnBrk="1" hangingPunct="1">
              <a:spcBef>
                <a:spcPts val="0"/>
              </a:spcBef>
              <a:buClr>
                <a:schemeClr val="accent1"/>
              </a:buClr>
              <a:buFont typeface="Wingdings" panose="05000000000000000000" pitchFamily="2" charset="2"/>
              <a:buNone/>
              <a:defRPr/>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通信总线</a:t>
            </a:r>
          </a:p>
        </p:txBody>
      </p:sp>
      <p:sp>
        <p:nvSpPr>
          <p:cNvPr id="8" name="左右箭头 7">
            <a:extLst>
              <a:ext uri="{FF2B5EF4-FFF2-40B4-BE49-F238E27FC236}">
                <a16:creationId xmlns:a16="http://schemas.microsoft.com/office/drawing/2014/main" id="{EC3849B3-E03F-4381-A622-3461D326A15E}"/>
              </a:ext>
            </a:extLst>
          </p:cNvPr>
          <p:cNvSpPr/>
          <p:nvPr/>
        </p:nvSpPr>
        <p:spPr bwMode="auto">
          <a:xfrm>
            <a:off x="714375" y="3357563"/>
            <a:ext cx="7561263" cy="550862"/>
          </a:xfrm>
          <a:prstGeom prst="leftRight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tIns="0" bIns="0" anchor="ctr">
            <a:spAutoFit/>
          </a:bodyPr>
          <a:lstStyle/>
          <a:p>
            <a:pPr algn="ctr" eaLnBrk="1" hangingPunct="1">
              <a:spcBef>
                <a:spcPts val="0"/>
              </a:spcBef>
              <a:buClr>
                <a:schemeClr val="accent1"/>
              </a:buClr>
              <a:buFont typeface="Wingdings" panose="05000000000000000000" pitchFamily="2" charset="2"/>
              <a:buNone/>
              <a:defRPr/>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系统总线</a:t>
            </a:r>
          </a:p>
        </p:txBody>
      </p:sp>
      <p:sp>
        <p:nvSpPr>
          <p:cNvPr id="24" name="上下箭头 23">
            <a:extLst>
              <a:ext uri="{FF2B5EF4-FFF2-40B4-BE49-F238E27FC236}">
                <a16:creationId xmlns:a16="http://schemas.microsoft.com/office/drawing/2014/main" id="{274A2141-DB9E-4C7D-978E-FAD52CA3DC41}"/>
              </a:ext>
            </a:extLst>
          </p:cNvPr>
          <p:cNvSpPr/>
          <p:nvPr/>
        </p:nvSpPr>
        <p:spPr bwMode="auto">
          <a:xfrm>
            <a:off x="1703388" y="3811588"/>
            <a:ext cx="250825" cy="693737"/>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上下箭头 24">
            <a:extLst>
              <a:ext uri="{FF2B5EF4-FFF2-40B4-BE49-F238E27FC236}">
                <a16:creationId xmlns:a16="http://schemas.microsoft.com/office/drawing/2014/main" id="{CFD1866F-B55D-4EE0-A54C-F6FB1BC83E72}"/>
              </a:ext>
            </a:extLst>
          </p:cNvPr>
          <p:cNvSpPr/>
          <p:nvPr/>
        </p:nvSpPr>
        <p:spPr bwMode="auto">
          <a:xfrm>
            <a:off x="4391025" y="3835400"/>
            <a:ext cx="252413" cy="693738"/>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4DE79A78-4E44-438B-9893-DB03ECD18F8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8914" name="Rectangle 2">
            <a:extLst>
              <a:ext uri="{FF2B5EF4-FFF2-40B4-BE49-F238E27FC236}">
                <a16:creationId xmlns:a16="http://schemas.microsoft.com/office/drawing/2014/main" id="{FF85034C-3A47-4F6B-BB0E-437CF7C4F2BC}"/>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1987" name="Rectangle 4">
            <a:extLst>
              <a:ext uri="{FF2B5EF4-FFF2-40B4-BE49-F238E27FC236}">
                <a16:creationId xmlns:a16="http://schemas.microsoft.com/office/drawing/2014/main" id="{46827142-3484-440E-A7E7-780E06C91CCB}"/>
              </a:ext>
            </a:extLst>
          </p:cNvPr>
          <p:cNvSpPr>
            <a:spLocks noChangeArrowheads="1"/>
          </p:cNvSpPr>
          <p:nvPr/>
        </p:nvSpPr>
        <p:spPr bwMode="auto">
          <a:xfrm>
            <a:off x="431800" y="1160463"/>
            <a:ext cx="8137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笼统地讲就是一组进行互连和传输信息（</a:t>
            </a:r>
            <a:r>
              <a:rPr lang="zh-CN" altLang="en-US" sz="1800" b="1" dirty="0">
                <a:solidFill>
                  <a:srgbClr val="0000FF"/>
                </a:solidFill>
                <a:latin typeface="微软雅黑" panose="020B0503020204020204" pitchFamily="34" charset="-122"/>
                <a:ea typeface="微软雅黑" panose="020B0503020204020204" pitchFamily="34" charset="-122"/>
              </a:rPr>
              <a:t>数据、地址、控制，通常称为三总线</a:t>
            </a:r>
            <a:r>
              <a:rPr lang="zh-CN" altLang="en-US" sz="1800" b="1" dirty="0">
                <a:latin typeface="微软雅黑" panose="020B0503020204020204" pitchFamily="34" charset="-122"/>
                <a:ea typeface="微软雅黑" panose="020B0503020204020204" pitchFamily="34" charset="-122"/>
              </a:rPr>
              <a:t>）的信号线。</a:t>
            </a:r>
          </a:p>
        </p:txBody>
      </p:sp>
      <p:sp>
        <p:nvSpPr>
          <p:cNvPr id="41988" name="Rectangle 5">
            <a:extLst>
              <a:ext uri="{FF2B5EF4-FFF2-40B4-BE49-F238E27FC236}">
                <a16:creationId xmlns:a16="http://schemas.microsoft.com/office/drawing/2014/main" id="{B5DC21B1-E438-4D19-94B9-856B2BA7E680}"/>
              </a:ext>
            </a:extLst>
          </p:cNvPr>
          <p:cNvSpPr>
            <a:spLocks noChangeArrowheads="1"/>
          </p:cNvSpPr>
          <p:nvPr/>
        </p:nvSpPr>
        <p:spPr bwMode="auto">
          <a:xfrm>
            <a:off x="250825" y="657225"/>
            <a:ext cx="2700338"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）何谓总线</a:t>
            </a:r>
            <a:r>
              <a:rPr lang="en-US" altLang="zh-CN" sz="2400" b="1" dirty="0">
                <a:latin typeface="微软雅黑" panose="020B0503020204020204" pitchFamily="34" charset="-122"/>
                <a:ea typeface="微软雅黑" panose="020B0503020204020204" pitchFamily="34" charset="-122"/>
              </a:rPr>
              <a:t>BUS</a:t>
            </a:r>
            <a:r>
              <a:rPr lang="zh-CN" altLang="en-US" sz="2400" b="1" dirty="0">
                <a:latin typeface="微软雅黑" panose="020B0503020204020204" pitchFamily="34" charset="-122"/>
                <a:ea typeface="微软雅黑" panose="020B0503020204020204" pitchFamily="34" charset="-122"/>
              </a:rPr>
              <a:t>？</a:t>
            </a:r>
          </a:p>
        </p:txBody>
      </p:sp>
      <p:sp>
        <p:nvSpPr>
          <p:cNvPr id="41989" name="Rectangle 12">
            <a:extLst>
              <a:ext uri="{FF2B5EF4-FFF2-40B4-BE49-F238E27FC236}">
                <a16:creationId xmlns:a16="http://schemas.microsoft.com/office/drawing/2014/main" id="{12451593-AF29-488A-BA95-BB53C0AE8D7A}"/>
              </a:ext>
            </a:extLst>
          </p:cNvPr>
          <p:cNvSpPr>
            <a:spLocks noChangeArrowheads="1"/>
          </p:cNvSpPr>
          <p:nvPr/>
        </p:nvSpPr>
        <p:spPr bwMode="auto">
          <a:xfrm>
            <a:off x="250825" y="2201863"/>
            <a:ext cx="32766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）总线的分类</a:t>
            </a:r>
          </a:p>
        </p:txBody>
      </p:sp>
      <p:sp>
        <p:nvSpPr>
          <p:cNvPr id="2598925" name="Rectangle 13">
            <a:extLst>
              <a:ext uri="{FF2B5EF4-FFF2-40B4-BE49-F238E27FC236}">
                <a16:creationId xmlns:a16="http://schemas.microsoft.com/office/drawing/2014/main" id="{F82F2771-83B4-483C-9044-A775EE139C3E}"/>
              </a:ext>
            </a:extLst>
          </p:cNvPr>
          <p:cNvSpPr>
            <a:spLocks noChangeArrowheads="1"/>
          </p:cNvSpPr>
          <p:nvPr/>
        </p:nvSpPr>
        <p:spPr bwMode="auto">
          <a:xfrm>
            <a:off x="468313" y="2743200"/>
            <a:ext cx="2382837" cy="460375"/>
          </a:xfrm>
          <a:prstGeom prst="rect">
            <a:avLst/>
          </a:prstGeom>
          <a:noFill/>
          <a:ln>
            <a:noFill/>
          </a:ln>
          <a:effectLst/>
        </p:spPr>
        <p:txBody>
          <a:bodyPr wrap="none" anchor="ctr">
            <a:spAutoFit/>
          </a:bodyPr>
          <a:lstStyle/>
          <a:p>
            <a:pPr eaLnBrk="1" hangingPunct="1">
              <a:defRPr/>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）片内总线</a:t>
            </a:r>
            <a:r>
              <a:rPr lang="zh-CN" altLang="en-US" sz="24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sp>
        <p:nvSpPr>
          <p:cNvPr id="2598926" name="Rectangle 14">
            <a:extLst>
              <a:ext uri="{FF2B5EF4-FFF2-40B4-BE49-F238E27FC236}">
                <a16:creationId xmlns:a16="http://schemas.microsoft.com/office/drawing/2014/main" id="{08DBE757-C618-4314-B01A-87660FCD30E9}"/>
              </a:ext>
            </a:extLst>
          </p:cNvPr>
          <p:cNvSpPr>
            <a:spLocks noChangeArrowheads="1"/>
          </p:cNvSpPr>
          <p:nvPr/>
        </p:nvSpPr>
        <p:spPr bwMode="auto">
          <a:xfrm>
            <a:off x="215974" y="3357563"/>
            <a:ext cx="3563938" cy="217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是指</a:t>
            </a:r>
            <a:r>
              <a:rPr lang="zh-CN" altLang="en-US" sz="1800" b="1" dirty="0">
                <a:solidFill>
                  <a:srgbClr val="0000FF"/>
                </a:solidFill>
                <a:latin typeface="微软雅黑" panose="020B0503020204020204" pitchFamily="34" charset="-122"/>
                <a:ea typeface="微软雅黑" panose="020B0503020204020204" pitchFamily="34" charset="-122"/>
              </a:rPr>
              <a:t>微处理器芯片内的总线</a:t>
            </a:r>
            <a:r>
              <a:rPr lang="zh-CN" altLang="en-US" sz="1800" b="1" dirty="0">
                <a:latin typeface="微软雅黑" panose="020B0503020204020204" pitchFamily="34" charset="-122"/>
                <a:ea typeface="微软雅黑" panose="020B0503020204020204" pitchFamily="34" charset="-122"/>
              </a:rPr>
              <a:t>，用于连接微处理器内部的各逻辑功能单元。总线的结构与功能设计由芯片生产厂家完成。</a:t>
            </a:r>
            <a:endParaRPr lang="en-US" altLang="zh-CN" sz="1800" b="1" dirty="0">
              <a:latin typeface="微软雅黑" panose="020B0503020204020204" pitchFamily="34" charset="-122"/>
              <a:ea typeface="微软雅黑" panose="020B0503020204020204" pitchFamily="34" charset="-122"/>
            </a:endParaRPr>
          </a:p>
          <a:p>
            <a:pPr eaLnBrk="1" hangingPunct="1">
              <a:lnSpc>
                <a:spcPct val="150000"/>
              </a:lnSpc>
              <a:buFontTx/>
              <a:buNone/>
            </a:pPr>
            <a:r>
              <a:rPr lang="zh-CN" altLang="en-US" sz="1800" b="1" dirty="0">
                <a:solidFill>
                  <a:schemeClr val="accent1"/>
                </a:solidFill>
                <a:latin typeface="微软雅黑" panose="020B0503020204020204" pitchFamily="34" charset="-122"/>
                <a:ea typeface="微软雅黑" panose="020B0503020204020204" pitchFamily="34" charset="-122"/>
              </a:rPr>
              <a:t>例如</a:t>
            </a:r>
            <a:r>
              <a:rPr lang="en-US" altLang="zh-CN" sz="1800" b="1" dirty="0">
                <a:solidFill>
                  <a:schemeClr val="accent1"/>
                </a:solidFill>
                <a:latin typeface="微软雅黑" panose="020B0503020204020204" pitchFamily="34" charset="-122"/>
                <a:ea typeface="微软雅黑" panose="020B0503020204020204" pitchFamily="34" charset="-122"/>
              </a:rPr>
              <a:t>ARM</a:t>
            </a:r>
            <a:r>
              <a:rPr lang="zh-CN" altLang="en-US" sz="1800" b="1" dirty="0">
                <a:solidFill>
                  <a:schemeClr val="accent1"/>
                </a:solidFill>
                <a:latin typeface="微软雅黑" panose="020B0503020204020204" pitchFamily="34" charset="-122"/>
                <a:ea typeface="微软雅黑" panose="020B0503020204020204" pitchFamily="34" charset="-122"/>
              </a:rPr>
              <a:t>的</a:t>
            </a:r>
            <a:r>
              <a:rPr lang="en-US" altLang="zh-CN" sz="1800" b="1" dirty="0">
                <a:solidFill>
                  <a:schemeClr val="accent1"/>
                </a:solidFill>
                <a:latin typeface="微软雅黑" panose="020B0503020204020204" pitchFamily="34" charset="-122"/>
                <a:ea typeface="微软雅黑" panose="020B0503020204020204" pitchFamily="34" charset="-122"/>
              </a:rPr>
              <a:t>AMBA</a:t>
            </a:r>
            <a:r>
              <a:rPr lang="zh-CN" altLang="en-US" sz="1800" b="1" dirty="0">
                <a:solidFill>
                  <a:schemeClr val="accent1"/>
                </a:solidFill>
                <a:latin typeface="微软雅黑" panose="020B0503020204020204" pitchFamily="34" charset="-122"/>
                <a:ea typeface="微软雅黑" panose="020B0503020204020204" pitchFamily="34" charset="-122"/>
              </a:rPr>
              <a:t>总线系列</a:t>
            </a:r>
            <a:endParaRPr lang="en-US" altLang="zh-CN" sz="1800" b="1" dirty="0">
              <a:solidFill>
                <a:schemeClr val="accent1"/>
              </a:solidFill>
              <a:latin typeface="微软雅黑" panose="020B0503020204020204" pitchFamily="34" charset="-122"/>
              <a:ea typeface="微软雅黑" panose="020B0503020204020204" pitchFamily="34" charset="-122"/>
            </a:endParaRPr>
          </a:p>
        </p:txBody>
      </p:sp>
      <p:grpSp>
        <p:nvGrpSpPr>
          <p:cNvPr id="41992" name="Group 15">
            <a:extLst>
              <a:ext uri="{FF2B5EF4-FFF2-40B4-BE49-F238E27FC236}">
                <a16:creationId xmlns:a16="http://schemas.microsoft.com/office/drawing/2014/main" id="{1316FBF0-90B8-4806-BFAE-5CEFDC68B03C}"/>
              </a:ext>
            </a:extLst>
          </p:cNvPr>
          <p:cNvGrpSpPr>
            <a:grpSpLocks/>
          </p:cNvGrpSpPr>
          <p:nvPr/>
        </p:nvGrpSpPr>
        <p:grpSpPr bwMode="auto">
          <a:xfrm>
            <a:off x="3924300" y="2168525"/>
            <a:ext cx="5219700" cy="4248150"/>
            <a:chOff x="1927" y="709"/>
            <a:chExt cx="3719" cy="3276"/>
          </a:xfrm>
        </p:grpSpPr>
        <p:sp>
          <p:nvSpPr>
            <p:cNvPr id="2598928" name="Rectangle 16">
              <a:extLst>
                <a:ext uri="{FF2B5EF4-FFF2-40B4-BE49-F238E27FC236}">
                  <a16:creationId xmlns:a16="http://schemas.microsoft.com/office/drawing/2014/main" id="{6B910227-5238-40BE-91A8-EDA39FC3BB4C}"/>
                </a:ext>
              </a:extLst>
            </p:cNvPr>
            <p:cNvSpPr>
              <a:spLocks noChangeArrowheads="1"/>
            </p:cNvSpPr>
            <p:nvPr/>
          </p:nvSpPr>
          <p:spPr bwMode="auto">
            <a:xfrm>
              <a:off x="1927" y="709"/>
              <a:ext cx="3025" cy="3276"/>
            </a:xfrm>
            <a:prstGeom prst="rect">
              <a:avLst/>
            </a:prstGeom>
            <a:solidFill>
              <a:srgbClr val="808080"/>
            </a:solidFill>
            <a:ln w="12700">
              <a:solidFill>
                <a:schemeClr val="bg2"/>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1996" name="Group 17">
              <a:extLst>
                <a:ext uri="{FF2B5EF4-FFF2-40B4-BE49-F238E27FC236}">
                  <a16:creationId xmlns:a16="http://schemas.microsoft.com/office/drawing/2014/main" id="{2F747857-8EC0-474D-97FA-69829F214F1E}"/>
                </a:ext>
              </a:extLst>
            </p:cNvPr>
            <p:cNvGrpSpPr>
              <a:grpSpLocks/>
            </p:cNvGrpSpPr>
            <p:nvPr/>
          </p:nvGrpSpPr>
          <p:grpSpPr bwMode="auto">
            <a:xfrm>
              <a:off x="3470" y="781"/>
              <a:ext cx="530" cy="600"/>
              <a:chOff x="5020" y="1177"/>
              <a:chExt cx="1760" cy="2320"/>
            </a:xfrm>
          </p:grpSpPr>
          <p:sp>
            <p:nvSpPr>
              <p:cNvPr id="42136" name="Text Box 18">
                <a:extLst>
                  <a:ext uri="{FF2B5EF4-FFF2-40B4-BE49-F238E27FC236}">
                    <a16:creationId xmlns:a16="http://schemas.microsoft.com/office/drawing/2014/main" id="{DE9A6095-1159-4C6C-96C5-6CE1CD091A4D}"/>
                  </a:ext>
                </a:extLst>
              </p:cNvPr>
              <p:cNvSpPr txBox="1">
                <a:spLocks noChangeArrowheads="1"/>
              </p:cNvSpPr>
              <p:nvPr/>
            </p:nvSpPr>
            <p:spPr bwMode="auto">
              <a:xfrm>
                <a:off x="5020" y="1177"/>
                <a:ext cx="1760" cy="580"/>
              </a:xfrm>
              <a:prstGeom prst="rect">
                <a:avLst/>
              </a:prstGeom>
              <a:solidFill>
                <a:srgbClr val="FFFF00"/>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DS</a:t>
                </a:r>
              </a:p>
            </p:txBody>
          </p:sp>
          <p:sp>
            <p:nvSpPr>
              <p:cNvPr id="42137" name="Text Box 19">
                <a:extLst>
                  <a:ext uri="{FF2B5EF4-FFF2-40B4-BE49-F238E27FC236}">
                    <a16:creationId xmlns:a16="http://schemas.microsoft.com/office/drawing/2014/main" id="{666455CD-39D2-447B-B27B-6EF92209815D}"/>
                  </a:ext>
                </a:extLst>
              </p:cNvPr>
              <p:cNvSpPr txBox="1">
                <a:spLocks noChangeArrowheads="1"/>
              </p:cNvSpPr>
              <p:nvPr/>
            </p:nvSpPr>
            <p:spPr bwMode="auto">
              <a:xfrm>
                <a:off x="5020" y="1757"/>
                <a:ext cx="1760" cy="580"/>
              </a:xfrm>
              <a:prstGeom prst="rect">
                <a:avLst/>
              </a:prstGeom>
              <a:solidFill>
                <a:srgbClr val="FFFF00"/>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ES</a:t>
                </a:r>
              </a:p>
            </p:txBody>
          </p:sp>
          <p:sp>
            <p:nvSpPr>
              <p:cNvPr id="42138" name="Text Box 20">
                <a:extLst>
                  <a:ext uri="{FF2B5EF4-FFF2-40B4-BE49-F238E27FC236}">
                    <a16:creationId xmlns:a16="http://schemas.microsoft.com/office/drawing/2014/main" id="{D21C5804-EB52-4A86-BA2D-1F80DC3AF1A9}"/>
                  </a:ext>
                </a:extLst>
              </p:cNvPr>
              <p:cNvSpPr txBox="1">
                <a:spLocks noChangeArrowheads="1"/>
              </p:cNvSpPr>
              <p:nvPr/>
            </p:nvSpPr>
            <p:spPr bwMode="auto">
              <a:xfrm>
                <a:off x="5020" y="2337"/>
                <a:ext cx="1760" cy="580"/>
              </a:xfrm>
              <a:prstGeom prst="rect">
                <a:avLst/>
              </a:prstGeom>
              <a:solidFill>
                <a:srgbClr val="FFFF00"/>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SS</a:t>
                </a:r>
              </a:p>
            </p:txBody>
          </p:sp>
          <p:sp>
            <p:nvSpPr>
              <p:cNvPr id="42139" name="Text Box 21">
                <a:extLst>
                  <a:ext uri="{FF2B5EF4-FFF2-40B4-BE49-F238E27FC236}">
                    <a16:creationId xmlns:a16="http://schemas.microsoft.com/office/drawing/2014/main" id="{A91C26BB-D594-4CCE-9D0C-AE5752D324F3}"/>
                  </a:ext>
                </a:extLst>
              </p:cNvPr>
              <p:cNvSpPr txBox="1">
                <a:spLocks noChangeArrowheads="1"/>
              </p:cNvSpPr>
              <p:nvPr/>
            </p:nvSpPr>
            <p:spPr bwMode="auto">
              <a:xfrm>
                <a:off x="5020" y="2917"/>
                <a:ext cx="1760" cy="580"/>
              </a:xfrm>
              <a:prstGeom prst="rect">
                <a:avLst/>
              </a:prstGeom>
              <a:solidFill>
                <a:srgbClr val="FFFF00"/>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CS</a:t>
                </a:r>
              </a:p>
            </p:txBody>
          </p:sp>
        </p:grpSp>
        <p:sp>
          <p:nvSpPr>
            <p:cNvPr id="41997" name="Text Box 22">
              <a:extLst>
                <a:ext uri="{FF2B5EF4-FFF2-40B4-BE49-F238E27FC236}">
                  <a16:creationId xmlns:a16="http://schemas.microsoft.com/office/drawing/2014/main" id="{2C6849A0-224A-4D19-9FB2-D944660627AB}"/>
                </a:ext>
              </a:extLst>
            </p:cNvPr>
            <p:cNvSpPr txBox="1">
              <a:spLocks noChangeArrowheads="1"/>
            </p:cNvSpPr>
            <p:nvPr/>
          </p:nvSpPr>
          <p:spPr bwMode="auto">
            <a:xfrm>
              <a:off x="3482" y="1593"/>
              <a:ext cx="530" cy="150"/>
            </a:xfrm>
            <a:prstGeom prst="rect">
              <a:avLst/>
            </a:prstGeom>
            <a:solidFill>
              <a:srgbClr val="FFCC00"/>
            </a:solidFill>
            <a:ln w="19050">
              <a:solidFill>
                <a:schemeClr val="tx1"/>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IP</a:t>
              </a:r>
            </a:p>
          </p:txBody>
        </p:sp>
        <p:sp>
          <p:nvSpPr>
            <p:cNvPr id="2598935" name="AutoShape 23">
              <a:extLst>
                <a:ext uri="{FF2B5EF4-FFF2-40B4-BE49-F238E27FC236}">
                  <a16:creationId xmlns:a16="http://schemas.microsoft.com/office/drawing/2014/main" id="{657F6B08-841F-4B22-839E-B0F4F7B0FE9B}"/>
                </a:ext>
              </a:extLst>
            </p:cNvPr>
            <p:cNvSpPr>
              <a:spLocks noChangeArrowheads="1"/>
            </p:cNvSpPr>
            <p:nvPr/>
          </p:nvSpPr>
          <p:spPr bwMode="auto">
            <a:xfrm>
              <a:off x="3132" y="781"/>
              <a:ext cx="157" cy="3168"/>
            </a:xfrm>
            <a:prstGeom prst="upDownArrow">
              <a:avLst>
                <a:gd name="adj1" fmla="val 53074"/>
                <a:gd name="adj2" fmla="val 36713"/>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36" name="AutoShape 24">
              <a:extLst>
                <a:ext uri="{FF2B5EF4-FFF2-40B4-BE49-F238E27FC236}">
                  <a16:creationId xmlns:a16="http://schemas.microsoft.com/office/drawing/2014/main" id="{030D749E-12E5-4373-B739-E65AD835F034}"/>
                </a:ext>
              </a:extLst>
            </p:cNvPr>
            <p:cNvSpPr>
              <a:spLocks noChangeArrowheads="1"/>
            </p:cNvSpPr>
            <p:nvPr/>
          </p:nvSpPr>
          <p:spPr bwMode="auto">
            <a:xfrm>
              <a:off x="3253" y="1080"/>
              <a:ext cx="232" cy="121"/>
            </a:xfrm>
            <a:prstGeom prst="rightArrow">
              <a:avLst>
                <a:gd name="adj1" fmla="val 50000"/>
                <a:gd name="adj2" fmla="val 47314"/>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37" name="AutoShape 25">
              <a:extLst>
                <a:ext uri="{FF2B5EF4-FFF2-40B4-BE49-F238E27FC236}">
                  <a16:creationId xmlns:a16="http://schemas.microsoft.com/office/drawing/2014/main" id="{F35F18DD-82AA-403F-9F1C-FE4FCAE52643}"/>
                </a:ext>
              </a:extLst>
            </p:cNvPr>
            <p:cNvSpPr>
              <a:spLocks noChangeArrowheads="1"/>
            </p:cNvSpPr>
            <p:nvPr/>
          </p:nvSpPr>
          <p:spPr bwMode="auto">
            <a:xfrm>
              <a:off x="4006" y="922"/>
              <a:ext cx="217" cy="119"/>
            </a:xfrm>
            <a:prstGeom prst="rightArrow">
              <a:avLst>
                <a:gd name="adj1" fmla="val 50000"/>
                <a:gd name="adj2" fmla="val 45588"/>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38" name="AutoShape 26">
              <a:extLst>
                <a:ext uri="{FF2B5EF4-FFF2-40B4-BE49-F238E27FC236}">
                  <a16:creationId xmlns:a16="http://schemas.microsoft.com/office/drawing/2014/main" id="{E19293EE-6556-43D5-98C7-9C0B01AF7E00}"/>
                </a:ext>
              </a:extLst>
            </p:cNvPr>
            <p:cNvSpPr>
              <a:spLocks noChangeArrowheads="1"/>
            </p:cNvSpPr>
            <p:nvPr/>
          </p:nvSpPr>
          <p:spPr bwMode="auto">
            <a:xfrm>
              <a:off x="4012" y="1614"/>
              <a:ext cx="217" cy="119"/>
            </a:xfrm>
            <a:prstGeom prst="rightArrow">
              <a:avLst>
                <a:gd name="adj1" fmla="val 50000"/>
                <a:gd name="adj2" fmla="val 45588"/>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39" name="AutoShape 27">
              <a:extLst>
                <a:ext uri="{FF2B5EF4-FFF2-40B4-BE49-F238E27FC236}">
                  <a16:creationId xmlns:a16="http://schemas.microsoft.com/office/drawing/2014/main" id="{6741300A-62BC-4178-B4A6-257BAED8F0A0}"/>
                </a:ext>
              </a:extLst>
            </p:cNvPr>
            <p:cNvSpPr>
              <a:spLocks noChangeArrowheads="1"/>
            </p:cNvSpPr>
            <p:nvPr/>
          </p:nvSpPr>
          <p:spPr bwMode="auto">
            <a:xfrm>
              <a:off x="3253" y="1619"/>
              <a:ext cx="232" cy="120"/>
            </a:xfrm>
            <a:prstGeom prst="rightArrow">
              <a:avLst>
                <a:gd name="adj1" fmla="val 50000"/>
                <a:gd name="adj2" fmla="val 47708"/>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40" name="AutoShape 28">
              <a:extLst>
                <a:ext uri="{FF2B5EF4-FFF2-40B4-BE49-F238E27FC236}">
                  <a16:creationId xmlns:a16="http://schemas.microsoft.com/office/drawing/2014/main" id="{B3BC1792-75D7-4392-9B34-251ED89EDE37}"/>
                </a:ext>
              </a:extLst>
            </p:cNvPr>
            <p:cNvSpPr>
              <a:spLocks noChangeArrowheads="1"/>
            </p:cNvSpPr>
            <p:nvPr/>
          </p:nvSpPr>
          <p:spPr bwMode="auto">
            <a:xfrm>
              <a:off x="3218" y="1768"/>
              <a:ext cx="1022" cy="122"/>
            </a:xfrm>
            <a:prstGeom prst="rightArrow">
              <a:avLst>
                <a:gd name="adj1" fmla="val 62241"/>
                <a:gd name="adj2" fmla="val 53326"/>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41" name="Line 29">
              <a:extLst>
                <a:ext uri="{FF2B5EF4-FFF2-40B4-BE49-F238E27FC236}">
                  <a16:creationId xmlns:a16="http://schemas.microsoft.com/office/drawing/2014/main" id="{45CB616B-DF54-47C7-85EB-FC59357647AD}"/>
                </a:ext>
              </a:extLst>
            </p:cNvPr>
            <p:cNvSpPr>
              <a:spLocks noChangeShapeType="1"/>
            </p:cNvSpPr>
            <p:nvPr/>
          </p:nvSpPr>
          <p:spPr bwMode="auto">
            <a:xfrm>
              <a:off x="3350" y="709"/>
              <a:ext cx="0" cy="2743"/>
            </a:xfrm>
            <a:prstGeom prst="line">
              <a:avLst/>
            </a:prstGeom>
            <a:noFill/>
            <a:ln w="25400">
              <a:solidFill>
                <a:srgbClr val="FF00FF"/>
              </a:solidFill>
              <a:prstDash val="lgDash"/>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42" name="AutoShape 30">
              <a:extLst>
                <a:ext uri="{FF2B5EF4-FFF2-40B4-BE49-F238E27FC236}">
                  <a16:creationId xmlns:a16="http://schemas.microsoft.com/office/drawing/2014/main" id="{C459471F-21ED-4E18-9304-887E123BAE40}"/>
                </a:ext>
              </a:extLst>
            </p:cNvPr>
            <p:cNvSpPr>
              <a:spLocks noChangeArrowheads="1"/>
            </p:cNvSpPr>
            <p:nvPr/>
          </p:nvSpPr>
          <p:spPr bwMode="auto">
            <a:xfrm>
              <a:off x="3251" y="2012"/>
              <a:ext cx="456" cy="132"/>
            </a:xfrm>
            <a:prstGeom prst="leftRightArrow">
              <a:avLst>
                <a:gd name="adj1" fmla="val 62241"/>
                <a:gd name="adj2" fmla="val 37857"/>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06" name="Text Box 31">
              <a:extLst>
                <a:ext uri="{FF2B5EF4-FFF2-40B4-BE49-F238E27FC236}">
                  <a16:creationId xmlns:a16="http://schemas.microsoft.com/office/drawing/2014/main" id="{EA199ADB-F457-4040-8DA2-CED2468F2551}"/>
                </a:ext>
              </a:extLst>
            </p:cNvPr>
            <p:cNvSpPr txBox="1">
              <a:spLocks noChangeArrowheads="1"/>
            </p:cNvSpPr>
            <p:nvPr/>
          </p:nvSpPr>
          <p:spPr bwMode="auto">
            <a:xfrm>
              <a:off x="3707" y="1982"/>
              <a:ext cx="835" cy="183"/>
            </a:xfrm>
            <a:prstGeom prst="rect">
              <a:avLst/>
            </a:prstGeom>
            <a:solidFill>
              <a:srgbClr val="FF660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数据暂存器</a:t>
              </a:r>
              <a:endParaRPr lang="zh-CN" altLang="en-US" sz="1400" b="1">
                <a:ea typeface="宋体" panose="02010600030101010101" pitchFamily="2" charset="-122"/>
              </a:endParaRPr>
            </a:p>
          </p:txBody>
        </p:sp>
        <p:sp>
          <p:nvSpPr>
            <p:cNvPr id="2598944" name="AutoShape 32">
              <a:extLst>
                <a:ext uri="{FF2B5EF4-FFF2-40B4-BE49-F238E27FC236}">
                  <a16:creationId xmlns:a16="http://schemas.microsoft.com/office/drawing/2014/main" id="{03986CB2-8AEB-401C-87F4-7D0E3BEB06A8}"/>
                </a:ext>
              </a:extLst>
            </p:cNvPr>
            <p:cNvSpPr>
              <a:spLocks noChangeArrowheads="1"/>
            </p:cNvSpPr>
            <p:nvPr/>
          </p:nvSpPr>
          <p:spPr bwMode="auto">
            <a:xfrm>
              <a:off x="3894" y="2165"/>
              <a:ext cx="169" cy="207"/>
            </a:xfrm>
            <a:prstGeom prst="downArrow">
              <a:avLst>
                <a:gd name="adj1" fmla="val 50000"/>
                <a:gd name="adj2" fmla="val 30506"/>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2008" name="Group 33">
              <a:extLst>
                <a:ext uri="{FF2B5EF4-FFF2-40B4-BE49-F238E27FC236}">
                  <a16:creationId xmlns:a16="http://schemas.microsoft.com/office/drawing/2014/main" id="{29C19BFD-B7A1-4877-96C4-8900E80753D4}"/>
                </a:ext>
              </a:extLst>
            </p:cNvPr>
            <p:cNvGrpSpPr>
              <a:grpSpLocks/>
            </p:cNvGrpSpPr>
            <p:nvPr/>
          </p:nvGrpSpPr>
          <p:grpSpPr bwMode="auto">
            <a:xfrm>
              <a:off x="3719" y="2376"/>
              <a:ext cx="500" cy="620"/>
              <a:chOff x="4290" y="2304"/>
              <a:chExt cx="609" cy="737"/>
            </a:xfrm>
          </p:grpSpPr>
          <p:sp>
            <p:nvSpPr>
              <p:cNvPr id="42132" name="Text Box 34">
                <a:extLst>
                  <a:ext uri="{FF2B5EF4-FFF2-40B4-BE49-F238E27FC236}">
                    <a16:creationId xmlns:a16="http://schemas.microsoft.com/office/drawing/2014/main" id="{0B619FB4-58E7-4D9F-82DE-6A6702B6DB32}"/>
                  </a:ext>
                </a:extLst>
              </p:cNvPr>
              <p:cNvSpPr txBox="1">
                <a:spLocks noChangeArrowheads="1"/>
              </p:cNvSpPr>
              <p:nvPr/>
            </p:nvSpPr>
            <p:spPr bwMode="auto">
              <a:xfrm>
                <a:off x="4290" y="2304"/>
                <a:ext cx="609" cy="184"/>
              </a:xfrm>
              <a:prstGeom prst="rect">
                <a:avLst/>
              </a:prstGeom>
              <a:solidFill>
                <a:srgbClr val="00FFFF"/>
              </a:solidFill>
              <a:ln w="25400">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33" name="Text Box 35">
                <a:extLst>
                  <a:ext uri="{FF2B5EF4-FFF2-40B4-BE49-F238E27FC236}">
                    <a16:creationId xmlns:a16="http://schemas.microsoft.com/office/drawing/2014/main" id="{30DEFFC0-0462-40BD-A9D3-B1C4F63C1CD8}"/>
                  </a:ext>
                </a:extLst>
              </p:cNvPr>
              <p:cNvSpPr txBox="1">
                <a:spLocks noChangeArrowheads="1"/>
              </p:cNvSpPr>
              <p:nvPr/>
            </p:nvSpPr>
            <p:spPr bwMode="auto">
              <a:xfrm>
                <a:off x="4290" y="2488"/>
                <a:ext cx="609" cy="184"/>
              </a:xfrm>
              <a:prstGeom prst="rect">
                <a:avLst/>
              </a:prstGeom>
              <a:solidFill>
                <a:srgbClr val="00FFFF"/>
              </a:solidFill>
              <a:ln w="25400">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34" name="Text Box 36">
                <a:extLst>
                  <a:ext uri="{FF2B5EF4-FFF2-40B4-BE49-F238E27FC236}">
                    <a16:creationId xmlns:a16="http://schemas.microsoft.com/office/drawing/2014/main" id="{574C6CF2-91CA-4199-8DAF-F038B5241DAA}"/>
                  </a:ext>
                </a:extLst>
              </p:cNvPr>
              <p:cNvSpPr txBox="1">
                <a:spLocks noChangeArrowheads="1"/>
              </p:cNvSpPr>
              <p:nvPr/>
            </p:nvSpPr>
            <p:spPr bwMode="auto">
              <a:xfrm>
                <a:off x="4290" y="2672"/>
                <a:ext cx="609" cy="185"/>
              </a:xfrm>
              <a:prstGeom prst="rect">
                <a:avLst/>
              </a:prstGeom>
              <a:solidFill>
                <a:srgbClr val="00FFFF"/>
              </a:solidFill>
              <a:ln w="25400">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35" name="Text Box 37">
                <a:extLst>
                  <a:ext uri="{FF2B5EF4-FFF2-40B4-BE49-F238E27FC236}">
                    <a16:creationId xmlns:a16="http://schemas.microsoft.com/office/drawing/2014/main" id="{D375A91E-4377-4DAB-B7E9-B684CF92D18A}"/>
                  </a:ext>
                </a:extLst>
              </p:cNvPr>
              <p:cNvSpPr txBox="1">
                <a:spLocks noChangeArrowheads="1"/>
              </p:cNvSpPr>
              <p:nvPr/>
            </p:nvSpPr>
            <p:spPr bwMode="auto">
              <a:xfrm>
                <a:off x="4290" y="2857"/>
                <a:ext cx="609" cy="184"/>
              </a:xfrm>
              <a:prstGeom prst="rect">
                <a:avLst/>
              </a:prstGeom>
              <a:solidFill>
                <a:srgbClr val="00FFFF"/>
              </a:solidFill>
              <a:ln w="25400">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grpSp>
        <p:sp>
          <p:nvSpPr>
            <p:cNvPr id="2598950" name="AutoShape 38">
              <a:extLst>
                <a:ext uri="{FF2B5EF4-FFF2-40B4-BE49-F238E27FC236}">
                  <a16:creationId xmlns:a16="http://schemas.microsoft.com/office/drawing/2014/main" id="{1475130F-0D36-494C-8827-2C180A8ECCAA}"/>
                </a:ext>
              </a:extLst>
            </p:cNvPr>
            <p:cNvSpPr>
              <a:spLocks noChangeArrowheads="1"/>
            </p:cNvSpPr>
            <p:nvPr/>
          </p:nvSpPr>
          <p:spPr bwMode="auto">
            <a:xfrm>
              <a:off x="3894" y="2992"/>
              <a:ext cx="169" cy="225"/>
            </a:xfrm>
            <a:prstGeom prst="downArrow">
              <a:avLst>
                <a:gd name="adj1" fmla="val 50000"/>
                <a:gd name="adj2" fmla="val 33780"/>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51" name="Line 39">
              <a:extLst>
                <a:ext uri="{FF2B5EF4-FFF2-40B4-BE49-F238E27FC236}">
                  <a16:creationId xmlns:a16="http://schemas.microsoft.com/office/drawing/2014/main" id="{35999C91-7EDD-4E3F-A4E5-5ED13D7C3872}"/>
                </a:ext>
              </a:extLst>
            </p:cNvPr>
            <p:cNvSpPr>
              <a:spLocks noChangeShapeType="1"/>
            </p:cNvSpPr>
            <p:nvPr/>
          </p:nvSpPr>
          <p:spPr bwMode="auto">
            <a:xfrm flipV="1">
              <a:off x="3350" y="3459"/>
              <a:ext cx="1602" cy="11"/>
            </a:xfrm>
            <a:prstGeom prst="line">
              <a:avLst/>
            </a:prstGeom>
            <a:noFill/>
            <a:ln w="25400">
              <a:solidFill>
                <a:srgbClr val="FF00FF"/>
              </a:solidFill>
              <a:prstDash val="lgDash"/>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11" name="Text Box 40">
              <a:extLst>
                <a:ext uri="{FF2B5EF4-FFF2-40B4-BE49-F238E27FC236}">
                  <a16:creationId xmlns:a16="http://schemas.microsoft.com/office/drawing/2014/main" id="{2F79F715-7431-4E38-9CB0-5891F6354F2E}"/>
                </a:ext>
              </a:extLst>
            </p:cNvPr>
            <p:cNvSpPr txBox="1">
              <a:spLocks noChangeArrowheads="1"/>
            </p:cNvSpPr>
            <p:nvPr/>
          </p:nvSpPr>
          <p:spPr bwMode="auto">
            <a:xfrm>
              <a:off x="3674" y="3601"/>
              <a:ext cx="814" cy="327"/>
            </a:xfrm>
            <a:prstGeom prst="rect">
              <a:avLst/>
            </a:prstGeom>
            <a:solidFill>
              <a:srgbClr val="CC99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执 行 部 件</a:t>
              </a:r>
            </a:p>
            <a:p>
              <a:pPr algn="ctr" eaLnBrk="1" hangingPunct="1">
                <a:spcBef>
                  <a:spcPct val="0"/>
                </a:spcBef>
                <a:buFontTx/>
                <a:buNone/>
              </a:pPr>
              <a:r>
                <a:rPr lang="zh-CN" altLang="en-US" sz="1400" b="1">
                  <a:ea typeface="宋体" panose="02010600030101010101" pitchFamily="2" charset="-122"/>
                </a:rPr>
                <a:t>控 制 电 路</a:t>
              </a:r>
            </a:p>
          </p:txBody>
        </p:sp>
        <p:sp>
          <p:nvSpPr>
            <p:cNvPr id="42012" name="Text Box 41">
              <a:extLst>
                <a:ext uri="{FF2B5EF4-FFF2-40B4-BE49-F238E27FC236}">
                  <a16:creationId xmlns:a16="http://schemas.microsoft.com/office/drawing/2014/main" id="{599F4F1E-12CE-4C8B-A4D6-8E70D590F9D1}"/>
                </a:ext>
              </a:extLst>
            </p:cNvPr>
            <p:cNvSpPr txBox="1">
              <a:spLocks noChangeArrowheads="1"/>
            </p:cNvSpPr>
            <p:nvPr/>
          </p:nvSpPr>
          <p:spPr bwMode="auto">
            <a:xfrm>
              <a:off x="3617" y="3213"/>
              <a:ext cx="880" cy="166"/>
            </a:xfrm>
            <a:prstGeom prst="rect">
              <a:avLst/>
            </a:prstGeom>
            <a:solidFill>
              <a:srgbClr val="FF6699"/>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指令译码器</a:t>
              </a:r>
              <a:endParaRPr lang="zh-CN" altLang="en-US" sz="1400" b="1">
                <a:ea typeface="宋体" panose="02010600030101010101" pitchFamily="2" charset="-122"/>
              </a:endParaRPr>
            </a:p>
          </p:txBody>
        </p:sp>
        <p:sp>
          <p:nvSpPr>
            <p:cNvPr id="2598954" name="AutoShape 42">
              <a:extLst>
                <a:ext uri="{FF2B5EF4-FFF2-40B4-BE49-F238E27FC236}">
                  <a16:creationId xmlns:a16="http://schemas.microsoft.com/office/drawing/2014/main" id="{38E045E7-7914-4A1D-A4A4-6BCD66F5970A}"/>
                </a:ext>
              </a:extLst>
            </p:cNvPr>
            <p:cNvSpPr>
              <a:spLocks noChangeArrowheads="1"/>
            </p:cNvSpPr>
            <p:nvPr/>
          </p:nvSpPr>
          <p:spPr bwMode="auto">
            <a:xfrm>
              <a:off x="3894" y="3374"/>
              <a:ext cx="169" cy="226"/>
            </a:xfrm>
            <a:prstGeom prst="downArrow">
              <a:avLst>
                <a:gd name="adj1" fmla="val 50000"/>
                <a:gd name="adj2" fmla="val 33780"/>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14" name="Text Box 43">
              <a:extLst>
                <a:ext uri="{FF2B5EF4-FFF2-40B4-BE49-F238E27FC236}">
                  <a16:creationId xmlns:a16="http://schemas.microsoft.com/office/drawing/2014/main" id="{849D13CF-7F69-411C-9E64-004E0C59F4C8}"/>
                </a:ext>
              </a:extLst>
            </p:cNvPr>
            <p:cNvSpPr txBox="1">
              <a:spLocks noChangeArrowheads="1"/>
            </p:cNvSpPr>
            <p:nvPr/>
          </p:nvSpPr>
          <p:spPr bwMode="auto">
            <a:xfrm>
              <a:off x="4331" y="2367"/>
              <a:ext cx="374" cy="635"/>
            </a:xfrm>
            <a:prstGeom prst="rect">
              <a:avLst/>
            </a:prstGeom>
            <a:solidFill>
              <a:srgbClr val="993366"/>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总线</a:t>
              </a:r>
            </a:p>
            <a:p>
              <a:pPr algn="ctr" eaLnBrk="1" hangingPunct="1">
                <a:spcBef>
                  <a:spcPct val="0"/>
                </a:spcBef>
                <a:buFontTx/>
                <a:buNone/>
              </a:pPr>
              <a:r>
                <a:rPr lang="zh-CN" altLang="en-US" sz="1400" b="1">
                  <a:solidFill>
                    <a:schemeClr val="bg1"/>
                  </a:solidFill>
                  <a:ea typeface="宋体" panose="02010600030101010101" pitchFamily="2" charset="-122"/>
                </a:rPr>
                <a:t>接口</a:t>
              </a:r>
            </a:p>
            <a:p>
              <a:pPr algn="ctr" eaLnBrk="1" hangingPunct="1">
                <a:spcBef>
                  <a:spcPct val="0"/>
                </a:spcBef>
                <a:buFontTx/>
                <a:buNone/>
              </a:pPr>
              <a:r>
                <a:rPr lang="zh-CN" altLang="en-US" sz="1400" b="1">
                  <a:solidFill>
                    <a:schemeClr val="bg1"/>
                  </a:solidFill>
                  <a:ea typeface="宋体" panose="02010600030101010101" pitchFamily="2" charset="-122"/>
                </a:rPr>
                <a:t>控制</a:t>
              </a:r>
            </a:p>
            <a:p>
              <a:pPr algn="ctr" eaLnBrk="1" hangingPunct="1">
                <a:spcBef>
                  <a:spcPct val="0"/>
                </a:spcBef>
                <a:buFontTx/>
                <a:buNone/>
              </a:pPr>
              <a:r>
                <a:rPr lang="zh-CN" altLang="en-US" sz="1400" b="1">
                  <a:solidFill>
                    <a:schemeClr val="bg1"/>
                  </a:solidFill>
                  <a:ea typeface="宋体" panose="02010600030101010101" pitchFamily="2" charset="-122"/>
                </a:rPr>
                <a:t>电路</a:t>
              </a:r>
              <a:endParaRPr lang="zh-CN" altLang="en-US" sz="1400" b="1">
                <a:ea typeface="宋体" panose="02010600030101010101" pitchFamily="2" charset="-122"/>
              </a:endParaRPr>
            </a:p>
          </p:txBody>
        </p:sp>
        <p:sp>
          <p:nvSpPr>
            <p:cNvPr id="42015" name="Text Box 44">
              <a:extLst>
                <a:ext uri="{FF2B5EF4-FFF2-40B4-BE49-F238E27FC236}">
                  <a16:creationId xmlns:a16="http://schemas.microsoft.com/office/drawing/2014/main" id="{ADA77462-475B-4128-A598-344FA997FF40}"/>
                </a:ext>
              </a:extLst>
            </p:cNvPr>
            <p:cNvSpPr txBox="1">
              <a:spLocks noChangeArrowheads="1"/>
            </p:cNvSpPr>
            <p:nvPr/>
          </p:nvSpPr>
          <p:spPr bwMode="auto">
            <a:xfrm>
              <a:off x="2687" y="959"/>
              <a:ext cx="271"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spcAft>
                  <a:spcPct val="9000"/>
                </a:spcAft>
                <a:buFontTx/>
                <a:buNone/>
              </a:pPr>
              <a:r>
                <a:rPr lang="en-US" altLang="zh-CN" sz="1400" b="1">
                  <a:solidFill>
                    <a:schemeClr val="bg1"/>
                  </a:solidFill>
                  <a:ea typeface="宋体" panose="02010600030101010101" pitchFamily="2" charset="-122"/>
                </a:rPr>
                <a:t>AX</a:t>
              </a:r>
            </a:p>
            <a:p>
              <a:pPr algn="ctr" eaLnBrk="1" hangingPunct="1">
                <a:spcBef>
                  <a:spcPct val="0"/>
                </a:spcBef>
                <a:spcAft>
                  <a:spcPct val="9000"/>
                </a:spcAft>
                <a:buFontTx/>
                <a:buNone/>
              </a:pPr>
              <a:r>
                <a:rPr lang="en-US" altLang="zh-CN" sz="1400" b="1">
                  <a:solidFill>
                    <a:schemeClr val="bg1"/>
                  </a:solidFill>
                  <a:ea typeface="宋体" panose="02010600030101010101" pitchFamily="2" charset="-122"/>
                </a:rPr>
                <a:t>BX</a:t>
              </a:r>
            </a:p>
            <a:p>
              <a:pPr algn="ctr" eaLnBrk="1" hangingPunct="1">
                <a:spcBef>
                  <a:spcPct val="0"/>
                </a:spcBef>
                <a:spcAft>
                  <a:spcPct val="9000"/>
                </a:spcAft>
                <a:buFontTx/>
                <a:buNone/>
              </a:pPr>
              <a:r>
                <a:rPr lang="en-US" altLang="zh-CN" sz="1400" b="1">
                  <a:solidFill>
                    <a:schemeClr val="bg1"/>
                  </a:solidFill>
                  <a:ea typeface="宋体" panose="02010600030101010101" pitchFamily="2" charset="-122"/>
                </a:rPr>
                <a:t>CX</a:t>
              </a:r>
            </a:p>
            <a:p>
              <a:pPr algn="ctr" eaLnBrk="1" hangingPunct="1">
                <a:spcBef>
                  <a:spcPct val="0"/>
                </a:spcBef>
                <a:spcAft>
                  <a:spcPct val="9000"/>
                </a:spcAft>
                <a:buFontTx/>
                <a:buNone/>
              </a:pPr>
              <a:r>
                <a:rPr lang="en-US" altLang="zh-CN" sz="1400" b="1">
                  <a:solidFill>
                    <a:schemeClr val="bg1"/>
                  </a:solidFill>
                  <a:ea typeface="宋体" panose="02010600030101010101" pitchFamily="2" charset="-122"/>
                </a:rPr>
                <a:t>DX</a:t>
              </a:r>
              <a:endParaRPr lang="en-US" altLang="zh-CN" sz="1400" b="1">
                <a:ea typeface="宋体" panose="02010600030101010101" pitchFamily="2" charset="-122"/>
              </a:endParaRPr>
            </a:p>
          </p:txBody>
        </p:sp>
        <p:grpSp>
          <p:nvGrpSpPr>
            <p:cNvPr id="42016" name="Group 45">
              <a:extLst>
                <a:ext uri="{FF2B5EF4-FFF2-40B4-BE49-F238E27FC236}">
                  <a16:creationId xmlns:a16="http://schemas.microsoft.com/office/drawing/2014/main" id="{C12052A4-69FC-452C-8A9E-48E46BB0A810}"/>
                </a:ext>
              </a:extLst>
            </p:cNvPr>
            <p:cNvGrpSpPr>
              <a:grpSpLocks/>
            </p:cNvGrpSpPr>
            <p:nvPr/>
          </p:nvGrpSpPr>
          <p:grpSpPr bwMode="auto">
            <a:xfrm>
              <a:off x="2016" y="959"/>
              <a:ext cx="685" cy="1192"/>
              <a:chOff x="8539" y="3013"/>
              <a:chExt cx="2808" cy="5161"/>
            </a:xfrm>
          </p:grpSpPr>
          <p:grpSp>
            <p:nvGrpSpPr>
              <p:cNvPr id="42117" name="Group 46">
                <a:extLst>
                  <a:ext uri="{FF2B5EF4-FFF2-40B4-BE49-F238E27FC236}">
                    <a16:creationId xmlns:a16="http://schemas.microsoft.com/office/drawing/2014/main" id="{F2E29136-5C21-416E-AC23-DB60C588DB29}"/>
                  </a:ext>
                </a:extLst>
              </p:cNvPr>
              <p:cNvGrpSpPr>
                <a:grpSpLocks/>
              </p:cNvGrpSpPr>
              <p:nvPr/>
            </p:nvGrpSpPr>
            <p:grpSpPr bwMode="auto">
              <a:xfrm>
                <a:off x="8539" y="3013"/>
                <a:ext cx="1400" cy="2579"/>
                <a:chOff x="5020" y="1177"/>
                <a:chExt cx="1760" cy="2320"/>
              </a:xfrm>
            </p:grpSpPr>
            <p:sp>
              <p:nvSpPr>
                <p:cNvPr id="42128" name="Text Box 47">
                  <a:extLst>
                    <a:ext uri="{FF2B5EF4-FFF2-40B4-BE49-F238E27FC236}">
                      <a16:creationId xmlns:a16="http://schemas.microsoft.com/office/drawing/2014/main" id="{224A4658-9176-4A7F-A1B9-10637F4FA285}"/>
                    </a:ext>
                  </a:extLst>
                </p:cNvPr>
                <p:cNvSpPr txBox="1">
                  <a:spLocks noChangeArrowheads="1"/>
                </p:cNvSpPr>
                <p:nvPr/>
              </p:nvSpPr>
              <p:spPr bwMode="auto">
                <a:xfrm>
                  <a:off x="5020" y="117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AH</a:t>
                  </a:r>
                </a:p>
              </p:txBody>
            </p:sp>
            <p:sp>
              <p:nvSpPr>
                <p:cNvPr id="42129" name="Text Box 48">
                  <a:extLst>
                    <a:ext uri="{FF2B5EF4-FFF2-40B4-BE49-F238E27FC236}">
                      <a16:creationId xmlns:a16="http://schemas.microsoft.com/office/drawing/2014/main" id="{64CBEE3F-0597-4F6B-9BCE-1A8FCE9756A4}"/>
                    </a:ext>
                  </a:extLst>
                </p:cNvPr>
                <p:cNvSpPr txBox="1">
                  <a:spLocks noChangeArrowheads="1"/>
                </p:cNvSpPr>
                <p:nvPr/>
              </p:nvSpPr>
              <p:spPr bwMode="auto">
                <a:xfrm>
                  <a:off x="5020" y="175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BH</a:t>
                  </a:r>
                </a:p>
              </p:txBody>
            </p:sp>
            <p:sp>
              <p:nvSpPr>
                <p:cNvPr id="42130" name="Text Box 49">
                  <a:extLst>
                    <a:ext uri="{FF2B5EF4-FFF2-40B4-BE49-F238E27FC236}">
                      <a16:creationId xmlns:a16="http://schemas.microsoft.com/office/drawing/2014/main" id="{8CC6A96C-6E93-4B72-B0DC-3EB858339BDE}"/>
                    </a:ext>
                  </a:extLst>
                </p:cNvPr>
                <p:cNvSpPr txBox="1">
                  <a:spLocks noChangeArrowheads="1"/>
                </p:cNvSpPr>
                <p:nvPr/>
              </p:nvSpPr>
              <p:spPr bwMode="auto">
                <a:xfrm>
                  <a:off x="5020" y="233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CH</a:t>
                  </a:r>
                </a:p>
              </p:txBody>
            </p:sp>
            <p:sp>
              <p:nvSpPr>
                <p:cNvPr id="42131" name="Text Box 50">
                  <a:extLst>
                    <a:ext uri="{FF2B5EF4-FFF2-40B4-BE49-F238E27FC236}">
                      <a16:creationId xmlns:a16="http://schemas.microsoft.com/office/drawing/2014/main" id="{C96EB4CF-7512-47E8-8ED1-4EC01013468B}"/>
                    </a:ext>
                  </a:extLst>
                </p:cNvPr>
                <p:cNvSpPr txBox="1">
                  <a:spLocks noChangeArrowheads="1"/>
                </p:cNvSpPr>
                <p:nvPr/>
              </p:nvSpPr>
              <p:spPr bwMode="auto">
                <a:xfrm>
                  <a:off x="5020" y="291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DH</a:t>
                  </a:r>
                </a:p>
              </p:txBody>
            </p:sp>
          </p:grpSp>
          <p:grpSp>
            <p:nvGrpSpPr>
              <p:cNvPr id="42118" name="Group 51">
                <a:extLst>
                  <a:ext uri="{FF2B5EF4-FFF2-40B4-BE49-F238E27FC236}">
                    <a16:creationId xmlns:a16="http://schemas.microsoft.com/office/drawing/2014/main" id="{C0B4F3D0-9638-4A60-9A36-63054A4BF6B7}"/>
                  </a:ext>
                </a:extLst>
              </p:cNvPr>
              <p:cNvGrpSpPr>
                <a:grpSpLocks/>
              </p:cNvGrpSpPr>
              <p:nvPr/>
            </p:nvGrpSpPr>
            <p:grpSpPr bwMode="auto">
              <a:xfrm>
                <a:off x="8539" y="5595"/>
                <a:ext cx="2800" cy="2579"/>
                <a:chOff x="5020" y="1177"/>
                <a:chExt cx="1760" cy="2320"/>
              </a:xfrm>
            </p:grpSpPr>
            <p:sp>
              <p:nvSpPr>
                <p:cNvPr id="42124" name="Text Box 52">
                  <a:extLst>
                    <a:ext uri="{FF2B5EF4-FFF2-40B4-BE49-F238E27FC236}">
                      <a16:creationId xmlns:a16="http://schemas.microsoft.com/office/drawing/2014/main" id="{9FF0E1D1-341C-4031-A287-91F99704F82A}"/>
                    </a:ext>
                  </a:extLst>
                </p:cNvPr>
                <p:cNvSpPr txBox="1">
                  <a:spLocks noChangeArrowheads="1"/>
                </p:cNvSpPr>
                <p:nvPr/>
              </p:nvSpPr>
              <p:spPr bwMode="auto">
                <a:xfrm>
                  <a:off x="5020" y="117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SI</a:t>
                  </a:r>
                </a:p>
              </p:txBody>
            </p:sp>
            <p:sp>
              <p:nvSpPr>
                <p:cNvPr id="42125" name="Text Box 53">
                  <a:extLst>
                    <a:ext uri="{FF2B5EF4-FFF2-40B4-BE49-F238E27FC236}">
                      <a16:creationId xmlns:a16="http://schemas.microsoft.com/office/drawing/2014/main" id="{AB329E44-1C65-430A-87C4-88DFB6BE4E1E}"/>
                    </a:ext>
                  </a:extLst>
                </p:cNvPr>
                <p:cNvSpPr txBox="1">
                  <a:spLocks noChangeArrowheads="1"/>
                </p:cNvSpPr>
                <p:nvPr/>
              </p:nvSpPr>
              <p:spPr bwMode="auto">
                <a:xfrm>
                  <a:off x="5020" y="175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DI</a:t>
                  </a:r>
                </a:p>
              </p:txBody>
            </p:sp>
            <p:sp>
              <p:nvSpPr>
                <p:cNvPr id="42126" name="Text Box 54">
                  <a:extLst>
                    <a:ext uri="{FF2B5EF4-FFF2-40B4-BE49-F238E27FC236}">
                      <a16:creationId xmlns:a16="http://schemas.microsoft.com/office/drawing/2014/main" id="{43596143-DBC6-49E0-AD9E-818AC663FB53}"/>
                    </a:ext>
                  </a:extLst>
                </p:cNvPr>
                <p:cNvSpPr txBox="1">
                  <a:spLocks noChangeArrowheads="1"/>
                </p:cNvSpPr>
                <p:nvPr/>
              </p:nvSpPr>
              <p:spPr bwMode="auto">
                <a:xfrm>
                  <a:off x="5020" y="233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BP</a:t>
                  </a:r>
                </a:p>
              </p:txBody>
            </p:sp>
            <p:sp>
              <p:nvSpPr>
                <p:cNvPr id="42127" name="Text Box 55">
                  <a:extLst>
                    <a:ext uri="{FF2B5EF4-FFF2-40B4-BE49-F238E27FC236}">
                      <a16:creationId xmlns:a16="http://schemas.microsoft.com/office/drawing/2014/main" id="{69120DFE-38DF-451E-9779-6A1419E50FD4}"/>
                    </a:ext>
                  </a:extLst>
                </p:cNvPr>
                <p:cNvSpPr txBox="1">
                  <a:spLocks noChangeArrowheads="1"/>
                </p:cNvSpPr>
                <p:nvPr/>
              </p:nvSpPr>
              <p:spPr bwMode="auto">
                <a:xfrm>
                  <a:off x="5020" y="291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SP</a:t>
                  </a:r>
                </a:p>
              </p:txBody>
            </p:sp>
          </p:grpSp>
          <p:grpSp>
            <p:nvGrpSpPr>
              <p:cNvPr id="42119" name="Group 56">
                <a:extLst>
                  <a:ext uri="{FF2B5EF4-FFF2-40B4-BE49-F238E27FC236}">
                    <a16:creationId xmlns:a16="http://schemas.microsoft.com/office/drawing/2014/main" id="{49A499A1-1C2E-45C1-AEF6-6B1ED5296984}"/>
                  </a:ext>
                </a:extLst>
              </p:cNvPr>
              <p:cNvGrpSpPr>
                <a:grpSpLocks/>
              </p:cNvGrpSpPr>
              <p:nvPr/>
            </p:nvGrpSpPr>
            <p:grpSpPr bwMode="auto">
              <a:xfrm>
                <a:off x="9947" y="3016"/>
                <a:ext cx="1400" cy="2579"/>
                <a:chOff x="5020" y="1177"/>
                <a:chExt cx="1760" cy="2320"/>
              </a:xfrm>
            </p:grpSpPr>
            <p:sp>
              <p:nvSpPr>
                <p:cNvPr id="42120" name="Text Box 57">
                  <a:extLst>
                    <a:ext uri="{FF2B5EF4-FFF2-40B4-BE49-F238E27FC236}">
                      <a16:creationId xmlns:a16="http://schemas.microsoft.com/office/drawing/2014/main" id="{8ACD7667-FB77-4C21-90C3-BA18E9FD86DF}"/>
                    </a:ext>
                  </a:extLst>
                </p:cNvPr>
                <p:cNvSpPr txBox="1">
                  <a:spLocks noChangeArrowheads="1"/>
                </p:cNvSpPr>
                <p:nvPr/>
              </p:nvSpPr>
              <p:spPr bwMode="auto">
                <a:xfrm>
                  <a:off x="5020" y="117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AL</a:t>
                  </a:r>
                </a:p>
              </p:txBody>
            </p:sp>
            <p:sp>
              <p:nvSpPr>
                <p:cNvPr id="42121" name="Text Box 58">
                  <a:extLst>
                    <a:ext uri="{FF2B5EF4-FFF2-40B4-BE49-F238E27FC236}">
                      <a16:creationId xmlns:a16="http://schemas.microsoft.com/office/drawing/2014/main" id="{15D19C65-AA23-465E-A4AB-8F458CD21C31}"/>
                    </a:ext>
                  </a:extLst>
                </p:cNvPr>
                <p:cNvSpPr txBox="1">
                  <a:spLocks noChangeArrowheads="1"/>
                </p:cNvSpPr>
                <p:nvPr/>
              </p:nvSpPr>
              <p:spPr bwMode="auto">
                <a:xfrm>
                  <a:off x="5020" y="175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BL</a:t>
                  </a:r>
                </a:p>
              </p:txBody>
            </p:sp>
            <p:sp>
              <p:nvSpPr>
                <p:cNvPr id="42122" name="Text Box 59">
                  <a:extLst>
                    <a:ext uri="{FF2B5EF4-FFF2-40B4-BE49-F238E27FC236}">
                      <a16:creationId xmlns:a16="http://schemas.microsoft.com/office/drawing/2014/main" id="{8B11C939-A436-4237-936A-CF6940B6BCD9}"/>
                    </a:ext>
                  </a:extLst>
                </p:cNvPr>
                <p:cNvSpPr txBox="1">
                  <a:spLocks noChangeArrowheads="1"/>
                </p:cNvSpPr>
                <p:nvPr/>
              </p:nvSpPr>
              <p:spPr bwMode="auto">
                <a:xfrm>
                  <a:off x="5020" y="233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CL</a:t>
                  </a:r>
                </a:p>
              </p:txBody>
            </p:sp>
            <p:sp>
              <p:nvSpPr>
                <p:cNvPr id="42123" name="Text Box 60">
                  <a:extLst>
                    <a:ext uri="{FF2B5EF4-FFF2-40B4-BE49-F238E27FC236}">
                      <a16:creationId xmlns:a16="http://schemas.microsoft.com/office/drawing/2014/main" id="{C5F4684F-C71D-48F1-AC1F-B91E646E2B51}"/>
                    </a:ext>
                  </a:extLst>
                </p:cNvPr>
                <p:cNvSpPr txBox="1">
                  <a:spLocks noChangeArrowheads="1"/>
                </p:cNvSpPr>
                <p:nvPr/>
              </p:nvSpPr>
              <p:spPr bwMode="auto">
                <a:xfrm>
                  <a:off x="5020" y="291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DL</a:t>
                  </a:r>
                </a:p>
              </p:txBody>
            </p:sp>
          </p:grpSp>
        </p:grpSp>
        <p:sp>
          <p:nvSpPr>
            <p:cNvPr id="2598973" name="AutoShape 61">
              <a:extLst>
                <a:ext uri="{FF2B5EF4-FFF2-40B4-BE49-F238E27FC236}">
                  <a16:creationId xmlns:a16="http://schemas.microsoft.com/office/drawing/2014/main" id="{5EF3EE4A-61C6-4764-B29E-8E8D37F01BE2}"/>
                </a:ext>
              </a:extLst>
            </p:cNvPr>
            <p:cNvSpPr>
              <a:spLocks noChangeArrowheads="1"/>
            </p:cNvSpPr>
            <p:nvPr/>
          </p:nvSpPr>
          <p:spPr bwMode="auto">
            <a:xfrm>
              <a:off x="2712" y="1608"/>
              <a:ext cx="461" cy="160"/>
            </a:xfrm>
            <a:prstGeom prst="leftRightArrow">
              <a:avLst>
                <a:gd name="adj1" fmla="val 62500"/>
                <a:gd name="adj2" fmla="val 62174"/>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18" name="Text Box 62">
              <a:extLst>
                <a:ext uri="{FF2B5EF4-FFF2-40B4-BE49-F238E27FC236}">
                  <a16:creationId xmlns:a16="http://schemas.microsoft.com/office/drawing/2014/main" id="{B79EDE06-4914-4736-B44A-84039E424C12}"/>
                </a:ext>
              </a:extLst>
            </p:cNvPr>
            <p:cNvSpPr txBox="1">
              <a:spLocks noChangeArrowheads="1"/>
            </p:cNvSpPr>
            <p:nvPr/>
          </p:nvSpPr>
          <p:spPr bwMode="auto">
            <a:xfrm>
              <a:off x="1974" y="758"/>
              <a:ext cx="67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寄存器组</a:t>
              </a:r>
              <a:endParaRPr lang="zh-CN" altLang="en-US" sz="1400" b="1">
                <a:ea typeface="宋体" panose="02010600030101010101" pitchFamily="2" charset="-122"/>
              </a:endParaRPr>
            </a:p>
          </p:txBody>
        </p:sp>
        <p:sp>
          <p:nvSpPr>
            <p:cNvPr id="42019" name="Text Box 63">
              <a:extLst>
                <a:ext uri="{FF2B5EF4-FFF2-40B4-BE49-F238E27FC236}">
                  <a16:creationId xmlns:a16="http://schemas.microsoft.com/office/drawing/2014/main" id="{36C86211-F4C2-4946-A8E5-25199A58C663}"/>
                </a:ext>
              </a:extLst>
            </p:cNvPr>
            <p:cNvSpPr txBox="1">
              <a:spLocks noChangeArrowheads="1"/>
            </p:cNvSpPr>
            <p:nvPr/>
          </p:nvSpPr>
          <p:spPr bwMode="auto">
            <a:xfrm>
              <a:off x="4551" y="734"/>
              <a:ext cx="4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400" b="1">
                  <a:solidFill>
                    <a:srgbClr val="FF0000"/>
                  </a:solidFill>
                  <a:ea typeface="宋体" panose="02010600030101010101" pitchFamily="2" charset="-122"/>
                </a:rPr>
                <a:t>BIU</a:t>
              </a:r>
            </a:p>
          </p:txBody>
        </p:sp>
        <p:sp>
          <p:nvSpPr>
            <p:cNvPr id="42020" name="Text Box 64">
              <a:extLst>
                <a:ext uri="{FF2B5EF4-FFF2-40B4-BE49-F238E27FC236}">
                  <a16:creationId xmlns:a16="http://schemas.microsoft.com/office/drawing/2014/main" id="{8C0BE9AB-8663-4865-A110-176D09F76812}"/>
                </a:ext>
              </a:extLst>
            </p:cNvPr>
            <p:cNvSpPr txBox="1">
              <a:spLocks noChangeArrowheads="1"/>
            </p:cNvSpPr>
            <p:nvPr/>
          </p:nvSpPr>
          <p:spPr bwMode="auto">
            <a:xfrm>
              <a:off x="4730" y="1118"/>
              <a:ext cx="204"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chemeClr val="bg1"/>
                  </a:solidFill>
                  <a:ea typeface="宋体" panose="02010600030101010101" pitchFamily="2" charset="-122"/>
                </a:rPr>
                <a:t>AB</a:t>
              </a:r>
              <a:endParaRPr lang="en-US" altLang="zh-CN" sz="1400" b="1">
                <a:ea typeface="宋体" panose="02010600030101010101" pitchFamily="2" charset="-122"/>
              </a:endParaRPr>
            </a:p>
          </p:txBody>
        </p:sp>
        <p:sp>
          <p:nvSpPr>
            <p:cNvPr id="42021" name="Text Box 65">
              <a:extLst>
                <a:ext uri="{FF2B5EF4-FFF2-40B4-BE49-F238E27FC236}">
                  <a16:creationId xmlns:a16="http://schemas.microsoft.com/office/drawing/2014/main" id="{2F3DF227-CCD6-49F2-8637-7A169E8E4F0C}"/>
                </a:ext>
              </a:extLst>
            </p:cNvPr>
            <p:cNvSpPr txBox="1">
              <a:spLocks noChangeArrowheads="1"/>
            </p:cNvSpPr>
            <p:nvPr/>
          </p:nvSpPr>
          <p:spPr bwMode="auto">
            <a:xfrm>
              <a:off x="4742" y="1864"/>
              <a:ext cx="204"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chemeClr val="bg1"/>
                  </a:solidFill>
                  <a:ea typeface="宋体" panose="02010600030101010101" pitchFamily="2" charset="-122"/>
                </a:rPr>
                <a:t>DB</a:t>
              </a:r>
              <a:endParaRPr lang="en-US" altLang="zh-CN" sz="1400" b="1">
                <a:ea typeface="宋体" panose="02010600030101010101" pitchFamily="2" charset="-122"/>
              </a:endParaRPr>
            </a:p>
          </p:txBody>
        </p:sp>
        <p:sp>
          <p:nvSpPr>
            <p:cNvPr id="42022" name="Text Box 66">
              <a:extLst>
                <a:ext uri="{FF2B5EF4-FFF2-40B4-BE49-F238E27FC236}">
                  <a16:creationId xmlns:a16="http://schemas.microsoft.com/office/drawing/2014/main" id="{0E830EEA-6FE3-45C0-BC63-2C5EA30406A9}"/>
                </a:ext>
              </a:extLst>
            </p:cNvPr>
            <p:cNvSpPr txBox="1">
              <a:spLocks noChangeArrowheads="1"/>
            </p:cNvSpPr>
            <p:nvPr/>
          </p:nvSpPr>
          <p:spPr bwMode="auto">
            <a:xfrm>
              <a:off x="4735" y="2469"/>
              <a:ext cx="20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chemeClr val="bg1"/>
                  </a:solidFill>
                  <a:ea typeface="宋体" panose="02010600030101010101" pitchFamily="2" charset="-122"/>
                </a:rPr>
                <a:t>CB</a:t>
              </a:r>
            </a:p>
          </p:txBody>
        </p:sp>
        <p:sp>
          <p:nvSpPr>
            <p:cNvPr id="2598979" name="AutoShape 67">
              <a:extLst>
                <a:ext uri="{FF2B5EF4-FFF2-40B4-BE49-F238E27FC236}">
                  <a16:creationId xmlns:a16="http://schemas.microsoft.com/office/drawing/2014/main" id="{F8890F92-FD31-4E2D-8575-94269D2573B8}"/>
                </a:ext>
              </a:extLst>
            </p:cNvPr>
            <p:cNvSpPr>
              <a:spLocks noChangeArrowheads="1"/>
            </p:cNvSpPr>
            <p:nvPr/>
          </p:nvSpPr>
          <p:spPr bwMode="auto">
            <a:xfrm rot="16200000">
              <a:off x="3897" y="1228"/>
              <a:ext cx="1081" cy="257"/>
            </a:xfrm>
            <a:custGeom>
              <a:avLst/>
              <a:gdLst>
                <a:gd name="G0" fmla="+- 2012 0 0"/>
                <a:gd name="G1" fmla="+- 21600 0 2012"/>
                <a:gd name="G2" fmla="*/ 2012 1 2"/>
                <a:gd name="G3" fmla="+- 21600 0 G2"/>
                <a:gd name="G4" fmla="+/ 2012 21600 2"/>
                <a:gd name="G5" fmla="+/ G1 0 2"/>
                <a:gd name="G6" fmla="*/ 21600 21600 2012"/>
                <a:gd name="G7" fmla="*/ G6 1 2"/>
                <a:gd name="G8" fmla="+- 21600 0 G7"/>
                <a:gd name="G9" fmla="*/ 21600 1 2"/>
                <a:gd name="G10" fmla="+- 2012 0 G9"/>
                <a:gd name="G11" fmla="?: G10 G8 0"/>
                <a:gd name="G12" fmla="?: G10 G7 21600"/>
                <a:gd name="T0" fmla="*/ 20594 w 21600"/>
                <a:gd name="T1" fmla="*/ 10800 h 21600"/>
                <a:gd name="T2" fmla="*/ 10800 w 21600"/>
                <a:gd name="T3" fmla="*/ 21600 h 21600"/>
                <a:gd name="T4" fmla="*/ 1006 w 21600"/>
                <a:gd name="T5" fmla="*/ 10800 h 21600"/>
                <a:gd name="T6" fmla="*/ 10800 w 21600"/>
                <a:gd name="T7" fmla="*/ 0 h 21600"/>
                <a:gd name="T8" fmla="*/ 2806 w 21600"/>
                <a:gd name="T9" fmla="*/ 2806 h 21600"/>
                <a:gd name="T10" fmla="*/ 18794 w 21600"/>
                <a:gd name="T11" fmla="*/ 18794 h 21600"/>
              </a:gdLst>
              <a:ahLst/>
              <a:cxnLst>
                <a:cxn ang="0">
                  <a:pos x="T0" y="T1"/>
                </a:cxn>
                <a:cxn ang="0">
                  <a:pos x="T2" y="T3"/>
                </a:cxn>
                <a:cxn ang="0">
                  <a:pos x="T4" y="T5"/>
                </a:cxn>
                <a:cxn ang="0">
                  <a:pos x="T6" y="T7"/>
                </a:cxn>
              </a:cxnLst>
              <a:rect l="T8" t="T9" r="T10" b="T11"/>
              <a:pathLst>
                <a:path w="21600" h="21600">
                  <a:moveTo>
                    <a:pt x="0" y="0"/>
                  </a:moveTo>
                  <a:lnTo>
                    <a:pt x="2012" y="21600"/>
                  </a:lnTo>
                  <a:lnTo>
                    <a:pt x="19588" y="21600"/>
                  </a:lnTo>
                  <a:lnTo>
                    <a:pt x="21600" y="0"/>
                  </a:lnTo>
                  <a:close/>
                </a:path>
              </a:pathLst>
            </a:custGeom>
            <a:solidFill>
              <a:srgbClr val="FFCC99"/>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0" name="AutoShape 68">
              <a:extLst>
                <a:ext uri="{FF2B5EF4-FFF2-40B4-BE49-F238E27FC236}">
                  <a16:creationId xmlns:a16="http://schemas.microsoft.com/office/drawing/2014/main" id="{D6A423AB-5BA7-4E60-AD0F-86F86499E377}"/>
                </a:ext>
              </a:extLst>
            </p:cNvPr>
            <p:cNvSpPr>
              <a:spLocks noChangeArrowheads="1"/>
            </p:cNvSpPr>
            <p:nvPr/>
          </p:nvSpPr>
          <p:spPr bwMode="auto">
            <a:xfrm rot="5400000">
              <a:off x="4169" y="854"/>
              <a:ext cx="388" cy="254"/>
            </a:xfrm>
            <a:prstGeom prst="parallelogram">
              <a:avLst>
                <a:gd name="adj" fmla="val 37318"/>
              </a:avLst>
            </a:prstGeom>
            <a:solidFill>
              <a:srgbClr val="FFCC99"/>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1" name="Rectangle 69">
              <a:extLst>
                <a:ext uri="{FF2B5EF4-FFF2-40B4-BE49-F238E27FC236}">
                  <a16:creationId xmlns:a16="http://schemas.microsoft.com/office/drawing/2014/main" id="{7B88BFC1-B832-493C-AECE-2AB28DE80896}"/>
                </a:ext>
              </a:extLst>
            </p:cNvPr>
            <p:cNvSpPr>
              <a:spLocks noChangeArrowheads="1"/>
            </p:cNvSpPr>
            <p:nvPr/>
          </p:nvSpPr>
          <p:spPr bwMode="auto">
            <a:xfrm>
              <a:off x="4240" y="1614"/>
              <a:ext cx="89" cy="278"/>
            </a:xfrm>
            <a:prstGeom prst="rect">
              <a:avLst/>
            </a:prstGeom>
            <a:solidFill>
              <a:srgbClr val="FFCC99"/>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2" name="AutoShape 70">
              <a:extLst>
                <a:ext uri="{FF2B5EF4-FFF2-40B4-BE49-F238E27FC236}">
                  <a16:creationId xmlns:a16="http://schemas.microsoft.com/office/drawing/2014/main" id="{7C8A7C43-63DD-4537-9286-539699331E3E}"/>
                </a:ext>
              </a:extLst>
            </p:cNvPr>
            <p:cNvSpPr>
              <a:spLocks noChangeArrowheads="1"/>
            </p:cNvSpPr>
            <p:nvPr/>
          </p:nvSpPr>
          <p:spPr bwMode="auto">
            <a:xfrm rot="16200000">
              <a:off x="4242" y="1542"/>
              <a:ext cx="71" cy="69"/>
            </a:xfrm>
            <a:prstGeom prst="rtTriangle">
              <a:avLst/>
            </a:prstGeom>
            <a:solidFill>
              <a:srgbClr val="FFCC99"/>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27" name="Text Box 71">
              <a:extLst>
                <a:ext uri="{FF2B5EF4-FFF2-40B4-BE49-F238E27FC236}">
                  <a16:creationId xmlns:a16="http://schemas.microsoft.com/office/drawing/2014/main" id="{724F7667-B04C-447D-A338-CADD5AB3CA23}"/>
                </a:ext>
              </a:extLst>
            </p:cNvPr>
            <p:cNvSpPr txBox="1">
              <a:spLocks noChangeArrowheads="1"/>
            </p:cNvSpPr>
            <p:nvPr/>
          </p:nvSpPr>
          <p:spPr bwMode="auto">
            <a:xfrm>
              <a:off x="4314" y="963"/>
              <a:ext cx="193"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地</a:t>
              </a:r>
            </a:p>
            <a:p>
              <a:pPr algn="ctr" eaLnBrk="1" hangingPunct="1">
                <a:spcBef>
                  <a:spcPct val="0"/>
                </a:spcBef>
                <a:buFontTx/>
                <a:buNone/>
              </a:pPr>
              <a:r>
                <a:rPr lang="zh-CN" altLang="en-US" sz="1400" b="1">
                  <a:ea typeface="宋体" panose="02010600030101010101" pitchFamily="2" charset="-122"/>
                </a:rPr>
                <a:t>址</a:t>
              </a:r>
            </a:p>
            <a:p>
              <a:pPr algn="ctr" eaLnBrk="1" hangingPunct="1">
                <a:spcBef>
                  <a:spcPct val="0"/>
                </a:spcBef>
                <a:buFontTx/>
                <a:buNone/>
              </a:pPr>
              <a:r>
                <a:rPr lang="zh-CN" altLang="en-US" sz="1400" b="1">
                  <a:ea typeface="宋体" panose="02010600030101010101" pitchFamily="2" charset="-122"/>
                </a:rPr>
                <a:t>加</a:t>
              </a:r>
            </a:p>
            <a:p>
              <a:pPr algn="ctr" eaLnBrk="1" hangingPunct="1">
                <a:spcBef>
                  <a:spcPct val="0"/>
                </a:spcBef>
                <a:buFontTx/>
                <a:buNone/>
              </a:pPr>
              <a:r>
                <a:rPr lang="zh-CN" altLang="en-US" sz="1400" b="1">
                  <a:ea typeface="宋体" panose="02010600030101010101" pitchFamily="2" charset="-122"/>
                </a:rPr>
                <a:t>法</a:t>
              </a:r>
            </a:p>
            <a:p>
              <a:pPr algn="ctr" eaLnBrk="1" hangingPunct="1">
                <a:spcBef>
                  <a:spcPct val="0"/>
                </a:spcBef>
                <a:buFontTx/>
                <a:buNone/>
              </a:pPr>
              <a:r>
                <a:rPr lang="zh-CN" altLang="en-US" sz="1400" b="1">
                  <a:ea typeface="宋体" panose="02010600030101010101" pitchFamily="2" charset="-122"/>
                </a:rPr>
                <a:t>器</a:t>
              </a:r>
            </a:p>
          </p:txBody>
        </p:sp>
        <p:sp>
          <p:nvSpPr>
            <p:cNvPr id="2598984" name="AutoShape 72">
              <a:extLst>
                <a:ext uri="{FF2B5EF4-FFF2-40B4-BE49-F238E27FC236}">
                  <a16:creationId xmlns:a16="http://schemas.microsoft.com/office/drawing/2014/main" id="{12323417-FF23-46E9-9276-00971060254B}"/>
                </a:ext>
              </a:extLst>
            </p:cNvPr>
            <p:cNvSpPr>
              <a:spLocks noChangeArrowheads="1"/>
            </p:cNvSpPr>
            <p:nvPr/>
          </p:nvSpPr>
          <p:spPr bwMode="auto">
            <a:xfrm>
              <a:off x="3245" y="3714"/>
              <a:ext cx="430" cy="137"/>
            </a:xfrm>
            <a:prstGeom prst="leftRightArrow">
              <a:avLst>
                <a:gd name="adj1" fmla="val 62241"/>
                <a:gd name="adj2" fmla="val 44361"/>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29" name="Text Box 73">
              <a:extLst>
                <a:ext uri="{FF2B5EF4-FFF2-40B4-BE49-F238E27FC236}">
                  <a16:creationId xmlns:a16="http://schemas.microsoft.com/office/drawing/2014/main" id="{B426D068-A12B-44E0-9F85-C9473F6575B2}"/>
                </a:ext>
              </a:extLst>
            </p:cNvPr>
            <p:cNvSpPr txBox="1">
              <a:spLocks noChangeArrowheads="1"/>
            </p:cNvSpPr>
            <p:nvPr/>
          </p:nvSpPr>
          <p:spPr bwMode="auto">
            <a:xfrm>
              <a:off x="3530" y="2396"/>
              <a:ext cx="156"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指</a:t>
              </a:r>
            </a:p>
            <a:p>
              <a:pPr algn="ctr" eaLnBrk="1" hangingPunct="1">
                <a:spcBef>
                  <a:spcPct val="0"/>
                </a:spcBef>
                <a:buFontTx/>
                <a:buNone/>
              </a:pPr>
              <a:r>
                <a:rPr lang="zh-CN" altLang="en-US" sz="1400" b="1">
                  <a:solidFill>
                    <a:schemeClr val="bg1"/>
                  </a:solidFill>
                  <a:ea typeface="宋体" panose="02010600030101010101" pitchFamily="2" charset="-122"/>
                </a:rPr>
                <a:t>令</a:t>
              </a:r>
            </a:p>
            <a:p>
              <a:pPr algn="ctr" eaLnBrk="1" hangingPunct="1">
                <a:spcBef>
                  <a:spcPct val="0"/>
                </a:spcBef>
                <a:buFontTx/>
                <a:buNone/>
              </a:pPr>
              <a:r>
                <a:rPr lang="zh-CN" altLang="en-US" sz="1400" b="1">
                  <a:solidFill>
                    <a:schemeClr val="bg1"/>
                  </a:solidFill>
                  <a:ea typeface="宋体" panose="02010600030101010101" pitchFamily="2" charset="-122"/>
                </a:rPr>
                <a:t>队</a:t>
              </a:r>
            </a:p>
            <a:p>
              <a:pPr algn="ctr" eaLnBrk="1" hangingPunct="1">
                <a:spcBef>
                  <a:spcPct val="0"/>
                </a:spcBef>
                <a:buFontTx/>
                <a:buNone/>
              </a:pPr>
              <a:r>
                <a:rPr lang="zh-CN" altLang="en-US" sz="1400" b="1">
                  <a:solidFill>
                    <a:schemeClr val="bg1"/>
                  </a:solidFill>
                  <a:ea typeface="宋体" panose="02010600030101010101" pitchFamily="2" charset="-122"/>
                </a:rPr>
                <a:t>列</a:t>
              </a:r>
              <a:endParaRPr lang="zh-CN" altLang="en-US" sz="1400" b="1">
                <a:ea typeface="宋体" panose="02010600030101010101" pitchFamily="2" charset="-122"/>
              </a:endParaRPr>
            </a:p>
          </p:txBody>
        </p:sp>
        <p:sp>
          <p:nvSpPr>
            <p:cNvPr id="2598986" name="AutoShape 74">
              <a:extLst>
                <a:ext uri="{FF2B5EF4-FFF2-40B4-BE49-F238E27FC236}">
                  <a16:creationId xmlns:a16="http://schemas.microsoft.com/office/drawing/2014/main" id="{937439B0-3E66-4E82-9A78-BC82C676B9E4}"/>
                </a:ext>
              </a:extLst>
            </p:cNvPr>
            <p:cNvSpPr>
              <a:spLocks noChangeArrowheads="1"/>
            </p:cNvSpPr>
            <p:nvPr/>
          </p:nvSpPr>
          <p:spPr bwMode="auto">
            <a:xfrm>
              <a:off x="2727" y="2369"/>
              <a:ext cx="447" cy="129"/>
            </a:xfrm>
            <a:prstGeom prst="leftArrow">
              <a:avLst>
                <a:gd name="adj1" fmla="val 62241"/>
                <a:gd name="adj2" fmla="val 57589"/>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7" name="Line 75">
              <a:extLst>
                <a:ext uri="{FF2B5EF4-FFF2-40B4-BE49-F238E27FC236}">
                  <a16:creationId xmlns:a16="http://schemas.microsoft.com/office/drawing/2014/main" id="{081B55E5-0F58-49D0-B91B-6B3998167192}"/>
                </a:ext>
              </a:extLst>
            </p:cNvPr>
            <p:cNvSpPr>
              <a:spLocks noChangeShapeType="1"/>
            </p:cNvSpPr>
            <p:nvPr/>
          </p:nvSpPr>
          <p:spPr bwMode="auto">
            <a:xfrm>
              <a:off x="2308" y="2556"/>
              <a:ext cx="0" cy="0"/>
            </a:xfrm>
            <a:prstGeom prst="line">
              <a:avLst/>
            </a:prstGeom>
            <a:noFill/>
            <a:ln w="25400">
              <a:solidFill>
                <a:srgbClr val="000000"/>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8" name="Line 76">
              <a:extLst>
                <a:ext uri="{FF2B5EF4-FFF2-40B4-BE49-F238E27FC236}">
                  <a16:creationId xmlns:a16="http://schemas.microsoft.com/office/drawing/2014/main" id="{99916E65-99C8-4D9F-B0BC-85EF81F1C997}"/>
                </a:ext>
              </a:extLst>
            </p:cNvPr>
            <p:cNvSpPr>
              <a:spLocks noChangeShapeType="1"/>
            </p:cNvSpPr>
            <p:nvPr/>
          </p:nvSpPr>
          <p:spPr bwMode="auto">
            <a:xfrm>
              <a:off x="2157" y="2888"/>
              <a:ext cx="154" cy="0"/>
            </a:xfrm>
            <a:prstGeom prst="line">
              <a:avLst/>
            </a:prstGeom>
            <a:noFill/>
            <a:ln w="25400">
              <a:solidFill>
                <a:srgbClr val="000000"/>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9" name="AutoShape 77">
              <a:extLst>
                <a:ext uri="{FF2B5EF4-FFF2-40B4-BE49-F238E27FC236}">
                  <a16:creationId xmlns:a16="http://schemas.microsoft.com/office/drawing/2014/main" id="{275CF7CE-C6B6-4398-80EE-44341E10DB7E}"/>
                </a:ext>
              </a:extLst>
            </p:cNvPr>
            <p:cNvSpPr>
              <a:spLocks noChangeArrowheads="1"/>
            </p:cNvSpPr>
            <p:nvPr/>
          </p:nvSpPr>
          <p:spPr bwMode="auto">
            <a:xfrm>
              <a:off x="2727" y="3075"/>
              <a:ext cx="447" cy="148"/>
            </a:xfrm>
            <a:prstGeom prst="leftArrow">
              <a:avLst>
                <a:gd name="adj1" fmla="val 62241"/>
                <a:gd name="adj2" fmla="val 49472"/>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90" name="AutoShape 78">
              <a:extLst>
                <a:ext uri="{FF2B5EF4-FFF2-40B4-BE49-F238E27FC236}">
                  <a16:creationId xmlns:a16="http://schemas.microsoft.com/office/drawing/2014/main" id="{D28E581F-C28E-4169-B248-B56A25CA4A36}"/>
                </a:ext>
              </a:extLst>
            </p:cNvPr>
            <p:cNvSpPr>
              <a:spLocks noChangeArrowheads="1"/>
            </p:cNvSpPr>
            <p:nvPr/>
          </p:nvSpPr>
          <p:spPr bwMode="auto">
            <a:xfrm>
              <a:off x="2145" y="3296"/>
              <a:ext cx="1024" cy="126"/>
            </a:xfrm>
            <a:prstGeom prst="rightArrow">
              <a:avLst>
                <a:gd name="adj1" fmla="val 56250"/>
                <a:gd name="adj2" fmla="val 63323"/>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91" name="Rectangle 79">
              <a:extLst>
                <a:ext uri="{FF2B5EF4-FFF2-40B4-BE49-F238E27FC236}">
                  <a16:creationId xmlns:a16="http://schemas.microsoft.com/office/drawing/2014/main" id="{65FF2B14-3EED-462D-B578-D03053C91C26}"/>
                </a:ext>
              </a:extLst>
            </p:cNvPr>
            <p:cNvSpPr>
              <a:spLocks noChangeArrowheads="1"/>
            </p:cNvSpPr>
            <p:nvPr/>
          </p:nvSpPr>
          <p:spPr bwMode="auto">
            <a:xfrm>
              <a:off x="2157" y="3317"/>
              <a:ext cx="61" cy="38"/>
            </a:xfrm>
            <a:prstGeom prst="rect">
              <a:avLst/>
            </a:prstGeom>
            <a:solidFill>
              <a:srgbClr val="CCFFFF"/>
            </a:solidFill>
            <a:ln w="25400">
              <a:solidFill>
                <a:srgbClr val="FFFFFF"/>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36" name="Text Box 80">
              <a:extLst>
                <a:ext uri="{FF2B5EF4-FFF2-40B4-BE49-F238E27FC236}">
                  <a16:creationId xmlns:a16="http://schemas.microsoft.com/office/drawing/2014/main" id="{D6753DFC-6553-4A45-B8C7-564F7CD0D917}"/>
                </a:ext>
              </a:extLst>
            </p:cNvPr>
            <p:cNvSpPr txBox="1">
              <a:spLocks noChangeArrowheads="1"/>
            </p:cNvSpPr>
            <p:nvPr/>
          </p:nvSpPr>
          <p:spPr bwMode="auto">
            <a:xfrm>
              <a:off x="2238" y="3442"/>
              <a:ext cx="745" cy="341"/>
            </a:xfrm>
            <a:prstGeom prst="rect">
              <a:avLst/>
            </a:prstGeom>
            <a:solidFill>
              <a:srgbClr val="FFFF99"/>
            </a:solidFill>
            <a:ln w="19050">
              <a:solidFill>
                <a:schemeClr val="tx1"/>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PSW</a:t>
              </a:r>
            </a:p>
            <a:p>
              <a:pPr algn="ctr" eaLnBrk="1" hangingPunct="1">
                <a:spcBef>
                  <a:spcPct val="0"/>
                </a:spcBef>
                <a:buFontTx/>
                <a:buNone/>
              </a:pPr>
              <a:r>
                <a:rPr lang="zh-CN" altLang="en-US" sz="1400" b="1">
                  <a:ea typeface="宋体" panose="02010600030101010101" pitchFamily="2" charset="-122"/>
                </a:rPr>
                <a:t>标志寄存器</a:t>
              </a:r>
            </a:p>
          </p:txBody>
        </p:sp>
        <p:sp>
          <p:nvSpPr>
            <p:cNvPr id="2598993" name="AutoShape 81">
              <a:extLst>
                <a:ext uri="{FF2B5EF4-FFF2-40B4-BE49-F238E27FC236}">
                  <a16:creationId xmlns:a16="http://schemas.microsoft.com/office/drawing/2014/main" id="{613C3AA6-69C2-4D4A-A0BC-9D07982493A8}"/>
                </a:ext>
              </a:extLst>
            </p:cNvPr>
            <p:cNvSpPr>
              <a:spLocks noChangeArrowheads="1"/>
            </p:cNvSpPr>
            <p:nvPr/>
          </p:nvSpPr>
          <p:spPr bwMode="auto">
            <a:xfrm>
              <a:off x="2001" y="3543"/>
              <a:ext cx="241" cy="129"/>
            </a:xfrm>
            <a:prstGeom prst="rightArrow">
              <a:avLst>
                <a:gd name="adj1" fmla="val 50000"/>
                <a:gd name="adj2" fmla="val 46512"/>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94" name="AutoShape 82">
              <a:extLst>
                <a:ext uri="{FF2B5EF4-FFF2-40B4-BE49-F238E27FC236}">
                  <a16:creationId xmlns:a16="http://schemas.microsoft.com/office/drawing/2014/main" id="{31529371-F21E-4871-AA92-1CB7DFB38892}"/>
                </a:ext>
              </a:extLst>
            </p:cNvPr>
            <p:cNvSpPr>
              <a:spLocks noChangeArrowheads="1"/>
            </p:cNvSpPr>
            <p:nvPr/>
          </p:nvSpPr>
          <p:spPr bwMode="auto">
            <a:xfrm>
              <a:off x="2976" y="3523"/>
              <a:ext cx="193" cy="126"/>
            </a:xfrm>
            <a:prstGeom prst="rightArrow">
              <a:avLst>
                <a:gd name="adj1" fmla="val 49796"/>
                <a:gd name="adj2" fmla="val 41882"/>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39" name="Text Box 83">
              <a:extLst>
                <a:ext uri="{FF2B5EF4-FFF2-40B4-BE49-F238E27FC236}">
                  <a16:creationId xmlns:a16="http://schemas.microsoft.com/office/drawing/2014/main" id="{237780AF-2FEA-4CAF-BBEF-7D42EB630D11}"/>
                </a:ext>
              </a:extLst>
            </p:cNvPr>
            <p:cNvSpPr txBox="1">
              <a:spLocks noChangeArrowheads="1"/>
            </p:cNvSpPr>
            <p:nvPr/>
          </p:nvSpPr>
          <p:spPr bwMode="auto">
            <a:xfrm>
              <a:off x="1983" y="3763"/>
              <a:ext cx="44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400" b="1">
                  <a:solidFill>
                    <a:srgbClr val="FF0000"/>
                  </a:solidFill>
                  <a:ea typeface="宋体" panose="02010600030101010101" pitchFamily="2" charset="-122"/>
                </a:rPr>
                <a:t>EU</a:t>
              </a:r>
            </a:p>
          </p:txBody>
        </p:sp>
        <p:sp>
          <p:nvSpPr>
            <p:cNvPr id="2598996" name="AutoShape 84">
              <a:extLst>
                <a:ext uri="{FF2B5EF4-FFF2-40B4-BE49-F238E27FC236}">
                  <a16:creationId xmlns:a16="http://schemas.microsoft.com/office/drawing/2014/main" id="{4DA0BA73-61D9-4306-8402-1D64C7100E4F}"/>
                </a:ext>
              </a:extLst>
            </p:cNvPr>
            <p:cNvSpPr>
              <a:spLocks noChangeArrowheads="1"/>
            </p:cNvSpPr>
            <p:nvPr/>
          </p:nvSpPr>
          <p:spPr bwMode="auto">
            <a:xfrm rot="5400000">
              <a:off x="2053" y="2652"/>
              <a:ext cx="815" cy="267"/>
            </a:xfrm>
            <a:custGeom>
              <a:avLst/>
              <a:gdLst>
                <a:gd name="G0" fmla="+- 3182 0 0"/>
                <a:gd name="G1" fmla="+- 21600 0 3182"/>
                <a:gd name="G2" fmla="*/ 3182 1 2"/>
                <a:gd name="G3" fmla="+- 21600 0 G2"/>
                <a:gd name="G4" fmla="+/ 3182 21600 2"/>
                <a:gd name="G5" fmla="+/ G1 0 2"/>
                <a:gd name="G6" fmla="*/ 21600 21600 3182"/>
                <a:gd name="G7" fmla="*/ G6 1 2"/>
                <a:gd name="G8" fmla="+- 21600 0 G7"/>
                <a:gd name="G9" fmla="*/ 21600 1 2"/>
                <a:gd name="G10" fmla="+- 3182 0 G9"/>
                <a:gd name="G11" fmla="?: G10 G8 0"/>
                <a:gd name="G12" fmla="?: G10 G7 21600"/>
                <a:gd name="T0" fmla="*/ 20009 w 21600"/>
                <a:gd name="T1" fmla="*/ 10800 h 21600"/>
                <a:gd name="T2" fmla="*/ 10800 w 21600"/>
                <a:gd name="T3" fmla="*/ 21600 h 21600"/>
                <a:gd name="T4" fmla="*/ 1591 w 21600"/>
                <a:gd name="T5" fmla="*/ 10800 h 21600"/>
                <a:gd name="T6" fmla="*/ 10800 w 21600"/>
                <a:gd name="T7" fmla="*/ 0 h 21600"/>
                <a:gd name="T8" fmla="*/ 3391 w 21600"/>
                <a:gd name="T9" fmla="*/ 3391 h 21600"/>
                <a:gd name="T10" fmla="*/ 18209 w 21600"/>
                <a:gd name="T11" fmla="*/ 18209 h 21600"/>
              </a:gdLst>
              <a:ahLst/>
              <a:cxnLst>
                <a:cxn ang="0">
                  <a:pos x="T0" y="T1"/>
                </a:cxn>
                <a:cxn ang="0">
                  <a:pos x="T2" y="T3"/>
                </a:cxn>
                <a:cxn ang="0">
                  <a:pos x="T4" y="T5"/>
                </a:cxn>
                <a:cxn ang="0">
                  <a:pos x="T6" y="T7"/>
                </a:cxn>
              </a:cxnLst>
              <a:rect l="T8" t="T9" r="T10" b="T11"/>
              <a:pathLst>
                <a:path w="21600" h="21600">
                  <a:moveTo>
                    <a:pt x="0" y="0"/>
                  </a:moveTo>
                  <a:lnTo>
                    <a:pt x="3182" y="21600"/>
                  </a:lnTo>
                  <a:lnTo>
                    <a:pt x="18418" y="21600"/>
                  </a:lnTo>
                  <a:lnTo>
                    <a:pt x="21600" y="0"/>
                  </a:lnTo>
                  <a:close/>
                </a:path>
              </a:pathLst>
            </a:custGeom>
            <a:solidFill>
              <a:srgbClr val="FF99CC"/>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97" name="AutoShape 85">
              <a:extLst>
                <a:ext uri="{FF2B5EF4-FFF2-40B4-BE49-F238E27FC236}">
                  <a16:creationId xmlns:a16="http://schemas.microsoft.com/office/drawing/2014/main" id="{A139469E-A273-406D-A799-CB6E13CF416C}"/>
                </a:ext>
              </a:extLst>
            </p:cNvPr>
            <p:cNvSpPr>
              <a:spLocks noChangeArrowheads="1"/>
            </p:cNvSpPr>
            <p:nvPr/>
          </p:nvSpPr>
          <p:spPr bwMode="auto">
            <a:xfrm rot="5400000">
              <a:off x="2398" y="2970"/>
              <a:ext cx="387" cy="250"/>
            </a:xfrm>
            <a:prstGeom prst="parallelogram">
              <a:avLst>
                <a:gd name="adj" fmla="val 57806"/>
              </a:avLst>
            </a:prstGeom>
            <a:solidFill>
              <a:srgbClr val="FF99CC"/>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42" name="Text Box 86">
              <a:extLst>
                <a:ext uri="{FF2B5EF4-FFF2-40B4-BE49-F238E27FC236}">
                  <a16:creationId xmlns:a16="http://schemas.microsoft.com/office/drawing/2014/main" id="{51954CDF-BE43-402B-A09F-C680A5280390}"/>
                </a:ext>
              </a:extLst>
            </p:cNvPr>
            <p:cNvSpPr txBox="1">
              <a:spLocks noChangeArrowheads="1"/>
            </p:cNvSpPr>
            <p:nvPr/>
          </p:nvSpPr>
          <p:spPr bwMode="auto">
            <a:xfrm>
              <a:off x="2379" y="2582"/>
              <a:ext cx="213"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运</a:t>
              </a:r>
            </a:p>
            <a:p>
              <a:pPr algn="ctr" eaLnBrk="1" hangingPunct="1">
                <a:spcBef>
                  <a:spcPct val="0"/>
                </a:spcBef>
                <a:buFontTx/>
                <a:buNone/>
              </a:pPr>
              <a:r>
                <a:rPr lang="zh-CN" altLang="en-US" sz="1400" b="1">
                  <a:ea typeface="宋体" panose="02010600030101010101" pitchFamily="2" charset="-122"/>
                </a:rPr>
                <a:t>算</a:t>
              </a:r>
            </a:p>
            <a:p>
              <a:pPr algn="ctr" eaLnBrk="1" hangingPunct="1">
                <a:spcBef>
                  <a:spcPct val="0"/>
                </a:spcBef>
                <a:buFontTx/>
                <a:buNone/>
              </a:pPr>
              <a:r>
                <a:rPr lang="zh-CN" altLang="en-US" sz="1400" b="1">
                  <a:ea typeface="宋体" panose="02010600030101010101" pitchFamily="2" charset="-122"/>
                </a:rPr>
                <a:t>器</a:t>
              </a:r>
            </a:p>
          </p:txBody>
        </p:sp>
        <p:sp>
          <p:nvSpPr>
            <p:cNvPr id="2598999" name="AutoShape 87">
              <a:extLst>
                <a:ext uri="{FF2B5EF4-FFF2-40B4-BE49-F238E27FC236}">
                  <a16:creationId xmlns:a16="http://schemas.microsoft.com/office/drawing/2014/main" id="{15118D61-0AC6-4D63-9A6E-98621B8413F2}"/>
                </a:ext>
              </a:extLst>
            </p:cNvPr>
            <p:cNvSpPr>
              <a:spLocks noChangeArrowheads="1"/>
            </p:cNvSpPr>
            <p:nvPr/>
          </p:nvSpPr>
          <p:spPr bwMode="auto">
            <a:xfrm rot="16200000">
              <a:off x="2548" y="2238"/>
              <a:ext cx="121" cy="233"/>
            </a:xfrm>
            <a:prstGeom prst="rtTriangle">
              <a:avLst/>
            </a:prstGeom>
            <a:solidFill>
              <a:srgbClr val="FF99CC"/>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0" name="Rectangle 88">
              <a:extLst>
                <a:ext uri="{FF2B5EF4-FFF2-40B4-BE49-F238E27FC236}">
                  <a16:creationId xmlns:a16="http://schemas.microsoft.com/office/drawing/2014/main" id="{56177519-5ED6-4400-BBF4-A9E743D906CC}"/>
                </a:ext>
              </a:extLst>
            </p:cNvPr>
            <p:cNvSpPr>
              <a:spLocks noChangeArrowheads="1"/>
            </p:cNvSpPr>
            <p:nvPr/>
          </p:nvSpPr>
          <p:spPr bwMode="auto">
            <a:xfrm>
              <a:off x="2508" y="2409"/>
              <a:ext cx="217" cy="129"/>
            </a:xfrm>
            <a:prstGeom prst="rect">
              <a:avLst/>
            </a:prstGeom>
            <a:solidFill>
              <a:srgbClr val="FF99CC"/>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1" name="AutoShape 89">
              <a:extLst>
                <a:ext uri="{FF2B5EF4-FFF2-40B4-BE49-F238E27FC236}">
                  <a16:creationId xmlns:a16="http://schemas.microsoft.com/office/drawing/2014/main" id="{4A5232ED-DDB6-47C7-8D6E-B20F4445D5BB}"/>
                </a:ext>
              </a:extLst>
            </p:cNvPr>
            <p:cNvSpPr>
              <a:spLocks noChangeArrowheads="1"/>
            </p:cNvSpPr>
            <p:nvPr/>
          </p:nvSpPr>
          <p:spPr bwMode="auto">
            <a:xfrm rot="5400000">
              <a:off x="2609" y="2488"/>
              <a:ext cx="51" cy="130"/>
            </a:xfrm>
            <a:prstGeom prst="rtTriangle">
              <a:avLst/>
            </a:prstGeom>
            <a:solidFill>
              <a:srgbClr val="FF99CC"/>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2" name="Rectangle 90">
              <a:extLst>
                <a:ext uri="{FF2B5EF4-FFF2-40B4-BE49-F238E27FC236}">
                  <a16:creationId xmlns:a16="http://schemas.microsoft.com/office/drawing/2014/main" id="{48F72EB0-A1E7-4073-B5C3-74C4E9E4929F}"/>
                </a:ext>
              </a:extLst>
            </p:cNvPr>
            <p:cNvSpPr>
              <a:spLocks noChangeArrowheads="1"/>
            </p:cNvSpPr>
            <p:nvPr/>
          </p:nvSpPr>
          <p:spPr bwMode="auto">
            <a:xfrm>
              <a:off x="1996" y="2583"/>
              <a:ext cx="63" cy="1006"/>
            </a:xfrm>
            <a:prstGeom prst="rect">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3" name="Rectangle 91">
              <a:extLst>
                <a:ext uri="{FF2B5EF4-FFF2-40B4-BE49-F238E27FC236}">
                  <a16:creationId xmlns:a16="http://schemas.microsoft.com/office/drawing/2014/main" id="{D54D6A36-4529-4488-ACB1-BE6834605BB0}"/>
                </a:ext>
              </a:extLst>
            </p:cNvPr>
            <p:cNvSpPr>
              <a:spLocks noChangeArrowheads="1"/>
            </p:cNvSpPr>
            <p:nvPr/>
          </p:nvSpPr>
          <p:spPr bwMode="auto">
            <a:xfrm>
              <a:off x="2001" y="2583"/>
              <a:ext cx="328" cy="76"/>
            </a:xfrm>
            <a:prstGeom prst="rect">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4" name="Rectangle 92">
              <a:extLst>
                <a:ext uri="{FF2B5EF4-FFF2-40B4-BE49-F238E27FC236}">
                  <a16:creationId xmlns:a16="http://schemas.microsoft.com/office/drawing/2014/main" id="{2BB31A8D-9CCD-4077-A0BC-2CE5E651BD1E}"/>
                </a:ext>
              </a:extLst>
            </p:cNvPr>
            <p:cNvSpPr>
              <a:spLocks noChangeArrowheads="1"/>
            </p:cNvSpPr>
            <p:nvPr/>
          </p:nvSpPr>
          <p:spPr bwMode="auto">
            <a:xfrm>
              <a:off x="2142" y="2883"/>
              <a:ext cx="181" cy="78"/>
            </a:xfrm>
            <a:prstGeom prst="rect">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5" name="Rectangle 93">
              <a:extLst>
                <a:ext uri="{FF2B5EF4-FFF2-40B4-BE49-F238E27FC236}">
                  <a16:creationId xmlns:a16="http://schemas.microsoft.com/office/drawing/2014/main" id="{8FE492BC-9A9E-4FFB-8043-2E433C6E25EE}"/>
                </a:ext>
              </a:extLst>
            </p:cNvPr>
            <p:cNvSpPr>
              <a:spLocks noChangeArrowheads="1"/>
            </p:cNvSpPr>
            <p:nvPr/>
          </p:nvSpPr>
          <p:spPr bwMode="auto">
            <a:xfrm>
              <a:off x="2148" y="2887"/>
              <a:ext cx="86" cy="503"/>
            </a:xfrm>
            <a:prstGeom prst="rect">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6" name="Rectangle 94">
              <a:extLst>
                <a:ext uri="{FF2B5EF4-FFF2-40B4-BE49-F238E27FC236}">
                  <a16:creationId xmlns:a16="http://schemas.microsoft.com/office/drawing/2014/main" id="{D9C2B75B-1576-4A63-8212-8BCD6F5AE5A0}"/>
                </a:ext>
              </a:extLst>
            </p:cNvPr>
            <p:cNvSpPr>
              <a:spLocks noChangeArrowheads="1"/>
            </p:cNvSpPr>
            <p:nvPr/>
          </p:nvSpPr>
          <p:spPr bwMode="auto">
            <a:xfrm>
              <a:off x="1927" y="709"/>
              <a:ext cx="3025" cy="3276"/>
            </a:xfrm>
            <a:prstGeom prst="rect">
              <a:avLst/>
            </a:prstGeom>
            <a:solidFill>
              <a:srgbClr val="FFFFCC"/>
            </a:solidFill>
            <a:ln w="12700">
              <a:solidFill>
                <a:srgbClr val="FF0066"/>
              </a:solidFill>
              <a:prstDash val="dashDot"/>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2051" name="Group 95">
              <a:extLst>
                <a:ext uri="{FF2B5EF4-FFF2-40B4-BE49-F238E27FC236}">
                  <a16:creationId xmlns:a16="http://schemas.microsoft.com/office/drawing/2014/main" id="{DED67CB2-3AD0-456F-9D47-9D49C9E91FA6}"/>
                </a:ext>
              </a:extLst>
            </p:cNvPr>
            <p:cNvGrpSpPr>
              <a:grpSpLocks/>
            </p:cNvGrpSpPr>
            <p:nvPr/>
          </p:nvGrpSpPr>
          <p:grpSpPr bwMode="auto">
            <a:xfrm>
              <a:off x="3470" y="781"/>
              <a:ext cx="530" cy="600"/>
              <a:chOff x="5020" y="1177"/>
              <a:chExt cx="1760" cy="2320"/>
            </a:xfrm>
          </p:grpSpPr>
          <p:sp>
            <p:nvSpPr>
              <p:cNvPr id="42113" name="Text Box 96">
                <a:extLst>
                  <a:ext uri="{FF2B5EF4-FFF2-40B4-BE49-F238E27FC236}">
                    <a16:creationId xmlns:a16="http://schemas.microsoft.com/office/drawing/2014/main" id="{5BACE425-70FE-4337-A528-FFBBDD9F3083}"/>
                  </a:ext>
                </a:extLst>
              </p:cNvPr>
              <p:cNvSpPr txBox="1">
                <a:spLocks noChangeArrowheads="1"/>
              </p:cNvSpPr>
              <p:nvPr/>
            </p:nvSpPr>
            <p:spPr bwMode="auto">
              <a:xfrm>
                <a:off x="5020" y="1177"/>
                <a:ext cx="1760" cy="580"/>
              </a:xfrm>
              <a:prstGeom prst="rect">
                <a:avLst/>
              </a:prstGeom>
              <a:solidFill>
                <a:srgbClr val="CCE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3399"/>
                    </a:solidFill>
                    <a:ea typeface="宋体" panose="02010600030101010101" pitchFamily="2" charset="-122"/>
                  </a:rPr>
                  <a:t>DS</a:t>
                </a:r>
              </a:p>
            </p:txBody>
          </p:sp>
          <p:sp>
            <p:nvSpPr>
              <p:cNvPr id="42114" name="Text Box 97">
                <a:extLst>
                  <a:ext uri="{FF2B5EF4-FFF2-40B4-BE49-F238E27FC236}">
                    <a16:creationId xmlns:a16="http://schemas.microsoft.com/office/drawing/2014/main" id="{84975213-AF33-4DAE-AAAF-4B1CACB6C7B7}"/>
                  </a:ext>
                </a:extLst>
              </p:cNvPr>
              <p:cNvSpPr txBox="1">
                <a:spLocks noChangeArrowheads="1"/>
              </p:cNvSpPr>
              <p:nvPr/>
            </p:nvSpPr>
            <p:spPr bwMode="auto">
              <a:xfrm>
                <a:off x="5020" y="1757"/>
                <a:ext cx="1760" cy="580"/>
              </a:xfrm>
              <a:prstGeom prst="rect">
                <a:avLst/>
              </a:prstGeom>
              <a:solidFill>
                <a:srgbClr val="CCE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3399"/>
                    </a:solidFill>
                    <a:ea typeface="宋体" panose="02010600030101010101" pitchFamily="2" charset="-122"/>
                  </a:rPr>
                  <a:t>ES</a:t>
                </a:r>
              </a:p>
            </p:txBody>
          </p:sp>
          <p:sp>
            <p:nvSpPr>
              <p:cNvPr id="42115" name="Text Box 98">
                <a:extLst>
                  <a:ext uri="{FF2B5EF4-FFF2-40B4-BE49-F238E27FC236}">
                    <a16:creationId xmlns:a16="http://schemas.microsoft.com/office/drawing/2014/main" id="{1B6ECE33-C309-460B-8159-94D853F45E30}"/>
                  </a:ext>
                </a:extLst>
              </p:cNvPr>
              <p:cNvSpPr txBox="1">
                <a:spLocks noChangeArrowheads="1"/>
              </p:cNvSpPr>
              <p:nvPr/>
            </p:nvSpPr>
            <p:spPr bwMode="auto">
              <a:xfrm>
                <a:off x="5020" y="2337"/>
                <a:ext cx="1760" cy="580"/>
              </a:xfrm>
              <a:prstGeom prst="rect">
                <a:avLst/>
              </a:prstGeom>
              <a:solidFill>
                <a:srgbClr val="CCE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3399"/>
                    </a:solidFill>
                    <a:ea typeface="宋体" panose="02010600030101010101" pitchFamily="2" charset="-122"/>
                  </a:rPr>
                  <a:t>SS</a:t>
                </a:r>
              </a:p>
            </p:txBody>
          </p:sp>
          <p:sp>
            <p:nvSpPr>
              <p:cNvPr id="42116" name="Text Box 99">
                <a:extLst>
                  <a:ext uri="{FF2B5EF4-FFF2-40B4-BE49-F238E27FC236}">
                    <a16:creationId xmlns:a16="http://schemas.microsoft.com/office/drawing/2014/main" id="{AA15C2AB-CB78-457B-B317-10E14A6FDC15}"/>
                  </a:ext>
                </a:extLst>
              </p:cNvPr>
              <p:cNvSpPr txBox="1">
                <a:spLocks noChangeArrowheads="1"/>
              </p:cNvSpPr>
              <p:nvPr/>
            </p:nvSpPr>
            <p:spPr bwMode="auto">
              <a:xfrm>
                <a:off x="5020" y="2917"/>
                <a:ext cx="1760" cy="580"/>
              </a:xfrm>
              <a:prstGeom prst="rect">
                <a:avLst/>
              </a:prstGeom>
              <a:solidFill>
                <a:srgbClr val="CCE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3399"/>
                    </a:solidFill>
                    <a:ea typeface="宋体" panose="02010600030101010101" pitchFamily="2" charset="-122"/>
                  </a:rPr>
                  <a:t>CS</a:t>
                </a:r>
              </a:p>
            </p:txBody>
          </p:sp>
        </p:grpSp>
        <p:sp>
          <p:nvSpPr>
            <p:cNvPr id="42052" name="Text Box 100">
              <a:extLst>
                <a:ext uri="{FF2B5EF4-FFF2-40B4-BE49-F238E27FC236}">
                  <a16:creationId xmlns:a16="http://schemas.microsoft.com/office/drawing/2014/main" id="{9A136C93-1DDE-41BC-B2C4-CB265AC5773A}"/>
                </a:ext>
              </a:extLst>
            </p:cNvPr>
            <p:cNvSpPr txBox="1">
              <a:spLocks noChangeArrowheads="1"/>
            </p:cNvSpPr>
            <p:nvPr/>
          </p:nvSpPr>
          <p:spPr bwMode="auto">
            <a:xfrm>
              <a:off x="3482" y="1593"/>
              <a:ext cx="530" cy="150"/>
            </a:xfrm>
            <a:prstGeom prst="rect">
              <a:avLst/>
            </a:prstGeom>
            <a:solidFill>
              <a:srgbClr val="FFCC00"/>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IP</a:t>
              </a:r>
            </a:p>
          </p:txBody>
        </p:sp>
        <p:sp>
          <p:nvSpPr>
            <p:cNvPr id="2599013" name="AutoShape 101">
              <a:extLst>
                <a:ext uri="{FF2B5EF4-FFF2-40B4-BE49-F238E27FC236}">
                  <a16:creationId xmlns:a16="http://schemas.microsoft.com/office/drawing/2014/main" id="{D9ECE781-51FC-4EC6-9A17-5FD0029B8A1A}"/>
                </a:ext>
              </a:extLst>
            </p:cNvPr>
            <p:cNvSpPr>
              <a:spLocks noChangeArrowheads="1"/>
            </p:cNvSpPr>
            <p:nvPr/>
          </p:nvSpPr>
          <p:spPr bwMode="auto">
            <a:xfrm>
              <a:off x="3235" y="1080"/>
              <a:ext cx="233" cy="121"/>
            </a:xfrm>
            <a:prstGeom prst="rightArrow">
              <a:avLst>
                <a:gd name="adj1" fmla="val 50000"/>
                <a:gd name="adj2" fmla="val 47314"/>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4" name="AutoShape 102">
              <a:extLst>
                <a:ext uri="{FF2B5EF4-FFF2-40B4-BE49-F238E27FC236}">
                  <a16:creationId xmlns:a16="http://schemas.microsoft.com/office/drawing/2014/main" id="{49BC626A-0B43-4791-81CE-BAD1F11D503D}"/>
                </a:ext>
              </a:extLst>
            </p:cNvPr>
            <p:cNvSpPr>
              <a:spLocks noChangeArrowheads="1"/>
            </p:cNvSpPr>
            <p:nvPr/>
          </p:nvSpPr>
          <p:spPr bwMode="auto">
            <a:xfrm>
              <a:off x="4006" y="922"/>
              <a:ext cx="217" cy="119"/>
            </a:xfrm>
            <a:prstGeom prst="rightArrow">
              <a:avLst>
                <a:gd name="adj1" fmla="val 50000"/>
                <a:gd name="adj2" fmla="val 45588"/>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5" name="AutoShape 103">
              <a:extLst>
                <a:ext uri="{FF2B5EF4-FFF2-40B4-BE49-F238E27FC236}">
                  <a16:creationId xmlns:a16="http://schemas.microsoft.com/office/drawing/2014/main" id="{9DC25FBB-5CAB-4CA8-9E7A-0F3EE4CE077D}"/>
                </a:ext>
              </a:extLst>
            </p:cNvPr>
            <p:cNvSpPr>
              <a:spLocks noChangeArrowheads="1"/>
            </p:cNvSpPr>
            <p:nvPr/>
          </p:nvSpPr>
          <p:spPr bwMode="auto">
            <a:xfrm>
              <a:off x="4012" y="1614"/>
              <a:ext cx="217" cy="119"/>
            </a:xfrm>
            <a:prstGeom prst="rightArrow">
              <a:avLst>
                <a:gd name="adj1" fmla="val 50000"/>
                <a:gd name="adj2" fmla="val 45588"/>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6" name="AutoShape 104">
              <a:extLst>
                <a:ext uri="{FF2B5EF4-FFF2-40B4-BE49-F238E27FC236}">
                  <a16:creationId xmlns:a16="http://schemas.microsoft.com/office/drawing/2014/main" id="{103C3770-B6DC-427F-ACE1-9C44777B3602}"/>
                </a:ext>
              </a:extLst>
            </p:cNvPr>
            <p:cNvSpPr>
              <a:spLocks noChangeArrowheads="1"/>
            </p:cNvSpPr>
            <p:nvPr/>
          </p:nvSpPr>
          <p:spPr bwMode="auto">
            <a:xfrm>
              <a:off x="3253" y="1619"/>
              <a:ext cx="232" cy="120"/>
            </a:xfrm>
            <a:prstGeom prst="rightArrow">
              <a:avLst>
                <a:gd name="adj1" fmla="val 50000"/>
                <a:gd name="adj2" fmla="val 47708"/>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7" name="AutoShape 105">
              <a:extLst>
                <a:ext uri="{FF2B5EF4-FFF2-40B4-BE49-F238E27FC236}">
                  <a16:creationId xmlns:a16="http://schemas.microsoft.com/office/drawing/2014/main" id="{86A19566-8C56-4836-A0A3-AD1BD9DC9424}"/>
                </a:ext>
              </a:extLst>
            </p:cNvPr>
            <p:cNvSpPr>
              <a:spLocks noChangeArrowheads="1"/>
            </p:cNvSpPr>
            <p:nvPr/>
          </p:nvSpPr>
          <p:spPr bwMode="auto">
            <a:xfrm>
              <a:off x="3261" y="1768"/>
              <a:ext cx="951" cy="107"/>
            </a:xfrm>
            <a:prstGeom prst="rightArrow">
              <a:avLst>
                <a:gd name="adj1" fmla="val 62241"/>
                <a:gd name="adj2" fmla="val 57172"/>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8" name="AutoShape 106">
              <a:extLst>
                <a:ext uri="{FF2B5EF4-FFF2-40B4-BE49-F238E27FC236}">
                  <a16:creationId xmlns:a16="http://schemas.microsoft.com/office/drawing/2014/main" id="{891B1E2F-0316-47A1-85A1-3CB184D351BA}"/>
                </a:ext>
              </a:extLst>
            </p:cNvPr>
            <p:cNvSpPr>
              <a:spLocks noChangeArrowheads="1"/>
            </p:cNvSpPr>
            <p:nvPr/>
          </p:nvSpPr>
          <p:spPr bwMode="auto">
            <a:xfrm>
              <a:off x="3251" y="2012"/>
              <a:ext cx="456" cy="132"/>
            </a:xfrm>
            <a:prstGeom prst="leftRightArrow">
              <a:avLst>
                <a:gd name="adj1" fmla="val 62241"/>
                <a:gd name="adj2" fmla="val 37857"/>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59" name="Text Box 107">
              <a:extLst>
                <a:ext uri="{FF2B5EF4-FFF2-40B4-BE49-F238E27FC236}">
                  <a16:creationId xmlns:a16="http://schemas.microsoft.com/office/drawing/2014/main" id="{F77F5832-C392-45F9-8CCB-0EFC40136ED1}"/>
                </a:ext>
              </a:extLst>
            </p:cNvPr>
            <p:cNvSpPr txBox="1">
              <a:spLocks noChangeArrowheads="1"/>
            </p:cNvSpPr>
            <p:nvPr/>
          </p:nvSpPr>
          <p:spPr bwMode="auto">
            <a:xfrm>
              <a:off x="3707" y="1982"/>
              <a:ext cx="835" cy="183"/>
            </a:xfrm>
            <a:prstGeom prst="rect">
              <a:avLst/>
            </a:prstGeom>
            <a:solidFill>
              <a:srgbClr val="FFCCFF"/>
            </a:solidFill>
            <a:ln w="12700">
              <a:solidFill>
                <a:srgbClr val="0033CC"/>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数据</a:t>
              </a:r>
              <a:r>
                <a:rPr lang="zh-CN" altLang="en-US" sz="1400" b="1">
                  <a:ea typeface="宋体" panose="02010600030101010101" pitchFamily="2" charset="-122"/>
                </a:rPr>
                <a:t>暂存器</a:t>
              </a:r>
            </a:p>
          </p:txBody>
        </p:sp>
        <p:sp>
          <p:nvSpPr>
            <p:cNvPr id="2599020" name="AutoShape 108">
              <a:extLst>
                <a:ext uri="{FF2B5EF4-FFF2-40B4-BE49-F238E27FC236}">
                  <a16:creationId xmlns:a16="http://schemas.microsoft.com/office/drawing/2014/main" id="{6A6454E0-11EE-41F9-872D-77E0B2EA7BA9}"/>
                </a:ext>
              </a:extLst>
            </p:cNvPr>
            <p:cNvSpPr>
              <a:spLocks noChangeArrowheads="1"/>
            </p:cNvSpPr>
            <p:nvPr/>
          </p:nvSpPr>
          <p:spPr bwMode="auto">
            <a:xfrm>
              <a:off x="3894" y="2165"/>
              <a:ext cx="169" cy="207"/>
            </a:xfrm>
            <a:prstGeom prst="downArrow">
              <a:avLst>
                <a:gd name="adj1" fmla="val 50000"/>
                <a:gd name="adj2" fmla="val 30506"/>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2061" name="Group 109">
              <a:extLst>
                <a:ext uri="{FF2B5EF4-FFF2-40B4-BE49-F238E27FC236}">
                  <a16:creationId xmlns:a16="http://schemas.microsoft.com/office/drawing/2014/main" id="{09DB263F-079A-4C58-BF52-914BBA597247}"/>
                </a:ext>
              </a:extLst>
            </p:cNvPr>
            <p:cNvGrpSpPr>
              <a:grpSpLocks/>
            </p:cNvGrpSpPr>
            <p:nvPr/>
          </p:nvGrpSpPr>
          <p:grpSpPr bwMode="auto">
            <a:xfrm>
              <a:off x="3719" y="2376"/>
              <a:ext cx="500" cy="620"/>
              <a:chOff x="4290" y="2304"/>
              <a:chExt cx="609" cy="737"/>
            </a:xfrm>
          </p:grpSpPr>
          <p:sp>
            <p:nvSpPr>
              <p:cNvPr id="42109" name="Text Box 110">
                <a:extLst>
                  <a:ext uri="{FF2B5EF4-FFF2-40B4-BE49-F238E27FC236}">
                    <a16:creationId xmlns:a16="http://schemas.microsoft.com/office/drawing/2014/main" id="{D622DCAF-BFAF-46B7-A11A-4A502B177737}"/>
                  </a:ext>
                </a:extLst>
              </p:cNvPr>
              <p:cNvSpPr txBox="1">
                <a:spLocks noChangeArrowheads="1"/>
              </p:cNvSpPr>
              <p:nvPr/>
            </p:nvSpPr>
            <p:spPr bwMode="auto">
              <a:xfrm>
                <a:off x="4290" y="2304"/>
                <a:ext cx="609" cy="184"/>
              </a:xfrm>
              <a:prstGeom prst="rect">
                <a:avLst/>
              </a:prstGeom>
              <a:solidFill>
                <a:srgbClr val="00FFFF"/>
              </a:solidFill>
              <a:ln w="9525">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10" name="Text Box 111">
                <a:extLst>
                  <a:ext uri="{FF2B5EF4-FFF2-40B4-BE49-F238E27FC236}">
                    <a16:creationId xmlns:a16="http://schemas.microsoft.com/office/drawing/2014/main" id="{E87BB305-2C0E-4D64-BAE7-7D7D4808186B}"/>
                  </a:ext>
                </a:extLst>
              </p:cNvPr>
              <p:cNvSpPr txBox="1">
                <a:spLocks noChangeArrowheads="1"/>
              </p:cNvSpPr>
              <p:nvPr/>
            </p:nvSpPr>
            <p:spPr bwMode="auto">
              <a:xfrm>
                <a:off x="4290" y="2488"/>
                <a:ext cx="609" cy="184"/>
              </a:xfrm>
              <a:prstGeom prst="rect">
                <a:avLst/>
              </a:prstGeom>
              <a:solidFill>
                <a:srgbClr val="00FFFF"/>
              </a:solidFill>
              <a:ln w="9525">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solidFill>
                    <a:srgbClr val="FF0066"/>
                  </a:solidFill>
                  <a:ea typeface="宋体" panose="02010600030101010101" pitchFamily="2" charset="-122"/>
                </a:endParaRPr>
              </a:p>
            </p:txBody>
          </p:sp>
          <p:sp>
            <p:nvSpPr>
              <p:cNvPr id="42111" name="Text Box 112">
                <a:extLst>
                  <a:ext uri="{FF2B5EF4-FFF2-40B4-BE49-F238E27FC236}">
                    <a16:creationId xmlns:a16="http://schemas.microsoft.com/office/drawing/2014/main" id="{171B8B3A-AA03-40E7-8E95-5BF772AA8401}"/>
                  </a:ext>
                </a:extLst>
              </p:cNvPr>
              <p:cNvSpPr txBox="1">
                <a:spLocks noChangeArrowheads="1"/>
              </p:cNvSpPr>
              <p:nvPr/>
            </p:nvSpPr>
            <p:spPr bwMode="auto">
              <a:xfrm>
                <a:off x="4290" y="2672"/>
                <a:ext cx="609" cy="185"/>
              </a:xfrm>
              <a:prstGeom prst="rect">
                <a:avLst/>
              </a:prstGeom>
              <a:solidFill>
                <a:srgbClr val="00FFFF"/>
              </a:solidFill>
              <a:ln w="9525">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12" name="Text Box 113">
                <a:extLst>
                  <a:ext uri="{FF2B5EF4-FFF2-40B4-BE49-F238E27FC236}">
                    <a16:creationId xmlns:a16="http://schemas.microsoft.com/office/drawing/2014/main" id="{9CCF7DAD-9D1A-4843-B7D8-08C2EC709624}"/>
                  </a:ext>
                </a:extLst>
              </p:cNvPr>
              <p:cNvSpPr txBox="1">
                <a:spLocks noChangeArrowheads="1"/>
              </p:cNvSpPr>
              <p:nvPr/>
            </p:nvSpPr>
            <p:spPr bwMode="auto">
              <a:xfrm>
                <a:off x="4290" y="2857"/>
                <a:ext cx="609" cy="184"/>
              </a:xfrm>
              <a:prstGeom prst="rect">
                <a:avLst/>
              </a:prstGeom>
              <a:solidFill>
                <a:srgbClr val="00FFFF"/>
              </a:solidFill>
              <a:ln w="9525">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solidFill>
                    <a:srgbClr val="FF0066"/>
                  </a:solidFill>
                  <a:ea typeface="宋体" panose="02010600030101010101" pitchFamily="2" charset="-122"/>
                </a:endParaRPr>
              </a:p>
            </p:txBody>
          </p:sp>
        </p:grpSp>
        <p:sp>
          <p:nvSpPr>
            <p:cNvPr id="2599026" name="AutoShape 114">
              <a:extLst>
                <a:ext uri="{FF2B5EF4-FFF2-40B4-BE49-F238E27FC236}">
                  <a16:creationId xmlns:a16="http://schemas.microsoft.com/office/drawing/2014/main" id="{CE5429FA-6DB8-43FF-8512-D1DD839E8888}"/>
                </a:ext>
              </a:extLst>
            </p:cNvPr>
            <p:cNvSpPr>
              <a:spLocks noChangeArrowheads="1"/>
            </p:cNvSpPr>
            <p:nvPr/>
          </p:nvSpPr>
          <p:spPr bwMode="auto">
            <a:xfrm>
              <a:off x="3894" y="2992"/>
              <a:ext cx="169" cy="225"/>
            </a:xfrm>
            <a:prstGeom prst="downArrow">
              <a:avLst>
                <a:gd name="adj1" fmla="val 50000"/>
                <a:gd name="adj2" fmla="val 33780"/>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63" name="Text Box 115">
              <a:extLst>
                <a:ext uri="{FF2B5EF4-FFF2-40B4-BE49-F238E27FC236}">
                  <a16:creationId xmlns:a16="http://schemas.microsoft.com/office/drawing/2014/main" id="{57F2C6A5-E8FE-4D19-B461-FDA4E845F0D4}"/>
                </a:ext>
              </a:extLst>
            </p:cNvPr>
            <p:cNvSpPr txBox="1">
              <a:spLocks noChangeArrowheads="1"/>
            </p:cNvSpPr>
            <p:nvPr/>
          </p:nvSpPr>
          <p:spPr bwMode="auto">
            <a:xfrm>
              <a:off x="3674" y="3601"/>
              <a:ext cx="814" cy="327"/>
            </a:xfrm>
            <a:prstGeom prst="rect">
              <a:avLst/>
            </a:prstGeom>
            <a:solidFill>
              <a:srgbClr val="FFFF66"/>
            </a:solidFill>
            <a:ln w="19050">
              <a:solidFill>
                <a:srgbClr val="0033CC"/>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rgbClr val="FF0066"/>
                  </a:solidFill>
                  <a:ea typeface="宋体" panose="02010600030101010101" pitchFamily="2" charset="-122"/>
                </a:rPr>
                <a:t>执 行 部 件</a:t>
              </a:r>
            </a:p>
            <a:p>
              <a:pPr algn="ctr" eaLnBrk="1" hangingPunct="1">
                <a:spcBef>
                  <a:spcPct val="0"/>
                </a:spcBef>
                <a:buFontTx/>
                <a:buNone/>
              </a:pPr>
              <a:r>
                <a:rPr lang="zh-CN" altLang="en-US" sz="1400" b="1">
                  <a:solidFill>
                    <a:srgbClr val="FF0066"/>
                  </a:solidFill>
                  <a:ea typeface="宋体" panose="02010600030101010101" pitchFamily="2" charset="-122"/>
                </a:rPr>
                <a:t>控 制 电 路</a:t>
              </a:r>
            </a:p>
          </p:txBody>
        </p:sp>
        <p:sp>
          <p:nvSpPr>
            <p:cNvPr id="42064" name="Text Box 116">
              <a:extLst>
                <a:ext uri="{FF2B5EF4-FFF2-40B4-BE49-F238E27FC236}">
                  <a16:creationId xmlns:a16="http://schemas.microsoft.com/office/drawing/2014/main" id="{1E3F0033-8131-4E2B-AAB9-BA4ED3D89B9D}"/>
                </a:ext>
              </a:extLst>
            </p:cNvPr>
            <p:cNvSpPr txBox="1">
              <a:spLocks noChangeArrowheads="1"/>
            </p:cNvSpPr>
            <p:nvPr/>
          </p:nvSpPr>
          <p:spPr bwMode="auto">
            <a:xfrm>
              <a:off x="3617" y="3213"/>
              <a:ext cx="880" cy="166"/>
            </a:xfrm>
            <a:prstGeom prst="rect">
              <a:avLst/>
            </a:prstGeom>
            <a:solidFill>
              <a:srgbClr val="FFC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rgbClr val="FF0066"/>
                  </a:solidFill>
                  <a:ea typeface="宋体" panose="02010600030101010101" pitchFamily="2" charset="-122"/>
                </a:rPr>
                <a:t>指令译码器</a:t>
              </a:r>
            </a:p>
          </p:txBody>
        </p:sp>
        <p:sp>
          <p:nvSpPr>
            <p:cNvPr id="2599029" name="AutoShape 117">
              <a:extLst>
                <a:ext uri="{FF2B5EF4-FFF2-40B4-BE49-F238E27FC236}">
                  <a16:creationId xmlns:a16="http://schemas.microsoft.com/office/drawing/2014/main" id="{73DFFC28-194D-4023-8075-66E5B3A66A5C}"/>
                </a:ext>
              </a:extLst>
            </p:cNvPr>
            <p:cNvSpPr>
              <a:spLocks noChangeArrowheads="1"/>
            </p:cNvSpPr>
            <p:nvPr/>
          </p:nvSpPr>
          <p:spPr bwMode="auto">
            <a:xfrm>
              <a:off x="3982" y="3374"/>
              <a:ext cx="166" cy="226"/>
            </a:xfrm>
            <a:prstGeom prst="downArrow">
              <a:avLst>
                <a:gd name="adj1" fmla="val 50000"/>
                <a:gd name="adj2" fmla="val 33780"/>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66" name="Text Box 118">
              <a:extLst>
                <a:ext uri="{FF2B5EF4-FFF2-40B4-BE49-F238E27FC236}">
                  <a16:creationId xmlns:a16="http://schemas.microsoft.com/office/drawing/2014/main" id="{80B38344-86B0-4E47-B18B-9727EE72AADA}"/>
                </a:ext>
              </a:extLst>
            </p:cNvPr>
            <p:cNvSpPr txBox="1">
              <a:spLocks noChangeArrowheads="1"/>
            </p:cNvSpPr>
            <p:nvPr/>
          </p:nvSpPr>
          <p:spPr bwMode="auto">
            <a:xfrm>
              <a:off x="4331" y="2367"/>
              <a:ext cx="374" cy="635"/>
            </a:xfrm>
            <a:prstGeom prst="rect">
              <a:avLst/>
            </a:prstGeom>
            <a:solidFill>
              <a:srgbClr val="FF99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总线</a:t>
              </a:r>
            </a:p>
            <a:p>
              <a:pPr algn="ctr" eaLnBrk="1" hangingPunct="1">
                <a:spcBef>
                  <a:spcPct val="0"/>
                </a:spcBef>
                <a:buFontTx/>
                <a:buNone/>
              </a:pPr>
              <a:r>
                <a:rPr lang="zh-CN" altLang="en-US" sz="1400" b="1">
                  <a:ea typeface="宋体" panose="02010600030101010101" pitchFamily="2" charset="-122"/>
                </a:rPr>
                <a:t>接口</a:t>
              </a:r>
            </a:p>
            <a:p>
              <a:pPr algn="ctr" eaLnBrk="1" hangingPunct="1">
                <a:spcBef>
                  <a:spcPct val="0"/>
                </a:spcBef>
                <a:buFontTx/>
                <a:buNone/>
              </a:pPr>
              <a:r>
                <a:rPr lang="zh-CN" altLang="en-US" sz="1400" b="1">
                  <a:ea typeface="宋体" panose="02010600030101010101" pitchFamily="2" charset="-122"/>
                </a:rPr>
                <a:t>控制</a:t>
              </a:r>
            </a:p>
            <a:p>
              <a:pPr algn="ctr" eaLnBrk="1" hangingPunct="1">
                <a:spcBef>
                  <a:spcPct val="0"/>
                </a:spcBef>
                <a:buFontTx/>
                <a:buNone/>
              </a:pPr>
              <a:r>
                <a:rPr lang="zh-CN" altLang="en-US" sz="1400" b="1">
                  <a:ea typeface="宋体" panose="02010600030101010101" pitchFamily="2" charset="-122"/>
                </a:rPr>
                <a:t>电路</a:t>
              </a:r>
            </a:p>
          </p:txBody>
        </p:sp>
        <p:sp>
          <p:nvSpPr>
            <p:cNvPr id="42067" name="Text Box 119">
              <a:extLst>
                <a:ext uri="{FF2B5EF4-FFF2-40B4-BE49-F238E27FC236}">
                  <a16:creationId xmlns:a16="http://schemas.microsoft.com/office/drawing/2014/main" id="{DE8F3981-B7FE-422F-8349-512010D32B94}"/>
                </a:ext>
              </a:extLst>
            </p:cNvPr>
            <p:cNvSpPr txBox="1">
              <a:spLocks noChangeArrowheads="1"/>
            </p:cNvSpPr>
            <p:nvPr/>
          </p:nvSpPr>
          <p:spPr bwMode="auto">
            <a:xfrm>
              <a:off x="2687" y="959"/>
              <a:ext cx="271"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spcAft>
                  <a:spcPct val="9000"/>
                </a:spcAft>
                <a:buFontTx/>
                <a:buNone/>
              </a:pPr>
              <a:r>
                <a:rPr lang="en-US" altLang="zh-CN" sz="1400" b="1">
                  <a:solidFill>
                    <a:srgbClr val="0033CC"/>
                  </a:solidFill>
                  <a:ea typeface="宋体" panose="02010600030101010101" pitchFamily="2" charset="-122"/>
                </a:rPr>
                <a:t>AX</a:t>
              </a:r>
            </a:p>
            <a:p>
              <a:pPr algn="ctr" eaLnBrk="1" hangingPunct="1">
                <a:spcBef>
                  <a:spcPct val="0"/>
                </a:spcBef>
                <a:spcAft>
                  <a:spcPct val="9000"/>
                </a:spcAft>
                <a:buFontTx/>
                <a:buNone/>
              </a:pPr>
              <a:r>
                <a:rPr lang="en-US" altLang="zh-CN" sz="1400" b="1">
                  <a:solidFill>
                    <a:srgbClr val="0033CC"/>
                  </a:solidFill>
                  <a:ea typeface="宋体" panose="02010600030101010101" pitchFamily="2" charset="-122"/>
                </a:rPr>
                <a:t>BX</a:t>
              </a:r>
            </a:p>
            <a:p>
              <a:pPr algn="ctr" eaLnBrk="1" hangingPunct="1">
                <a:spcBef>
                  <a:spcPct val="0"/>
                </a:spcBef>
                <a:spcAft>
                  <a:spcPct val="9000"/>
                </a:spcAft>
                <a:buFontTx/>
                <a:buNone/>
              </a:pPr>
              <a:r>
                <a:rPr lang="en-US" altLang="zh-CN" sz="1400" b="1">
                  <a:solidFill>
                    <a:srgbClr val="0033CC"/>
                  </a:solidFill>
                  <a:ea typeface="宋体" panose="02010600030101010101" pitchFamily="2" charset="-122"/>
                </a:rPr>
                <a:t>CX</a:t>
              </a:r>
            </a:p>
            <a:p>
              <a:pPr algn="ctr" eaLnBrk="1" hangingPunct="1">
                <a:spcBef>
                  <a:spcPct val="0"/>
                </a:spcBef>
                <a:spcAft>
                  <a:spcPct val="9000"/>
                </a:spcAft>
                <a:buFontTx/>
                <a:buNone/>
              </a:pPr>
              <a:r>
                <a:rPr lang="en-US" altLang="zh-CN" sz="1400" b="1">
                  <a:solidFill>
                    <a:srgbClr val="0033CC"/>
                  </a:solidFill>
                  <a:ea typeface="宋体" panose="02010600030101010101" pitchFamily="2" charset="-122"/>
                </a:rPr>
                <a:t>DX</a:t>
              </a:r>
            </a:p>
          </p:txBody>
        </p:sp>
        <p:grpSp>
          <p:nvGrpSpPr>
            <p:cNvPr id="42068" name="Group 120">
              <a:extLst>
                <a:ext uri="{FF2B5EF4-FFF2-40B4-BE49-F238E27FC236}">
                  <a16:creationId xmlns:a16="http://schemas.microsoft.com/office/drawing/2014/main" id="{1F082F4C-D64D-490A-9298-C931928BE6C7}"/>
                </a:ext>
              </a:extLst>
            </p:cNvPr>
            <p:cNvGrpSpPr>
              <a:grpSpLocks/>
            </p:cNvGrpSpPr>
            <p:nvPr/>
          </p:nvGrpSpPr>
          <p:grpSpPr bwMode="auto">
            <a:xfrm>
              <a:off x="2016" y="959"/>
              <a:ext cx="685" cy="1192"/>
              <a:chOff x="8539" y="3013"/>
              <a:chExt cx="2808" cy="5161"/>
            </a:xfrm>
          </p:grpSpPr>
          <p:grpSp>
            <p:nvGrpSpPr>
              <p:cNvPr id="42094" name="Group 121">
                <a:extLst>
                  <a:ext uri="{FF2B5EF4-FFF2-40B4-BE49-F238E27FC236}">
                    <a16:creationId xmlns:a16="http://schemas.microsoft.com/office/drawing/2014/main" id="{CDFCBFDF-9F51-43CE-BC1A-2B3BB9B76663}"/>
                  </a:ext>
                </a:extLst>
              </p:cNvPr>
              <p:cNvGrpSpPr>
                <a:grpSpLocks/>
              </p:cNvGrpSpPr>
              <p:nvPr/>
            </p:nvGrpSpPr>
            <p:grpSpPr bwMode="auto">
              <a:xfrm>
                <a:off x="8539" y="3013"/>
                <a:ext cx="1400" cy="2579"/>
                <a:chOff x="5020" y="1177"/>
                <a:chExt cx="1760" cy="2320"/>
              </a:xfrm>
            </p:grpSpPr>
            <p:sp>
              <p:nvSpPr>
                <p:cNvPr id="42105" name="Text Box 122">
                  <a:extLst>
                    <a:ext uri="{FF2B5EF4-FFF2-40B4-BE49-F238E27FC236}">
                      <a16:creationId xmlns:a16="http://schemas.microsoft.com/office/drawing/2014/main" id="{CFBEEC91-D2CB-469C-BBD8-F9F26F3F56A2}"/>
                    </a:ext>
                  </a:extLst>
                </p:cNvPr>
                <p:cNvSpPr txBox="1">
                  <a:spLocks noChangeArrowheads="1"/>
                </p:cNvSpPr>
                <p:nvPr/>
              </p:nvSpPr>
              <p:spPr bwMode="auto">
                <a:xfrm>
                  <a:off x="5020" y="117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AH</a:t>
                  </a:r>
                </a:p>
              </p:txBody>
            </p:sp>
            <p:sp>
              <p:nvSpPr>
                <p:cNvPr id="42106" name="Text Box 123">
                  <a:extLst>
                    <a:ext uri="{FF2B5EF4-FFF2-40B4-BE49-F238E27FC236}">
                      <a16:creationId xmlns:a16="http://schemas.microsoft.com/office/drawing/2014/main" id="{75141F19-45A0-4CD3-9B84-3EB45E9BE6CA}"/>
                    </a:ext>
                  </a:extLst>
                </p:cNvPr>
                <p:cNvSpPr txBox="1">
                  <a:spLocks noChangeArrowheads="1"/>
                </p:cNvSpPr>
                <p:nvPr/>
              </p:nvSpPr>
              <p:spPr bwMode="auto">
                <a:xfrm>
                  <a:off x="5020" y="175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BH</a:t>
                  </a:r>
                </a:p>
              </p:txBody>
            </p:sp>
            <p:sp>
              <p:nvSpPr>
                <p:cNvPr id="42107" name="Text Box 124">
                  <a:extLst>
                    <a:ext uri="{FF2B5EF4-FFF2-40B4-BE49-F238E27FC236}">
                      <a16:creationId xmlns:a16="http://schemas.microsoft.com/office/drawing/2014/main" id="{DF90B2B7-DAE6-401E-8A00-9E121A005D57}"/>
                    </a:ext>
                  </a:extLst>
                </p:cNvPr>
                <p:cNvSpPr txBox="1">
                  <a:spLocks noChangeArrowheads="1"/>
                </p:cNvSpPr>
                <p:nvPr/>
              </p:nvSpPr>
              <p:spPr bwMode="auto">
                <a:xfrm>
                  <a:off x="5020" y="233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CH</a:t>
                  </a:r>
                </a:p>
              </p:txBody>
            </p:sp>
            <p:sp>
              <p:nvSpPr>
                <p:cNvPr id="42108" name="Text Box 125">
                  <a:extLst>
                    <a:ext uri="{FF2B5EF4-FFF2-40B4-BE49-F238E27FC236}">
                      <a16:creationId xmlns:a16="http://schemas.microsoft.com/office/drawing/2014/main" id="{1C5FF7D9-34C3-403E-A193-3DB3466DBFE5}"/>
                    </a:ext>
                  </a:extLst>
                </p:cNvPr>
                <p:cNvSpPr txBox="1">
                  <a:spLocks noChangeArrowheads="1"/>
                </p:cNvSpPr>
                <p:nvPr/>
              </p:nvSpPr>
              <p:spPr bwMode="auto">
                <a:xfrm>
                  <a:off x="5020" y="291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DH</a:t>
                  </a:r>
                </a:p>
              </p:txBody>
            </p:sp>
          </p:grpSp>
          <p:grpSp>
            <p:nvGrpSpPr>
              <p:cNvPr id="42095" name="Group 126">
                <a:extLst>
                  <a:ext uri="{FF2B5EF4-FFF2-40B4-BE49-F238E27FC236}">
                    <a16:creationId xmlns:a16="http://schemas.microsoft.com/office/drawing/2014/main" id="{25064CAF-9F34-4C05-B144-B22AA8206525}"/>
                  </a:ext>
                </a:extLst>
              </p:cNvPr>
              <p:cNvGrpSpPr>
                <a:grpSpLocks/>
              </p:cNvGrpSpPr>
              <p:nvPr/>
            </p:nvGrpSpPr>
            <p:grpSpPr bwMode="auto">
              <a:xfrm>
                <a:off x="8539" y="5595"/>
                <a:ext cx="2800" cy="2579"/>
                <a:chOff x="5020" y="1177"/>
                <a:chExt cx="1760" cy="2320"/>
              </a:xfrm>
            </p:grpSpPr>
            <p:sp>
              <p:nvSpPr>
                <p:cNvPr id="42101" name="Text Box 127">
                  <a:extLst>
                    <a:ext uri="{FF2B5EF4-FFF2-40B4-BE49-F238E27FC236}">
                      <a16:creationId xmlns:a16="http://schemas.microsoft.com/office/drawing/2014/main" id="{0E1D951F-0ED9-40BC-BAFA-5D4D33BC391B}"/>
                    </a:ext>
                  </a:extLst>
                </p:cNvPr>
                <p:cNvSpPr txBox="1">
                  <a:spLocks noChangeArrowheads="1"/>
                </p:cNvSpPr>
                <p:nvPr/>
              </p:nvSpPr>
              <p:spPr bwMode="auto">
                <a:xfrm>
                  <a:off x="5020" y="117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SI</a:t>
                  </a:r>
                </a:p>
              </p:txBody>
            </p:sp>
            <p:sp>
              <p:nvSpPr>
                <p:cNvPr id="42102" name="Text Box 128">
                  <a:extLst>
                    <a:ext uri="{FF2B5EF4-FFF2-40B4-BE49-F238E27FC236}">
                      <a16:creationId xmlns:a16="http://schemas.microsoft.com/office/drawing/2014/main" id="{D22DB719-7F39-42E3-A58F-263E75C77A7C}"/>
                    </a:ext>
                  </a:extLst>
                </p:cNvPr>
                <p:cNvSpPr txBox="1">
                  <a:spLocks noChangeArrowheads="1"/>
                </p:cNvSpPr>
                <p:nvPr/>
              </p:nvSpPr>
              <p:spPr bwMode="auto">
                <a:xfrm>
                  <a:off x="5020" y="175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DI</a:t>
                  </a:r>
                </a:p>
              </p:txBody>
            </p:sp>
            <p:sp>
              <p:nvSpPr>
                <p:cNvPr id="42103" name="Text Box 129">
                  <a:extLst>
                    <a:ext uri="{FF2B5EF4-FFF2-40B4-BE49-F238E27FC236}">
                      <a16:creationId xmlns:a16="http://schemas.microsoft.com/office/drawing/2014/main" id="{5F9B6A96-9683-4E4B-856D-5DC39B00656F}"/>
                    </a:ext>
                  </a:extLst>
                </p:cNvPr>
                <p:cNvSpPr txBox="1">
                  <a:spLocks noChangeArrowheads="1"/>
                </p:cNvSpPr>
                <p:nvPr/>
              </p:nvSpPr>
              <p:spPr bwMode="auto">
                <a:xfrm>
                  <a:off x="5020" y="233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BP</a:t>
                  </a:r>
                </a:p>
              </p:txBody>
            </p:sp>
            <p:sp>
              <p:nvSpPr>
                <p:cNvPr id="42104" name="Text Box 130">
                  <a:extLst>
                    <a:ext uri="{FF2B5EF4-FFF2-40B4-BE49-F238E27FC236}">
                      <a16:creationId xmlns:a16="http://schemas.microsoft.com/office/drawing/2014/main" id="{E128EBF8-4928-4A1D-9588-BC2D9C600BF3}"/>
                    </a:ext>
                  </a:extLst>
                </p:cNvPr>
                <p:cNvSpPr txBox="1">
                  <a:spLocks noChangeArrowheads="1"/>
                </p:cNvSpPr>
                <p:nvPr/>
              </p:nvSpPr>
              <p:spPr bwMode="auto">
                <a:xfrm>
                  <a:off x="5020" y="291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SP</a:t>
                  </a:r>
                </a:p>
              </p:txBody>
            </p:sp>
          </p:grpSp>
          <p:grpSp>
            <p:nvGrpSpPr>
              <p:cNvPr id="42096" name="Group 131">
                <a:extLst>
                  <a:ext uri="{FF2B5EF4-FFF2-40B4-BE49-F238E27FC236}">
                    <a16:creationId xmlns:a16="http://schemas.microsoft.com/office/drawing/2014/main" id="{A79B0C04-8745-4861-B040-67702137DBCB}"/>
                  </a:ext>
                </a:extLst>
              </p:cNvPr>
              <p:cNvGrpSpPr>
                <a:grpSpLocks/>
              </p:cNvGrpSpPr>
              <p:nvPr/>
            </p:nvGrpSpPr>
            <p:grpSpPr bwMode="auto">
              <a:xfrm>
                <a:off x="9947" y="3016"/>
                <a:ext cx="1400" cy="2579"/>
                <a:chOff x="5020" y="1177"/>
                <a:chExt cx="1760" cy="2320"/>
              </a:xfrm>
            </p:grpSpPr>
            <p:sp>
              <p:nvSpPr>
                <p:cNvPr id="42097" name="Text Box 132">
                  <a:extLst>
                    <a:ext uri="{FF2B5EF4-FFF2-40B4-BE49-F238E27FC236}">
                      <a16:creationId xmlns:a16="http://schemas.microsoft.com/office/drawing/2014/main" id="{7FEEBE41-F4C4-4659-A323-F92224955109}"/>
                    </a:ext>
                  </a:extLst>
                </p:cNvPr>
                <p:cNvSpPr txBox="1">
                  <a:spLocks noChangeArrowheads="1"/>
                </p:cNvSpPr>
                <p:nvPr/>
              </p:nvSpPr>
              <p:spPr bwMode="auto">
                <a:xfrm>
                  <a:off x="5020" y="117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AL</a:t>
                  </a:r>
                </a:p>
              </p:txBody>
            </p:sp>
            <p:sp>
              <p:nvSpPr>
                <p:cNvPr id="42098" name="Text Box 133">
                  <a:extLst>
                    <a:ext uri="{FF2B5EF4-FFF2-40B4-BE49-F238E27FC236}">
                      <a16:creationId xmlns:a16="http://schemas.microsoft.com/office/drawing/2014/main" id="{785DC2ED-70AD-43AD-ADEB-6EC71FA62B08}"/>
                    </a:ext>
                  </a:extLst>
                </p:cNvPr>
                <p:cNvSpPr txBox="1">
                  <a:spLocks noChangeArrowheads="1"/>
                </p:cNvSpPr>
                <p:nvPr/>
              </p:nvSpPr>
              <p:spPr bwMode="auto">
                <a:xfrm>
                  <a:off x="5020" y="175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BL</a:t>
                  </a:r>
                </a:p>
              </p:txBody>
            </p:sp>
            <p:sp>
              <p:nvSpPr>
                <p:cNvPr id="42099" name="Text Box 134">
                  <a:extLst>
                    <a:ext uri="{FF2B5EF4-FFF2-40B4-BE49-F238E27FC236}">
                      <a16:creationId xmlns:a16="http://schemas.microsoft.com/office/drawing/2014/main" id="{93AB2F2D-87DA-4EB1-90F6-E3A1CF680304}"/>
                    </a:ext>
                  </a:extLst>
                </p:cNvPr>
                <p:cNvSpPr txBox="1">
                  <a:spLocks noChangeArrowheads="1"/>
                </p:cNvSpPr>
                <p:nvPr/>
              </p:nvSpPr>
              <p:spPr bwMode="auto">
                <a:xfrm>
                  <a:off x="5020" y="233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CL</a:t>
                  </a:r>
                </a:p>
              </p:txBody>
            </p:sp>
            <p:sp>
              <p:nvSpPr>
                <p:cNvPr id="42100" name="Text Box 135">
                  <a:extLst>
                    <a:ext uri="{FF2B5EF4-FFF2-40B4-BE49-F238E27FC236}">
                      <a16:creationId xmlns:a16="http://schemas.microsoft.com/office/drawing/2014/main" id="{A91C27D7-CB14-4F55-B040-E7B25A26DCF2}"/>
                    </a:ext>
                  </a:extLst>
                </p:cNvPr>
                <p:cNvSpPr txBox="1">
                  <a:spLocks noChangeArrowheads="1"/>
                </p:cNvSpPr>
                <p:nvPr/>
              </p:nvSpPr>
              <p:spPr bwMode="auto">
                <a:xfrm>
                  <a:off x="5020" y="291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DL</a:t>
                  </a:r>
                </a:p>
              </p:txBody>
            </p:sp>
          </p:grpSp>
        </p:grpSp>
        <p:sp>
          <p:nvSpPr>
            <p:cNvPr id="2599048" name="AutoShape 136">
              <a:extLst>
                <a:ext uri="{FF2B5EF4-FFF2-40B4-BE49-F238E27FC236}">
                  <a16:creationId xmlns:a16="http://schemas.microsoft.com/office/drawing/2014/main" id="{BCFDA638-DC67-4C66-AFB1-B5C9791A06E2}"/>
                </a:ext>
              </a:extLst>
            </p:cNvPr>
            <p:cNvSpPr>
              <a:spLocks noChangeArrowheads="1"/>
            </p:cNvSpPr>
            <p:nvPr/>
          </p:nvSpPr>
          <p:spPr bwMode="auto">
            <a:xfrm>
              <a:off x="2712" y="1674"/>
              <a:ext cx="461" cy="149"/>
            </a:xfrm>
            <a:prstGeom prst="leftRightArrow">
              <a:avLst>
                <a:gd name="adj1" fmla="val 62500"/>
                <a:gd name="adj2" fmla="val 67181"/>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70" name="Text Box 137">
              <a:extLst>
                <a:ext uri="{FF2B5EF4-FFF2-40B4-BE49-F238E27FC236}">
                  <a16:creationId xmlns:a16="http://schemas.microsoft.com/office/drawing/2014/main" id="{48AA5E0E-EAF4-4DEF-BB3D-D32673F9B76B}"/>
                </a:ext>
              </a:extLst>
            </p:cNvPr>
            <p:cNvSpPr txBox="1">
              <a:spLocks noChangeArrowheads="1"/>
            </p:cNvSpPr>
            <p:nvPr/>
          </p:nvSpPr>
          <p:spPr bwMode="auto">
            <a:xfrm>
              <a:off x="1974" y="758"/>
              <a:ext cx="67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寄存器组</a:t>
              </a:r>
            </a:p>
          </p:txBody>
        </p:sp>
        <p:sp>
          <p:nvSpPr>
            <p:cNvPr id="2599050" name="AutoShape 138">
              <a:extLst>
                <a:ext uri="{FF2B5EF4-FFF2-40B4-BE49-F238E27FC236}">
                  <a16:creationId xmlns:a16="http://schemas.microsoft.com/office/drawing/2014/main" id="{35F8D25A-9869-4581-A3D4-2F55B0D0E793}"/>
                </a:ext>
              </a:extLst>
            </p:cNvPr>
            <p:cNvSpPr>
              <a:spLocks noChangeArrowheads="1"/>
            </p:cNvSpPr>
            <p:nvPr/>
          </p:nvSpPr>
          <p:spPr bwMode="auto">
            <a:xfrm>
              <a:off x="4551" y="1971"/>
              <a:ext cx="898" cy="125"/>
            </a:xfrm>
            <a:prstGeom prst="leftRightArrow">
              <a:avLst>
                <a:gd name="adj1" fmla="val 62241"/>
                <a:gd name="adj2" fmla="val 63958"/>
              </a:avLst>
            </a:prstGeom>
            <a:solidFill>
              <a:srgbClr val="FFFF00"/>
            </a:solidFill>
            <a:ln w="19050">
              <a:solidFill>
                <a:srgbClr val="FF99CC"/>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51" name="AutoShape 139">
              <a:extLst>
                <a:ext uri="{FF2B5EF4-FFF2-40B4-BE49-F238E27FC236}">
                  <a16:creationId xmlns:a16="http://schemas.microsoft.com/office/drawing/2014/main" id="{2C3244B9-8279-4E0A-B764-B43F4BDDCC66}"/>
                </a:ext>
              </a:extLst>
            </p:cNvPr>
            <p:cNvSpPr>
              <a:spLocks noChangeArrowheads="1"/>
            </p:cNvSpPr>
            <p:nvPr/>
          </p:nvSpPr>
          <p:spPr bwMode="auto">
            <a:xfrm>
              <a:off x="4715" y="2608"/>
              <a:ext cx="704" cy="125"/>
            </a:xfrm>
            <a:prstGeom prst="leftRightArrow">
              <a:avLst>
                <a:gd name="adj1" fmla="val 55880"/>
                <a:gd name="adj2" fmla="val 102445"/>
              </a:avLst>
            </a:prstGeom>
            <a:solidFill>
              <a:srgbClr val="66FFFF"/>
            </a:solidFill>
            <a:ln w="19050">
              <a:solidFill>
                <a:srgbClr val="FF99CC"/>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52" name="AutoShape 140">
              <a:extLst>
                <a:ext uri="{FF2B5EF4-FFF2-40B4-BE49-F238E27FC236}">
                  <a16:creationId xmlns:a16="http://schemas.microsoft.com/office/drawing/2014/main" id="{21ADA69C-67DD-4D19-9B57-23FC634EC25A}"/>
                </a:ext>
              </a:extLst>
            </p:cNvPr>
            <p:cNvSpPr>
              <a:spLocks noChangeArrowheads="1"/>
            </p:cNvSpPr>
            <p:nvPr/>
          </p:nvSpPr>
          <p:spPr bwMode="auto">
            <a:xfrm>
              <a:off x="4570" y="1228"/>
              <a:ext cx="890" cy="125"/>
            </a:xfrm>
            <a:prstGeom prst="rightArrow">
              <a:avLst>
                <a:gd name="adj1" fmla="val 52028"/>
                <a:gd name="adj2" fmla="val 101339"/>
              </a:avLst>
            </a:prstGeom>
            <a:solidFill>
              <a:srgbClr val="FF99CC"/>
            </a:solidFill>
            <a:ln w="19050">
              <a:solidFill>
                <a:srgbClr val="FFFF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74" name="Text Box 141">
              <a:extLst>
                <a:ext uri="{FF2B5EF4-FFF2-40B4-BE49-F238E27FC236}">
                  <a16:creationId xmlns:a16="http://schemas.microsoft.com/office/drawing/2014/main" id="{27D7282D-151B-4BEA-9A10-AE8CC8FA0F34}"/>
                </a:ext>
              </a:extLst>
            </p:cNvPr>
            <p:cNvSpPr txBox="1">
              <a:spLocks noChangeArrowheads="1"/>
            </p:cNvSpPr>
            <p:nvPr/>
          </p:nvSpPr>
          <p:spPr bwMode="auto">
            <a:xfrm>
              <a:off x="4991" y="1033"/>
              <a:ext cx="519"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地址</a:t>
              </a:r>
              <a:r>
                <a:rPr lang="en-US" altLang="zh-CN" sz="1400" b="1">
                  <a:ea typeface="宋体" panose="02010600030101010101" pitchFamily="2" charset="-122"/>
                </a:rPr>
                <a:t>AB</a:t>
              </a:r>
            </a:p>
          </p:txBody>
        </p:sp>
        <p:sp>
          <p:nvSpPr>
            <p:cNvPr id="42075" name="Text Box 142">
              <a:extLst>
                <a:ext uri="{FF2B5EF4-FFF2-40B4-BE49-F238E27FC236}">
                  <a16:creationId xmlns:a16="http://schemas.microsoft.com/office/drawing/2014/main" id="{0704F565-46E9-4261-8240-275986CDF841}"/>
                </a:ext>
              </a:extLst>
            </p:cNvPr>
            <p:cNvSpPr txBox="1">
              <a:spLocks noChangeArrowheads="1"/>
            </p:cNvSpPr>
            <p:nvPr/>
          </p:nvSpPr>
          <p:spPr bwMode="auto">
            <a:xfrm>
              <a:off x="4934" y="1774"/>
              <a:ext cx="71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数据总线</a:t>
              </a:r>
              <a:r>
                <a:rPr lang="en-US" altLang="zh-CN" sz="1400" b="1">
                  <a:ea typeface="宋体" panose="02010600030101010101" pitchFamily="2" charset="-122"/>
                </a:rPr>
                <a:t>DB</a:t>
              </a:r>
            </a:p>
          </p:txBody>
        </p:sp>
        <p:sp>
          <p:nvSpPr>
            <p:cNvPr id="42076" name="Text Box 143">
              <a:extLst>
                <a:ext uri="{FF2B5EF4-FFF2-40B4-BE49-F238E27FC236}">
                  <a16:creationId xmlns:a16="http://schemas.microsoft.com/office/drawing/2014/main" id="{1A4AA1C9-5447-43E7-89F5-34EC43E8D78D}"/>
                </a:ext>
              </a:extLst>
            </p:cNvPr>
            <p:cNvSpPr txBox="1">
              <a:spLocks noChangeArrowheads="1"/>
            </p:cNvSpPr>
            <p:nvPr/>
          </p:nvSpPr>
          <p:spPr bwMode="auto">
            <a:xfrm>
              <a:off x="4971" y="2434"/>
              <a:ext cx="67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控制总线</a:t>
              </a:r>
              <a:r>
                <a:rPr lang="en-US" altLang="zh-CN" sz="1400" b="1">
                  <a:ea typeface="宋体" panose="02010600030101010101" pitchFamily="2" charset="-122"/>
                </a:rPr>
                <a:t>CB</a:t>
              </a:r>
            </a:p>
          </p:txBody>
        </p:sp>
        <p:sp>
          <p:nvSpPr>
            <p:cNvPr id="2599056" name="Freeform 144">
              <a:extLst>
                <a:ext uri="{FF2B5EF4-FFF2-40B4-BE49-F238E27FC236}">
                  <a16:creationId xmlns:a16="http://schemas.microsoft.com/office/drawing/2014/main" id="{0CB3B5E0-5003-45B9-A665-0B308E7F11FB}"/>
                </a:ext>
              </a:extLst>
            </p:cNvPr>
            <p:cNvSpPr/>
            <p:nvPr/>
          </p:nvSpPr>
          <p:spPr bwMode="auto">
            <a:xfrm>
              <a:off x="4240" y="811"/>
              <a:ext cx="318" cy="1099"/>
            </a:xfrm>
            <a:custGeom>
              <a:avLst/>
              <a:gdLst>
                <a:gd name="T0" fmla="*/ 318 w 318"/>
                <a:gd name="T1" fmla="*/ 771 h 907"/>
                <a:gd name="T2" fmla="*/ 318 w 318"/>
                <a:gd name="T3" fmla="*/ 136 h 907"/>
                <a:gd name="T4" fmla="*/ 0 w 318"/>
                <a:gd name="T5" fmla="*/ 0 h 907"/>
                <a:gd name="T6" fmla="*/ 0 w 318"/>
                <a:gd name="T7" fmla="*/ 227 h 907"/>
                <a:gd name="T8" fmla="*/ 91 w 318"/>
                <a:gd name="T9" fmla="*/ 272 h 907"/>
                <a:gd name="T10" fmla="*/ 91 w 318"/>
                <a:gd name="T11" fmla="*/ 635 h 907"/>
                <a:gd name="T12" fmla="*/ 0 w 318"/>
                <a:gd name="T13" fmla="*/ 680 h 907"/>
                <a:gd name="T14" fmla="*/ 0 w 318"/>
                <a:gd name="T15" fmla="*/ 907 h 907"/>
                <a:gd name="T16" fmla="*/ 318 w 318"/>
                <a:gd name="T17" fmla="*/ 771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907">
                  <a:moveTo>
                    <a:pt x="318" y="771"/>
                  </a:moveTo>
                  <a:lnTo>
                    <a:pt x="318" y="136"/>
                  </a:lnTo>
                  <a:lnTo>
                    <a:pt x="0" y="0"/>
                  </a:lnTo>
                  <a:lnTo>
                    <a:pt x="0" y="227"/>
                  </a:lnTo>
                  <a:lnTo>
                    <a:pt x="91" y="272"/>
                  </a:lnTo>
                  <a:lnTo>
                    <a:pt x="91" y="635"/>
                  </a:lnTo>
                  <a:lnTo>
                    <a:pt x="0" y="680"/>
                  </a:lnTo>
                  <a:lnTo>
                    <a:pt x="0" y="907"/>
                  </a:lnTo>
                  <a:lnTo>
                    <a:pt x="318" y="771"/>
                  </a:lnTo>
                  <a:close/>
                </a:path>
              </a:pathLst>
            </a:custGeom>
            <a:solidFill>
              <a:srgbClr val="FFCCFF"/>
            </a:solidFill>
            <a:ln w="19050" cap="flat" cmpd="sng">
              <a:solidFill>
                <a:srgbClr val="0033CC"/>
              </a:solidFill>
              <a:prstDash val="solid"/>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78" name="Text Box 145">
              <a:extLst>
                <a:ext uri="{FF2B5EF4-FFF2-40B4-BE49-F238E27FC236}">
                  <a16:creationId xmlns:a16="http://schemas.microsoft.com/office/drawing/2014/main" id="{563034DB-5CB2-4164-B19B-3A213FF506B3}"/>
                </a:ext>
              </a:extLst>
            </p:cNvPr>
            <p:cNvSpPr txBox="1">
              <a:spLocks noChangeArrowheads="1"/>
            </p:cNvSpPr>
            <p:nvPr/>
          </p:nvSpPr>
          <p:spPr bwMode="auto">
            <a:xfrm>
              <a:off x="4319" y="974"/>
              <a:ext cx="193"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地</a:t>
              </a:r>
            </a:p>
            <a:p>
              <a:pPr algn="ctr" eaLnBrk="1" hangingPunct="1">
                <a:spcBef>
                  <a:spcPct val="0"/>
                </a:spcBef>
                <a:buFontTx/>
                <a:buNone/>
              </a:pPr>
              <a:r>
                <a:rPr lang="zh-CN" altLang="en-US" sz="1400" b="1">
                  <a:ea typeface="宋体" panose="02010600030101010101" pitchFamily="2" charset="-122"/>
                </a:rPr>
                <a:t>址</a:t>
              </a:r>
            </a:p>
            <a:p>
              <a:pPr algn="ctr" eaLnBrk="1" hangingPunct="1">
                <a:spcBef>
                  <a:spcPct val="0"/>
                </a:spcBef>
                <a:buFontTx/>
                <a:buNone/>
              </a:pPr>
              <a:r>
                <a:rPr lang="zh-CN" altLang="en-US" sz="1400" b="1">
                  <a:ea typeface="宋体" panose="02010600030101010101" pitchFamily="2" charset="-122"/>
                </a:rPr>
                <a:t>加</a:t>
              </a:r>
            </a:p>
            <a:p>
              <a:pPr algn="ctr" eaLnBrk="1" hangingPunct="1">
                <a:spcBef>
                  <a:spcPct val="0"/>
                </a:spcBef>
                <a:buFontTx/>
                <a:buNone/>
              </a:pPr>
              <a:r>
                <a:rPr lang="zh-CN" altLang="en-US" sz="1400" b="1">
                  <a:ea typeface="宋体" panose="02010600030101010101" pitchFamily="2" charset="-122"/>
                </a:rPr>
                <a:t>法</a:t>
              </a:r>
            </a:p>
            <a:p>
              <a:pPr algn="ctr" eaLnBrk="1" hangingPunct="1">
                <a:spcBef>
                  <a:spcPct val="0"/>
                </a:spcBef>
                <a:buFontTx/>
                <a:buNone/>
              </a:pPr>
              <a:r>
                <a:rPr lang="zh-CN" altLang="en-US" sz="1400" b="1">
                  <a:ea typeface="宋体" panose="02010600030101010101" pitchFamily="2" charset="-122"/>
                </a:rPr>
                <a:t>器</a:t>
              </a:r>
            </a:p>
          </p:txBody>
        </p:sp>
        <p:sp>
          <p:nvSpPr>
            <p:cNvPr id="2599058" name="AutoShape 146">
              <a:extLst>
                <a:ext uri="{FF2B5EF4-FFF2-40B4-BE49-F238E27FC236}">
                  <a16:creationId xmlns:a16="http://schemas.microsoft.com/office/drawing/2014/main" id="{6AD1FAEC-09F1-42BD-939B-A8E60746B8AC}"/>
                </a:ext>
              </a:extLst>
            </p:cNvPr>
            <p:cNvSpPr>
              <a:spLocks noChangeArrowheads="1"/>
            </p:cNvSpPr>
            <p:nvPr/>
          </p:nvSpPr>
          <p:spPr bwMode="auto">
            <a:xfrm>
              <a:off x="3245" y="3714"/>
              <a:ext cx="430" cy="137"/>
            </a:xfrm>
            <a:prstGeom prst="leftRightArrow">
              <a:avLst>
                <a:gd name="adj1" fmla="val 62241"/>
                <a:gd name="adj2" fmla="val 44361"/>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80" name="Text Box 147">
              <a:extLst>
                <a:ext uri="{FF2B5EF4-FFF2-40B4-BE49-F238E27FC236}">
                  <a16:creationId xmlns:a16="http://schemas.microsoft.com/office/drawing/2014/main" id="{60CACA10-817A-42F0-A04A-D317D87C6937}"/>
                </a:ext>
              </a:extLst>
            </p:cNvPr>
            <p:cNvSpPr txBox="1">
              <a:spLocks noChangeArrowheads="1"/>
            </p:cNvSpPr>
            <p:nvPr/>
          </p:nvSpPr>
          <p:spPr bwMode="auto">
            <a:xfrm>
              <a:off x="3530" y="2396"/>
              <a:ext cx="156"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rgbClr val="FF0066"/>
                  </a:solidFill>
                  <a:ea typeface="宋体" panose="02010600030101010101" pitchFamily="2" charset="-122"/>
                </a:rPr>
                <a:t>指</a:t>
              </a:r>
            </a:p>
            <a:p>
              <a:pPr algn="ctr" eaLnBrk="1" hangingPunct="1">
                <a:spcBef>
                  <a:spcPct val="0"/>
                </a:spcBef>
                <a:buFontTx/>
                <a:buNone/>
              </a:pPr>
              <a:r>
                <a:rPr lang="zh-CN" altLang="en-US" sz="1400" b="1">
                  <a:solidFill>
                    <a:srgbClr val="FF0066"/>
                  </a:solidFill>
                  <a:ea typeface="宋体" panose="02010600030101010101" pitchFamily="2" charset="-122"/>
                </a:rPr>
                <a:t>令</a:t>
              </a:r>
            </a:p>
            <a:p>
              <a:pPr algn="ctr" eaLnBrk="1" hangingPunct="1">
                <a:spcBef>
                  <a:spcPct val="0"/>
                </a:spcBef>
                <a:buFontTx/>
                <a:buNone/>
              </a:pPr>
              <a:r>
                <a:rPr lang="zh-CN" altLang="en-US" sz="1400" b="1">
                  <a:solidFill>
                    <a:srgbClr val="FF0066"/>
                  </a:solidFill>
                  <a:ea typeface="宋体" panose="02010600030101010101" pitchFamily="2" charset="-122"/>
                </a:rPr>
                <a:t>队</a:t>
              </a:r>
            </a:p>
            <a:p>
              <a:pPr algn="ctr" eaLnBrk="1" hangingPunct="1">
                <a:spcBef>
                  <a:spcPct val="0"/>
                </a:spcBef>
                <a:buFontTx/>
                <a:buNone/>
              </a:pPr>
              <a:r>
                <a:rPr lang="zh-CN" altLang="en-US" sz="1400" b="1">
                  <a:solidFill>
                    <a:srgbClr val="FF0066"/>
                  </a:solidFill>
                  <a:ea typeface="宋体" panose="02010600030101010101" pitchFamily="2" charset="-122"/>
                </a:rPr>
                <a:t>列</a:t>
              </a:r>
            </a:p>
          </p:txBody>
        </p:sp>
        <p:sp>
          <p:nvSpPr>
            <p:cNvPr id="2599060" name="AutoShape 148">
              <a:extLst>
                <a:ext uri="{FF2B5EF4-FFF2-40B4-BE49-F238E27FC236}">
                  <a16:creationId xmlns:a16="http://schemas.microsoft.com/office/drawing/2014/main" id="{CE6E4F5E-F8CD-4F6B-857B-B65383A1C7F2}"/>
                </a:ext>
              </a:extLst>
            </p:cNvPr>
            <p:cNvSpPr>
              <a:spLocks noChangeArrowheads="1"/>
            </p:cNvSpPr>
            <p:nvPr/>
          </p:nvSpPr>
          <p:spPr bwMode="auto">
            <a:xfrm>
              <a:off x="2727" y="2371"/>
              <a:ext cx="447" cy="142"/>
            </a:xfrm>
            <a:prstGeom prst="leftArrow">
              <a:avLst>
                <a:gd name="adj1" fmla="val 62241"/>
                <a:gd name="adj2" fmla="val 100977"/>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1" name="Line 149">
              <a:extLst>
                <a:ext uri="{FF2B5EF4-FFF2-40B4-BE49-F238E27FC236}">
                  <a16:creationId xmlns:a16="http://schemas.microsoft.com/office/drawing/2014/main" id="{EEF1B6AD-2D00-4EF2-A26A-63E88C3A71B2}"/>
                </a:ext>
              </a:extLst>
            </p:cNvPr>
            <p:cNvSpPr>
              <a:spLocks noChangeShapeType="1"/>
            </p:cNvSpPr>
            <p:nvPr/>
          </p:nvSpPr>
          <p:spPr bwMode="auto">
            <a:xfrm>
              <a:off x="2308" y="2556"/>
              <a:ext cx="0" cy="0"/>
            </a:xfrm>
            <a:prstGeom prst="line">
              <a:avLst/>
            </a:prstGeom>
            <a:noFill/>
            <a:ln w="25400">
              <a:solidFill>
                <a:srgbClr val="000000"/>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2" name="AutoShape 150">
              <a:extLst>
                <a:ext uri="{FF2B5EF4-FFF2-40B4-BE49-F238E27FC236}">
                  <a16:creationId xmlns:a16="http://schemas.microsoft.com/office/drawing/2014/main" id="{2DCF535D-EDBA-4A4A-B7D2-7184500CB804}"/>
                </a:ext>
              </a:extLst>
            </p:cNvPr>
            <p:cNvSpPr>
              <a:spLocks noChangeArrowheads="1"/>
            </p:cNvSpPr>
            <p:nvPr/>
          </p:nvSpPr>
          <p:spPr bwMode="auto">
            <a:xfrm>
              <a:off x="2728" y="3124"/>
              <a:ext cx="446" cy="99"/>
            </a:xfrm>
            <a:prstGeom prst="leftArrow">
              <a:avLst>
                <a:gd name="adj1" fmla="val 62241"/>
                <a:gd name="adj2" fmla="val 74458"/>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3" name="AutoShape 151">
              <a:extLst>
                <a:ext uri="{FF2B5EF4-FFF2-40B4-BE49-F238E27FC236}">
                  <a16:creationId xmlns:a16="http://schemas.microsoft.com/office/drawing/2014/main" id="{E711C944-D38C-4BC4-9854-64C213561166}"/>
                </a:ext>
              </a:extLst>
            </p:cNvPr>
            <p:cNvSpPr>
              <a:spLocks noChangeArrowheads="1"/>
            </p:cNvSpPr>
            <p:nvPr/>
          </p:nvSpPr>
          <p:spPr bwMode="auto">
            <a:xfrm>
              <a:off x="2145" y="3296"/>
              <a:ext cx="1024" cy="77"/>
            </a:xfrm>
            <a:prstGeom prst="rightArrow">
              <a:avLst>
                <a:gd name="adj1" fmla="val 56250"/>
                <a:gd name="adj2" fmla="val 103619"/>
              </a:avLst>
            </a:prstGeom>
            <a:solidFill>
              <a:schemeClr val="bg2"/>
            </a:solidFill>
            <a:ln w="25400">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2085" name="Group 152">
              <a:extLst>
                <a:ext uri="{FF2B5EF4-FFF2-40B4-BE49-F238E27FC236}">
                  <a16:creationId xmlns:a16="http://schemas.microsoft.com/office/drawing/2014/main" id="{8C0DCBA2-D4C3-4844-997D-AEEC9F6528D9}"/>
                </a:ext>
              </a:extLst>
            </p:cNvPr>
            <p:cNvGrpSpPr>
              <a:grpSpLocks/>
            </p:cNvGrpSpPr>
            <p:nvPr/>
          </p:nvGrpSpPr>
          <p:grpSpPr bwMode="auto">
            <a:xfrm>
              <a:off x="2305" y="2274"/>
              <a:ext cx="408" cy="1000"/>
              <a:chOff x="1247" y="2976"/>
              <a:chExt cx="408" cy="907"/>
            </a:xfrm>
          </p:grpSpPr>
          <p:sp>
            <p:nvSpPr>
              <p:cNvPr id="2599065" name="Freeform 153">
                <a:extLst>
                  <a:ext uri="{FF2B5EF4-FFF2-40B4-BE49-F238E27FC236}">
                    <a16:creationId xmlns:a16="http://schemas.microsoft.com/office/drawing/2014/main" id="{BA7D4849-3923-48D1-A190-2BA20BD4C4BC}"/>
                  </a:ext>
                </a:extLst>
              </p:cNvPr>
              <p:cNvSpPr/>
              <p:nvPr/>
            </p:nvSpPr>
            <p:spPr bwMode="auto">
              <a:xfrm>
                <a:off x="1247" y="2976"/>
                <a:ext cx="408" cy="907"/>
              </a:xfrm>
              <a:custGeom>
                <a:avLst/>
                <a:gdLst>
                  <a:gd name="T0" fmla="*/ 0 w 408"/>
                  <a:gd name="T1" fmla="*/ 726 h 907"/>
                  <a:gd name="T2" fmla="*/ 0 w 408"/>
                  <a:gd name="T3" fmla="*/ 182 h 907"/>
                  <a:gd name="T4" fmla="*/ 408 w 408"/>
                  <a:gd name="T5" fmla="*/ 0 h 907"/>
                  <a:gd name="T6" fmla="*/ 408 w 408"/>
                  <a:gd name="T7" fmla="*/ 227 h 907"/>
                  <a:gd name="T8" fmla="*/ 227 w 408"/>
                  <a:gd name="T9" fmla="*/ 318 h 907"/>
                  <a:gd name="T10" fmla="*/ 227 w 408"/>
                  <a:gd name="T11" fmla="*/ 590 h 907"/>
                  <a:gd name="T12" fmla="*/ 408 w 408"/>
                  <a:gd name="T13" fmla="*/ 681 h 907"/>
                  <a:gd name="T14" fmla="*/ 408 w 408"/>
                  <a:gd name="T15" fmla="*/ 907 h 907"/>
                  <a:gd name="T16" fmla="*/ 0 w 408"/>
                  <a:gd name="T17" fmla="*/ 726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907">
                    <a:moveTo>
                      <a:pt x="0" y="726"/>
                    </a:moveTo>
                    <a:lnTo>
                      <a:pt x="0" y="182"/>
                    </a:lnTo>
                    <a:lnTo>
                      <a:pt x="408" y="0"/>
                    </a:lnTo>
                    <a:lnTo>
                      <a:pt x="408" y="227"/>
                    </a:lnTo>
                    <a:lnTo>
                      <a:pt x="227" y="318"/>
                    </a:lnTo>
                    <a:lnTo>
                      <a:pt x="227" y="590"/>
                    </a:lnTo>
                    <a:lnTo>
                      <a:pt x="408" y="681"/>
                    </a:lnTo>
                    <a:lnTo>
                      <a:pt x="408" y="907"/>
                    </a:lnTo>
                    <a:lnTo>
                      <a:pt x="0" y="726"/>
                    </a:lnTo>
                    <a:close/>
                  </a:path>
                </a:pathLst>
              </a:custGeom>
              <a:solidFill>
                <a:srgbClr val="FFCCFF"/>
              </a:solidFill>
              <a:ln w="19050" cap="flat" cmpd="sng">
                <a:solidFill>
                  <a:srgbClr val="0033CC"/>
                </a:solidFill>
                <a:prstDash val="solid"/>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93" name="Text Box 154">
                <a:extLst>
                  <a:ext uri="{FF2B5EF4-FFF2-40B4-BE49-F238E27FC236}">
                    <a16:creationId xmlns:a16="http://schemas.microsoft.com/office/drawing/2014/main" id="{4A02AF5B-275C-498E-B7F6-7A5CC9E8CCFD}"/>
                  </a:ext>
                </a:extLst>
              </p:cNvPr>
              <p:cNvSpPr txBox="1">
                <a:spLocks noChangeArrowheads="1"/>
              </p:cNvSpPr>
              <p:nvPr/>
            </p:nvSpPr>
            <p:spPr bwMode="auto">
              <a:xfrm>
                <a:off x="1247" y="3249"/>
                <a:ext cx="21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rgbClr val="0033CC"/>
                    </a:solidFill>
                    <a:ea typeface="宋体" panose="02010600030101010101" pitchFamily="2" charset="-122"/>
                  </a:rPr>
                  <a:t>运</a:t>
                </a:r>
              </a:p>
              <a:p>
                <a:pPr algn="ctr" eaLnBrk="1" hangingPunct="1">
                  <a:spcBef>
                    <a:spcPct val="0"/>
                  </a:spcBef>
                  <a:buFontTx/>
                  <a:buNone/>
                </a:pPr>
                <a:r>
                  <a:rPr lang="zh-CN" altLang="en-US" sz="1400" b="1">
                    <a:solidFill>
                      <a:srgbClr val="0033CC"/>
                    </a:solidFill>
                    <a:ea typeface="宋体" panose="02010600030101010101" pitchFamily="2" charset="-122"/>
                  </a:rPr>
                  <a:t>算</a:t>
                </a:r>
              </a:p>
              <a:p>
                <a:pPr algn="ctr" eaLnBrk="1" hangingPunct="1">
                  <a:spcBef>
                    <a:spcPct val="0"/>
                  </a:spcBef>
                  <a:buFontTx/>
                  <a:buNone/>
                </a:pPr>
                <a:r>
                  <a:rPr lang="zh-CN" altLang="en-US" sz="1400" b="1">
                    <a:solidFill>
                      <a:srgbClr val="0033CC"/>
                    </a:solidFill>
                    <a:ea typeface="宋体" panose="02010600030101010101" pitchFamily="2" charset="-122"/>
                  </a:rPr>
                  <a:t>器</a:t>
                </a:r>
              </a:p>
            </p:txBody>
          </p:sp>
        </p:grpSp>
        <p:sp>
          <p:nvSpPr>
            <p:cNvPr id="2599067" name="Freeform 155">
              <a:extLst>
                <a:ext uri="{FF2B5EF4-FFF2-40B4-BE49-F238E27FC236}">
                  <a16:creationId xmlns:a16="http://schemas.microsoft.com/office/drawing/2014/main" id="{2D49D255-A867-4270-9761-7B6BB9054D6D}"/>
                </a:ext>
              </a:extLst>
            </p:cNvPr>
            <p:cNvSpPr/>
            <p:nvPr/>
          </p:nvSpPr>
          <p:spPr bwMode="auto">
            <a:xfrm>
              <a:off x="2163" y="2924"/>
              <a:ext cx="136" cy="400"/>
            </a:xfrm>
            <a:custGeom>
              <a:avLst/>
              <a:gdLst>
                <a:gd name="T0" fmla="*/ 136 w 136"/>
                <a:gd name="T1" fmla="*/ 0 h 363"/>
                <a:gd name="T2" fmla="*/ 0 w 136"/>
                <a:gd name="T3" fmla="*/ 0 h 363"/>
                <a:gd name="T4" fmla="*/ 0 w 136"/>
                <a:gd name="T5" fmla="*/ 363 h 363"/>
              </a:gdLst>
              <a:ahLst/>
              <a:cxnLst>
                <a:cxn ang="0">
                  <a:pos x="T0" y="T1"/>
                </a:cxn>
                <a:cxn ang="0">
                  <a:pos x="T2" y="T3"/>
                </a:cxn>
                <a:cxn ang="0">
                  <a:pos x="T4" y="T5"/>
                </a:cxn>
              </a:cxnLst>
              <a:rect l="0" t="0" r="r" b="b"/>
              <a:pathLst>
                <a:path w="136" h="363">
                  <a:moveTo>
                    <a:pt x="136" y="0"/>
                  </a:moveTo>
                  <a:lnTo>
                    <a:pt x="0" y="0"/>
                  </a:lnTo>
                  <a:lnTo>
                    <a:pt x="0" y="363"/>
                  </a:lnTo>
                </a:path>
              </a:pathLst>
            </a:custGeom>
            <a:noFill/>
            <a:ln w="76200" cap="flat" cmpd="sng">
              <a:solidFill>
                <a:schemeClr val="tx1"/>
              </a:solidFill>
              <a:prstDash val="solid"/>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8" name="Freeform 156">
              <a:extLst>
                <a:ext uri="{FF2B5EF4-FFF2-40B4-BE49-F238E27FC236}">
                  <a16:creationId xmlns:a16="http://schemas.microsoft.com/office/drawing/2014/main" id="{7D69AFB0-63A5-4D7F-AF2C-08C7AFB395CA}"/>
                </a:ext>
              </a:extLst>
            </p:cNvPr>
            <p:cNvSpPr/>
            <p:nvPr/>
          </p:nvSpPr>
          <p:spPr bwMode="auto">
            <a:xfrm>
              <a:off x="1996" y="2624"/>
              <a:ext cx="299" cy="999"/>
            </a:xfrm>
            <a:custGeom>
              <a:avLst/>
              <a:gdLst>
                <a:gd name="T0" fmla="*/ 136 w 136"/>
                <a:gd name="T1" fmla="*/ 0 h 363"/>
                <a:gd name="T2" fmla="*/ 0 w 136"/>
                <a:gd name="T3" fmla="*/ 0 h 363"/>
                <a:gd name="T4" fmla="*/ 0 w 136"/>
                <a:gd name="T5" fmla="*/ 363 h 363"/>
              </a:gdLst>
              <a:ahLst/>
              <a:cxnLst>
                <a:cxn ang="0">
                  <a:pos x="T0" y="T1"/>
                </a:cxn>
                <a:cxn ang="0">
                  <a:pos x="T2" y="T3"/>
                </a:cxn>
                <a:cxn ang="0">
                  <a:pos x="T4" y="T5"/>
                </a:cxn>
              </a:cxnLst>
              <a:rect l="0" t="0" r="r" b="b"/>
              <a:pathLst>
                <a:path w="136" h="363">
                  <a:moveTo>
                    <a:pt x="136" y="0"/>
                  </a:moveTo>
                  <a:lnTo>
                    <a:pt x="0" y="0"/>
                  </a:lnTo>
                  <a:lnTo>
                    <a:pt x="0" y="363"/>
                  </a:lnTo>
                </a:path>
              </a:pathLst>
            </a:custGeom>
            <a:noFill/>
            <a:ln w="76200" cap="flat" cmpd="sng">
              <a:solidFill>
                <a:schemeClr val="tx1"/>
              </a:solidFill>
              <a:prstDash val="solid"/>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9" name="AutoShape 157">
              <a:extLst>
                <a:ext uri="{FF2B5EF4-FFF2-40B4-BE49-F238E27FC236}">
                  <a16:creationId xmlns:a16="http://schemas.microsoft.com/office/drawing/2014/main" id="{ABD26C62-95AC-4035-AFD1-802E6D94C70C}"/>
                </a:ext>
              </a:extLst>
            </p:cNvPr>
            <p:cNvSpPr>
              <a:spLocks noChangeArrowheads="1"/>
            </p:cNvSpPr>
            <p:nvPr/>
          </p:nvSpPr>
          <p:spPr bwMode="auto">
            <a:xfrm>
              <a:off x="2002" y="3550"/>
              <a:ext cx="232" cy="77"/>
            </a:xfrm>
            <a:prstGeom prst="rightArrow">
              <a:avLst>
                <a:gd name="adj1" fmla="val 56250"/>
                <a:gd name="adj2" fmla="val 23375"/>
              </a:avLst>
            </a:prstGeom>
            <a:solidFill>
              <a:schemeClr val="bg2"/>
            </a:solidFill>
            <a:ln w="25400">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70" name="AutoShape 158">
              <a:extLst>
                <a:ext uri="{FF2B5EF4-FFF2-40B4-BE49-F238E27FC236}">
                  <a16:creationId xmlns:a16="http://schemas.microsoft.com/office/drawing/2014/main" id="{37F057DE-3BB9-428D-B745-0CD14F0AF81B}"/>
                </a:ext>
              </a:extLst>
            </p:cNvPr>
            <p:cNvSpPr>
              <a:spLocks noChangeArrowheads="1"/>
            </p:cNvSpPr>
            <p:nvPr/>
          </p:nvSpPr>
          <p:spPr bwMode="auto">
            <a:xfrm>
              <a:off x="3132" y="781"/>
              <a:ext cx="157" cy="3168"/>
            </a:xfrm>
            <a:prstGeom prst="upDownArrow">
              <a:avLst>
                <a:gd name="adj1" fmla="val 53074"/>
                <a:gd name="adj2" fmla="val 36713"/>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71" name="AutoShape 159">
              <a:extLst>
                <a:ext uri="{FF2B5EF4-FFF2-40B4-BE49-F238E27FC236}">
                  <a16:creationId xmlns:a16="http://schemas.microsoft.com/office/drawing/2014/main" id="{2E7861FE-DCB0-4C44-AD00-1972FACAE141}"/>
                </a:ext>
              </a:extLst>
            </p:cNvPr>
            <p:cNvSpPr>
              <a:spLocks noChangeArrowheads="1"/>
            </p:cNvSpPr>
            <p:nvPr/>
          </p:nvSpPr>
          <p:spPr bwMode="auto">
            <a:xfrm>
              <a:off x="2976" y="3523"/>
              <a:ext cx="193" cy="126"/>
            </a:xfrm>
            <a:prstGeom prst="rightArrow">
              <a:avLst>
                <a:gd name="adj1" fmla="val 49796"/>
                <a:gd name="adj2" fmla="val 41882"/>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91" name="Text Box 160">
              <a:extLst>
                <a:ext uri="{FF2B5EF4-FFF2-40B4-BE49-F238E27FC236}">
                  <a16:creationId xmlns:a16="http://schemas.microsoft.com/office/drawing/2014/main" id="{6FBAB3DB-C943-4EB5-8AD1-CE338CF7F707}"/>
                </a:ext>
              </a:extLst>
            </p:cNvPr>
            <p:cNvSpPr txBox="1">
              <a:spLocks noChangeArrowheads="1"/>
            </p:cNvSpPr>
            <p:nvPr/>
          </p:nvSpPr>
          <p:spPr bwMode="auto">
            <a:xfrm>
              <a:off x="2238" y="3442"/>
              <a:ext cx="745" cy="341"/>
            </a:xfrm>
            <a:prstGeom prst="rect">
              <a:avLst/>
            </a:prstGeom>
            <a:solidFill>
              <a:srgbClr val="FFFF99"/>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0033CC"/>
                  </a:solidFill>
                  <a:ea typeface="宋体" panose="02010600030101010101" pitchFamily="2" charset="-122"/>
                </a:rPr>
                <a:t>PSW</a:t>
              </a:r>
            </a:p>
            <a:p>
              <a:pPr algn="ctr" eaLnBrk="1" hangingPunct="1">
                <a:spcBef>
                  <a:spcPct val="0"/>
                </a:spcBef>
                <a:buFontTx/>
                <a:buNone/>
              </a:pPr>
              <a:r>
                <a:rPr lang="zh-CN" altLang="en-US" sz="1400" b="1">
                  <a:solidFill>
                    <a:srgbClr val="0033CC"/>
                  </a:solidFill>
                  <a:ea typeface="宋体" panose="02010600030101010101" pitchFamily="2" charset="-122"/>
                </a:rPr>
                <a:t>标志寄存器</a:t>
              </a:r>
            </a:p>
          </p:txBody>
        </p:sp>
      </p:grpSp>
      <p:sp>
        <p:nvSpPr>
          <p:cNvPr id="41993" name="Rectangle 161">
            <a:extLst>
              <a:ext uri="{FF2B5EF4-FFF2-40B4-BE49-F238E27FC236}">
                <a16:creationId xmlns:a16="http://schemas.microsoft.com/office/drawing/2014/main" id="{7B5DE807-9BE6-4862-AE59-E90B05ECE06A}"/>
              </a:ext>
            </a:extLst>
          </p:cNvPr>
          <p:cNvSpPr>
            <a:spLocks noChangeArrowheads="1"/>
          </p:cNvSpPr>
          <p:nvPr/>
        </p:nvSpPr>
        <p:spPr bwMode="auto">
          <a:xfrm>
            <a:off x="215900" y="5768975"/>
            <a:ext cx="285908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1800" b="1">
                <a:latin typeface="微软雅黑" panose="020B0503020204020204" pitchFamily="34" charset="-122"/>
                <a:ea typeface="微软雅黑" panose="020B0503020204020204" pitchFamily="34" charset="-122"/>
              </a:rPr>
              <a:t>右图为</a:t>
            </a:r>
            <a:r>
              <a:rPr lang="en-US" altLang="zh-CN" sz="1800" b="1">
                <a:latin typeface="微软雅黑" panose="020B0503020204020204" pitchFamily="34" charset="-122"/>
                <a:ea typeface="微软雅黑" panose="020B0503020204020204" pitchFamily="34" charset="-122"/>
              </a:rPr>
              <a:t>8086CPU</a:t>
            </a:r>
            <a:r>
              <a:rPr lang="zh-CN" altLang="en-US" sz="1800" b="1">
                <a:latin typeface="微软雅黑" panose="020B0503020204020204" pitchFamily="34" charset="-122"/>
                <a:ea typeface="微软雅黑" panose="020B0503020204020204" pitchFamily="34" charset="-122"/>
              </a:rPr>
              <a:t>片内总线</a:t>
            </a:r>
          </a:p>
        </p:txBody>
      </p:sp>
      <p:sp>
        <p:nvSpPr>
          <p:cNvPr id="159" name="矩形 158">
            <a:extLst>
              <a:ext uri="{FF2B5EF4-FFF2-40B4-BE49-F238E27FC236}">
                <a16:creationId xmlns:a16="http://schemas.microsoft.com/office/drawing/2014/main" id="{EB3CBD52-9C12-4BA0-805A-E79BE1E8593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786C126-C23D-4AB9-BE8A-E2654CDA24ED}"/>
              </a:ext>
            </a:extLst>
          </p:cNvPr>
          <p:cNvSpPr>
            <a:spLocks noChangeArrowheads="1"/>
          </p:cNvSpPr>
          <p:nvPr/>
        </p:nvSpPr>
        <p:spPr bwMode="auto">
          <a:xfrm>
            <a:off x="179388" y="690563"/>
            <a:ext cx="2403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）片间总线  </a:t>
            </a:r>
          </a:p>
        </p:txBody>
      </p:sp>
      <p:sp>
        <p:nvSpPr>
          <p:cNvPr id="44035" name="Rectangle 3">
            <a:extLst>
              <a:ext uri="{FF2B5EF4-FFF2-40B4-BE49-F238E27FC236}">
                <a16:creationId xmlns:a16="http://schemas.microsoft.com/office/drawing/2014/main" id="{C2B6932E-4DB8-4FB1-B4EC-D76FC6526758}"/>
              </a:ext>
            </a:extLst>
          </p:cNvPr>
          <p:cNvSpPr>
            <a:spLocks noChangeArrowheads="1"/>
          </p:cNvSpPr>
          <p:nvPr/>
        </p:nvSpPr>
        <p:spPr bwMode="auto">
          <a:xfrm>
            <a:off x="468313" y="1268413"/>
            <a:ext cx="8351837"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1800" b="1" dirty="0">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片间总线</a:t>
            </a:r>
            <a:r>
              <a:rPr lang="zh-CN" altLang="en-US" sz="1800" b="1" dirty="0">
                <a:latin typeface="微软雅黑" panose="020B0503020204020204" pitchFamily="34" charset="-122"/>
                <a:ea typeface="微软雅黑" panose="020B0503020204020204" pitchFamily="34" charset="-122"/>
              </a:rPr>
              <a:t>又称元件级总线，指一个微处理器应用系统中连接各芯片的总线。 </a:t>
            </a:r>
          </a:p>
        </p:txBody>
      </p:sp>
      <p:sp>
        <p:nvSpPr>
          <p:cNvPr id="2607108" name="Rectangle 4">
            <a:extLst>
              <a:ext uri="{FF2B5EF4-FFF2-40B4-BE49-F238E27FC236}">
                <a16:creationId xmlns:a16="http://schemas.microsoft.com/office/drawing/2014/main" id="{18C657DB-BE18-49E0-BD7F-4973FEBC36D4}"/>
              </a:ext>
            </a:extLst>
          </p:cNvPr>
          <p:cNvSpPr/>
          <p:nvPr/>
        </p:nvSpPr>
        <p:spPr>
          <a:xfrm>
            <a:off x="227013" y="5516563"/>
            <a:ext cx="8928100" cy="777457"/>
          </a:xfrm>
          <a:prstGeom prst="rect">
            <a:avLst/>
          </a:prstGeom>
          <a:noFill/>
          <a:ln w="9525">
            <a:noFill/>
          </a:ln>
        </p:spPr>
        <p:txBody>
          <a:bodyPr>
            <a:spAutoFit/>
          </a:bodyPr>
          <a:lstStyle/>
          <a:p>
            <a:pPr eaLnBrk="1" hangingPunct="1">
              <a:lnSpc>
                <a:spcPct val="130000"/>
              </a:lnSpc>
              <a:spcBef>
                <a:spcPct val="20000"/>
              </a:spcBef>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传统的片间总线均采用并行方式，一般包括</a:t>
            </a:r>
            <a:r>
              <a:rPr lang="zh-CN" altLang="en-US" b="1" dirty="0">
                <a:solidFill>
                  <a:srgbClr val="FF0000"/>
                </a:solidFill>
                <a:latin typeface="微软雅黑" panose="020B0503020204020204" pitchFamily="34" charset="-122"/>
                <a:ea typeface="微软雅黑" panose="020B0503020204020204" pitchFamily="34" charset="-122"/>
              </a:rPr>
              <a:t>地址总线</a:t>
            </a:r>
            <a:r>
              <a:rPr lang="zh-CN" altLang="en-US" b="1"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数据总线</a:t>
            </a:r>
            <a:r>
              <a:rPr lang="zh-CN" altLang="en-US" b="1" dirty="0">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控制总线</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即</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微机原理与接口技术</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中所说的“</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三总线</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p>
        </p:txBody>
      </p:sp>
      <p:grpSp>
        <p:nvGrpSpPr>
          <p:cNvPr id="44037" name="Group 5">
            <a:extLst>
              <a:ext uri="{FF2B5EF4-FFF2-40B4-BE49-F238E27FC236}">
                <a16:creationId xmlns:a16="http://schemas.microsoft.com/office/drawing/2014/main" id="{39FC85CD-819C-4A0B-821D-169BEC9504F9}"/>
              </a:ext>
            </a:extLst>
          </p:cNvPr>
          <p:cNvGrpSpPr>
            <a:grpSpLocks/>
          </p:cNvGrpSpPr>
          <p:nvPr/>
        </p:nvGrpSpPr>
        <p:grpSpPr bwMode="auto">
          <a:xfrm>
            <a:off x="466725" y="1989138"/>
            <a:ext cx="7772400" cy="3384550"/>
            <a:chOff x="524" y="1797"/>
            <a:chExt cx="4896" cy="2132"/>
          </a:xfrm>
        </p:grpSpPr>
        <p:sp>
          <p:nvSpPr>
            <p:cNvPr id="2607110" name="AutoShape 6">
              <a:extLst>
                <a:ext uri="{FF2B5EF4-FFF2-40B4-BE49-F238E27FC236}">
                  <a16:creationId xmlns:a16="http://schemas.microsoft.com/office/drawing/2014/main" id="{F9F731D4-34FE-4793-8FF0-EC693BEB5774}"/>
                </a:ext>
              </a:extLst>
            </p:cNvPr>
            <p:cNvSpPr>
              <a:spLocks noChangeArrowheads="1"/>
            </p:cNvSpPr>
            <p:nvPr/>
          </p:nvSpPr>
          <p:spPr bwMode="auto">
            <a:xfrm>
              <a:off x="2168" y="2173"/>
              <a:ext cx="180" cy="180"/>
            </a:xfrm>
            <a:prstGeom prst="downArrow">
              <a:avLst>
                <a:gd name="adj1" fmla="val 50000"/>
                <a:gd name="adj2" fmla="val 25000"/>
              </a:avLst>
            </a:prstGeom>
            <a:solidFill>
              <a:srgbClr val="FFCC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1" name="AutoShape 7">
              <a:extLst>
                <a:ext uri="{FF2B5EF4-FFF2-40B4-BE49-F238E27FC236}">
                  <a16:creationId xmlns:a16="http://schemas.microsoft.com/office/drawing/2014/main" id="{82EF39CC-DC37-4E55-8D57-4C1A5EED7B9C}"/>
                </a:ext>
              </a:extLst>
            </p:cNvPr>
            <p:cNvSpPr>
              <a:spLocks noChangeArrowheads="1"/>
            </p:cNvSpPr>
            <p:nvPr/>
          </p:nvSpPr>
          <p:spPr bwMode="auto">
            <a:xfrm>
              <a:off x="1544" y="2174"/>
              <a:ext cx="180" cy="179"/>
            </a:xfrm>
            <a:prstGeom prst="downArrow">
              <a:avLst>
                <a:gd name="adj1" fmla="val 50000"/>
                <a:gd name="adj2" fmla="val 25000"/>
              </a:avLst>
            </a:prstGeom>
            <a:solidFill>
              <a:srgbClr val="FFCC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2" name="AutoShape 8">
              <a:extLst>
                <a:ext uri="{FF2B5EF4-FFF2-40B4-BE49-F238E27FC236}">
                  <a16:creationId xmlns:a16="http://schemas.microsoft.com/office/drawing/2014/main" id="{99B37833-E768-4F33-8F8A-0C63BB87E47A}"/>
                </a:ext>
              </a:extLst>
            </p:cNvPr>
            <p:cNvSpPr>
              <a:spLocks noChangeArrowheads="1"/>
            </p:cNvSpPr>
            <p:nvPr/>
          </p:nvSpPr>
          <p:spPr bwMode="auto">
            <a:xfrm>
              <a:off x="3747" y="3104"/>
              <a:ext cx="179" cy="602"/>
            </a:xfrm>
            <a:prstGeom prst="upArrow">
              <a:avLst>
                <a:gd name="adj1" fmla="val 56426"/>
                <a:gd name="adj2" fmla="val 38224"/>
              </a:avLst>
            </a:prstGeom>
            <a:solidFill>
              <a:srgbClr val="FF99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3" name="AutoShape 9">
              <a:extLst>
                <a:ext uri="{FF2B5EF4-FFF2-40B4-BE49-F238E27FC236}">
                  <a16:creationId xmlns:a16="http://schemas.microsoft.com/office/drawing/2014/main" id="{3F2AABDE-1651-4378-A95A-236E6456A499}"/>
                </a:ext>
              </a:extLst>
            </p:cNvPr>
            <p:cNvSpPr>
              <a:spLocks noChangeArrowheads="1"/>
            </p:cNvSpPr>
            <p:nvPr/>
          </p:nvSpPr>
          <p:spPr bwMode="auto">
            <a:xfrm>
              <a:off x="2293" y="3104"/>
              <a:ext cx="180" cy="602"/>
            </a:xfrm>
            <a:prstGeom prst="upArrow">
              <a:avLst>
                <a:gd name="adj1" fmla="val 56426"/>
                <a:gd name="adj2" fmla="val 38012"/>
              </a:avLst>
            </a:prstGeom>
            <a:solidFill>
              <a:srgbClr val="FF99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4" name="AutoShape 10">
              <a:extLst>
                <a:ext uri="{FF2B5EF4-FFF2-40B4-BE49-F238E27FC236}">
                  <a16:creationId xmlns:a16="http://schemas.microsoft.com/office/drawing/2014/main" id="{80192C2D-8E03-4F81-BE84-0D3C50E9CC75}"/>
                </a:ext>
              </a:extLst>
            </p:cNvPr>
            <p:cNvSpPr>
              <a:spLocks noChangeArrowheads="1"/>
            </p:cNvSpPr>
            <p:nvPr/>
          </p:nvSpPr>
          <p:spPr bwMode="auto">
            <a:xfrm>
              <a:off x="1661" y="3104"/>
              <a:ext cx="178" cy="602"/>
            </a:xfrm>
            <a:prstGeom prst="upArrow">
              <a:avLst>
                <a:gd name="adj1" fmla="val 56426"/>
                <a:gd name="adj2" fmla="val 38439"/>
              </a:avLst>
            </a:prstGeom>
            <a:solidFill>
              <a:srgbClr val="FF99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5" name="AutoShape 11">
              <a:extLst>
                <a:ext uri="{FF2B5EF4-FFF2-40B4-BE49-F238E27FC236}">
                  <a16:creationId xmlns:a16="http://schemas.microsoft.com/office/drawing/2014/main" id="{839FE604-BCB7-4B4E-B95C-9A3BD7C78E4F}"/>
                </a:ext>
              </a:extLst>
            </p:cNvPr>
            <p:cNvSpPr>
              <a:spLocks noChangeArrowheads="1"/>
            </p:cNvSpPr>
            <p:nvPr/>
          </p:nvSpPr>
          <p:spPr bwMode="auto">
            <a:xfrm>
              <a:off x="1133" y="2034"/>
              <a:ext cx="4143" cy="207"/>
            </a:xfrm>
            <a:prstGeom prst="rightArrow">
              <a:avLst>
                <a:gd name="adj1" fmla="val 50000"/>
                <a:gd name="adj2" fmla="val 70607"/>
              </a:avLst>
            </a:prstGeom>
            <a:solidFill>
              <a:srgbClr val="FFCC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6" name="Text Box 12">
              <a:extLst>
                <a:ext uri="{FF2B5EF4-FFF2-40B4-BE49-F238E27FC236}">
                  <a16:creationId xmlns:a16="http://schemas.microsoft.com/office/drawing/2014/main" id="{06B0BA4C-376F-49AB-BE5E-38CB2D1A12CC}"/>
                </a:ext>
              </a:extLst>
            </p:cNvPr>
            <p:cNvSpPr txBox="1">
              <a:spLocks noChangeArrowheads="1"/>
            </p:cNvSpPr>
            <p:nvPr/>
          </p:nvSpPr>
          <p:spPr bwMode="auto">
            <a:xfrm>
              <a:off x="1456" y="2359"/>
              <a:ext cx="352" cy="745"/>
            </a:xfrm>
            <a:prstGeom prst="rect">
              <a:avLst/>
            </a:prstGeom>
            <a:solidFill>
              <a:srgbClr val="CCFFCC"/>
            </a:solidFill>
            <a:ln w="25400">
              <a:solidFill>
                <a:schemeClr val="tx1"/>
              </a:solidFill>
              <a:miter lim="800000"/>
            </a:ln>
          </p:spPr>
          <p:txBody>
            <a:bodyPr lIns="0" tIns="180000" rIns="0" bIns="0"/>
            <a:lstStyle/>
            <a:p>
              <a:pPr algn="ctr" eaLnBrk="1" hangingPunct="1">
                <a:defRPr/>
              </a:pPr>
              <a:r>
                <a:rPr kumimoji="1" lang="zh-CN" altLang="en-US" dirty="0">
                  <a:effectLst>
                    <a:outerShdw blurRad="38100" dist="38100" dir="2700000" algn="tl">
                      <a:srgbClr val="000000"/>
                    </a:outerShdw>
                  </a:effectLst>
                  <a:latin typeface="+mn-ea"/>
                  <a:ea typeface="+mn-ea"/>
                </a:rPr>
                <a:t>存</a:t>
              </a:r>
            </a:p>
            <a:p>
              <a:pPr algn="ctr" eaLnBrk="1" hangingPunct="1">
                <a:defRPr/>
              </a:pPr>
              <a:r>
                <a:rPr kumimoji="1" lang="zh-CN" altLang="en-US" dirty="0">
                  <a:effectLst>
                    <a:outerShdw blurRad="38100" dist="38100" dir="2700000" algn="tl">
                      <a:srgbClr val="000000"/>
                    </a:outerShdw>
                  </a:effectLst>
                  <a:latin typeface="+mn-ea"/>
                  <a:ea typeface="+mn-ea"/>
                </a:rPr>
                <a:t>储</a:t>
              </a:r>
            </a:p>
            <a:p>
              <a:pPr algn="ctr" eaLnBrk="1" hangingPunct="1">
                <a:defRPr/>
              </a:pPr>
              <a:r>
                <a:rPr kumimoji="1" lang="zh-CN" altLang="en-US" dirty="0">
                  <a:effectLst>
                    <a:outerShdw blurRad="38100" dist="38100" dir="2700000" algn="tl">
                      <a:srgbClr val="000000"/>
                    </a:outerShdw>
                  </a:effectLst>
                  <a:latin typeface="+mn-ea"/>
                  <a:ea typeface="+mn-ea"/>
                </a:rPr>
                <a:t>器</a:t>
              </a:r>
            </a:p>
          </p:txBody>
        </p:sp>
        <p:sp>
          <p:nvSpPr>
            <p:cNvPr id="2607117" name="Text Box 13">
              <a:extLst>
                <a:ext uri="{FF2B5EF4-FFF2-40B4-BE49-F238E27FC236}">
                  <a16:creationId xmlns:a16="http://schemas.microsoft.com/office/drawing/2014/main" id="{D903B2BC-160D-4D68-A086-BBCC76031A4D}"/>
                </a:ext>
              </a:extLst>
            </p:cNvPr>
            <p:cNvSpPr txBox="1">
              <a:spLocks noChangeArrowheads="1"/>
            </p:cNvSpPr>
            <p:nvPr/>
          </p:nvSpPr>
          <p:spPr bwMode="auto">
            <a:xfrm>
              <a:off x="2095" y="2355"/>
              <a:ext cx="351" cy="747"/>
            </a:xfrm>
            <a:prstGeom prst="rect">
              <a:avLst/>
            </a:prstGeom>
            <a:solidFill>
              <a:srgbClr val="FF99CC"/>
            </a:solidFill>
            <a:ln w="25400">
              <a:solidFill>
                <a:schemeClr val="tx1"/>
              </a:solidFill>
              <a:miter lim="800000"/>
            </a:ln>
          </p:spPr>
          <p:txBody>
            <a:bodyPr lIns="0" tIns="180000" rIns="0" bIns="0"/>
            <a:lstStyle/>
            <a:p>
              <a:pPr algn="ctr" eaLnBrk="1" hangingPunct="1">
                <a:defRPr/>
              </a:pPr>
              <a:r>
                <a:rPr kumimoji="1" lang="en-US" altLang="zh-CN">
                  <a:effectLst>
                    <a:outerShdw blurRad="38100" dist="38100" dir="2700000" algn="tl">
                      <a:srgbClr val="000000"/>
                    </a:outerShdw>
                  </a:effectLst>
                  <a:latin typeface="+mn-ea"/>
                  <a:ea typeface="+mn-ea"/>
                </a:rPr>
                <a:t>I/O</a:t>
              </a:r>
            </a:p>
            <a:p>
              <a:pPr algn="ctr" eaLnBrk="1" hangingPunct="1">
                <a:defRPr/>
              </a:pPr>
              <a:r>
                <a:rPr kumimoji="1" lang="zh-CN" altLang="en-US">
                  <a:effectLst>
                    <a:outerShdw blurRad="38100" dist="38100" dir="2700000" algn="tl">
                      <a:srgbClr val="000000"/>
                    </a:outerShdw>
                  </a:effectLst>
                  <a:latin typeface="+mn-ea"/>
                  <a:ea typeface="+mn-ea"/>
                </a:rPr>
                <a:t>接</a:t>
              </a:r>
            </a:p>
            <a:p>
              <a:pPr algn="ctr" eaLnBrk="1" hangingPunct="1">
                <a:defRPr/>
              </a:pPr>
              <a:r>
                <a:rPr kumimoji="1" lang="zh-CN" altLang="en-US">
                  <a:effectLst>
                    <a:outerShdw blurRad="38100" dist="38100" dir="2700000" algn="tl">
                      <a:srgbClr val="000000"/>
                    </a:outerShdw>
                  </a:effectLst>
                  <a:latin typeface="+mn-ea"/>
                  <a:ea typeface="+mn-ea"/>
                </a:rPr>
                <a:t>口</a:t>
              </a:r>
            </a:p>
          </p:txBody>
        </p:sp>
        <p:sp>
          <p:nvSpPr>
            <p:cNvPr id="2607118" name="AutoShape 14">
              <a:extLst>
                <a:ext uri="{FF2B5EF4-FFF2-40B4-BE49-F238E27FC236}">
                  <a16:creationId xmlns:a16="http://schemas.microsoft.com/office/drawing/2014/main" id="{6DDCD34D-9730-42AF-BAB6-5281A59640B5}"/>
                </a:ext>
              </a:extLst>
            </p:cNvPr>
            <p:cNvSpPr>
              <a:spLocks noChangeArrowheads="1"/>
            </p:cNvSpPr>
            <p:nvPr/>
          </p:nvSpPr>
          <p:spPr bwMode="auto">
            <a:xfrm>
              <a:off x="2442" y="2614"/>
              <a:ext cx="297" cy="182"/>
            </a:xfrm>
            <a:prstGeom prst="leftRightArrow">
              <a:avLst>
                <a:gd name="adj1" fmla="val 50000"/>
                <a:gd name="adj2" fmla="val 32637"/>
              </a:avLst>
            </a:prstGeom>
            <a:solidFill>
              <a:srgbClr val="3366FF"/>
            </a:solidFill>
            <a:ln w="25400">
              <a:solidFill>
                <a:srgbClr val="FFFF00"/>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9" name="Text Box 15">
              <a:extLst>
                <a:ext uri="{FF2B5EF4-FFF2-40B4-BE49-F238E27FC236}">
                  <a16:creationId xmlns:a16="http://schemas.microsoft.com/office/drawing/2014/main" id="{BAC76542-2EF1-4367-A81F-6B2D0EF2E2C4}"/>
                </a:ext>
              </a:extLst>
            </p:cNvPr>
            <p:cNvSpPr txBox="1">
              <a:spLocks noChangeArrowheads="1"/>
            </p:cNvSpPr>
            <p:nvPr/>
          </p:nvSpPr>
          <p:spPr bwMode="auto">
            <a:xfrm>
              <a:off x="2739" y="2387"/>
              <a:ext cx="281" cy="731"/>
            </a:xfrm>
            <a:prstGeom prst="rect">
              <a:avLst/>
            </a:prstGeom>
            <a:solidFill>
              <a:srgbClr val="CCFFFF"/>
            </a:solidFill>
            <a:ln w="28575">
              <a:solidFill>
                <a:srgbClr val="FFFF00"/>
              </a:solidFill>
              <a:prstDash val="dash"/>
              <a:miter lim="800000"/>
            </a:ln>
          </p:spPr>
          <p:txBody>
            <a:bodyPr lIns="0" tIns="0" rIns="0" bIns="0"/>
            <a:lstStyle/>
            <a:p>
              <a:pPr algn="ctr" eaLnBrk="1" hangingPunct="1">
                <a:defRPr/>
              </a:pPr>
              <a:r>
                <a:rPr kumimoji="1" lang="zh-CN" altLang="en-US">
                  <a:effectLst>
                    <a:outerShdw blurRad="38100" dist="38100" dir="2700000" algn="tl">
                      <a:srgbClr val="000000"/>
                    </a:outerShdw>
                  </a:effectLst>
                  <a:latin typeface="+mn-ea"/>
                  <a:ea typeface="+mn-ea"/>
                </a:rPr>
                <a:t>输</a:t>
              </a:r>
            </a:p>
            <a:p>
              <a:pPr algn="ctr" eaLnBrk="1" hangingPunct="1">
                <a:defRPr/>
              </a:pPr>
              <a:r>
                <a:rPr kumimoji="1" lang="zh-CN" altLang="en-US">
                  <a:effectLst>
                    <a:outerShdw blurRad="38100" dist="38100" dir="2700000" algn="tl">
                      <a:srgbClr val="000000"/>
                    </a:outerShdw>
                  </a:effectLst>
                  <a:latin typeface="+mn-ea"/>
                  <a:ea typeface="+mn-ea"/>
                </a:rPr>
                <a:t>入</a:t>
              </a:r>
            </a:p>
            <a:p>
              <a:pPr algn="ctr" eaLnBrk="1" hangingPunct="1">
                <a:defRPr/>
              </a:pPr>
              <a:r>
                <a:rPr kumimoji="1" lang="zh-CN" altLang="en-US">
                  <a:effectLst>
                    <a:outerShdw blurRad="38100" dist="38100" dir="2700000" algn="tl">
                      <a:srgbClr val="000000"/>
                    </a:outerShdw>
                  </a:effectLst>
                  <a:latin typeface="+mn-ea"/>
                  <a:ea typeface="+mn-ea"/>
                </a:rPr>
                <a:t>设</a:t>
              </a:r>
            </a:p>
            <a:p>
              <a:pPr algn="ctr" eaLnBrk="1" hangingPunct="1">
                <a:defRPr/>
              </a:pPr>
              <a:r>
                <a:rPr kumimoji="1" lang="zh-CN" altLang="en-US">
                  <a:effectLst>
                    <a:outerShdw blurRad="38100" dist="38100" dir="2700000" algn="tl">
                      <a:srgbClr val="000000"/>
                    </a:outerShdw>
                  </a:effectLst>
                  <a:latin typeface="+mn-ea"/>
                  <a:ea typeface="+mn-ea"/>
                </a:rPr>
                <a:t>备</a:t>
              </a:r>
            </a:p>
          </p:txBody>
        </p:sp>
        <p:sp>
          <p:nvSpPr>
            <p:cNvPr id="2607120" name="Oval 16">
              <a:extLst>
                <a:ext uri="{FF2B5EF4-FFF2-40B4-BE49-F238E27FC236}">
                  <a16:creationId xmlns:a16="http://schemas.microsoft.com/office/drawing/2014/main" id="{B3F2E09D-7F7C-4249-A1CC-940B5456FE4C}"/>
                </a:ext>
              </a:extLst>
            </p:cNvPr>
            <p:cNvSpPr>
              <a:spLocks noChangeArrowheads="1"/>
            </p:cNvSpPr>
            <p:nvPr/>
          </p:nvSpPr>
          <p:spPr bwMode="auto">
            <a:xfrm>
              <a:off x="3160" y="2692"/>
              <a:ext cx="44" cy="35"/>
            </a:xfrm>
            <a:prstGeom prst="ellipse">
              <a:avLst/>
            </a:prstGeom>
            <a:solidFill>
              <a:schemeClr val="tx1"/>
            </a:solidFill>
            <a:ln w="25400">
              <a:solidFill>
                <a:schemeClr val="tx1"/>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21" name="Oval 17">
              <a:extLst>
                <a:ext uri="{FF2B5EF4-FFF2-40B4-BE49-F238E27FC236}">
                  <a16:creationId xmlns:a16="http://schemas.microsoft.com/office/drawing/2014/main" id="{5DDF61EB-BB49-448D-BC21-405391803FD1}"/>
                </a:ext>
              </a:extLst>
            </p:cNvPr>
            <p:cNvSpPr>
              <a:spLocks noChangeArrowheads="1"/>
            </p:cNvSpPr>
            <p:nvPr/>
          </p:nvSpPr>
          <p:spPr bwMode="auto">
            <a:xfrm>
              <a:off x="3254" y="2692"/>
              <a:ext cx="44" cy="35"/>
            </a:xfrm>
            <a:prstGeom prst="ellipse">
              <a:avLst/>
            </a:prstGeom>
            <a:solidFill>
              <a:schemeClr val="tx1"/>
            </a:solidFill>
            <a:ln w="25400">
              <a:solidFill>
                <a:schemeClr val="tx1"/>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22" name="Oval 18">
              <a:extLst>
                <a:ext uri="{FF2B5EF4-FFF2-40B4-BE49-F238E27FC236}">
                  <a16:creationId xmlns:a16="http://schemas.microsoft.com/office/drawing/2014/main" id="{B8FE5CDD-E197-4B73-8E8E-FDD2FE1DC199}"/>
                </a:ext>
              </a:extLst>
            </p:cNvPr>
            <p:cNvSpPr>
              <a:spLocks noChangeArrowheads="1"/>
            </p:cNvSpPr>
            <p:nvPr/>
          </p:nvSpPr>
          <p:spPr bwMode="auto">
            <a:xfrm>
              <a:off x="3348" y="2688"/>
              <a:ext cx="44" cy="34"/>
            </a:xfrm>
            <a:prstGeom prst="ellipse">
              <a:avLst/>
            </a:prstGeom>
            <a:solidFill>
              <a:schemeClr val="tx1"/>
            </a:solidFill>
            <a:ln w="25400">
              <a:solidFill>
                <a:schemeClr val="tx1"/>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23" name="Text Box 19">
              <a:extLst>
                <a:ext uri="{FF2B5EF4-FFF2-40B4-BE49-F238E27FC236}">
                  <a16:creationId xmlns:a16="http://schemas.microsoft.com/office/drawing/2014/main" id="{158C6EEC-6188-4C93-8D66-F3F369C754A7}"/>
                </a:ext>
              </a:extLst>
            </p:cNvPr>
            <p:cNvSpPr txBox="1">
              <a:spLocks noChangeArrowheads="1"/>
            </p:cNvSpPr>
            <p:nvPr/>
          </p:nvSpPr>
          <p:spPr bwMode="auto">
            <a:xfrm>
              <a:off x="3528" y="2353"/>
              <a:ext cx="352" cy="745"/>
            </a:xfrm>
            <a:prstGeom prst="rect">
              <a:avLst/>
            </a:prstGeom>
            <a:solidFill>
              <a:srgbClr val="CC99FF"/>
            </a:solidFill>
            <a:ln w="25400">
              <a:solidFill>
                <a:schemeClr val="tx1"/>
              </a:solidFill>
              <a:miter lim="800000"/>
            </a:ln>
          </p:spPr>
          <p:txBody>
            <a:bodyPr lIns="0" tIns="180000" rIns="0" bIns="0"/>
            <a:lstStyle/>
            <a:p>
              <a:pPr algn="ctr" eaLnBrk="1" hangingPunct="1">
                <a:defRPr/>
              </a:pPr>
              <a:r>
                <a:rPr kumimoji="1" lang="en-US" altLang="zh-CN">
                  <a:effectLst>
                    <a:outerShdw blurRad="38100" dist="38100" dir="2700000" algn="tl">
                      <a:srgbClr val="000000"/>
                    </a:outerShdw>
                  </a:effectLst>
                  <a:latin typeface="+mn-ea"/>
                  <a:ea typeface="+mn-ea"/>
                </a:rPr>
                <a:t>I/O</a:t>
              </a:r>
            </a:p>
            <a:p>
              <a:pPr algn="ctr" eaLnBrk="1" hangingPunct="1">
                <a:defRPr/>
              </a:pPr>
              <a:r>
                <a:rPr kumimoji="1" lang="zh-CN" altLang="en-US">
                  <a:effectLst>
                    <a:outerShdw blurRad="38100" dist="38100" dir="2700000" algn="tl">
                      <a:srgbClr val="000000"/>
                    </a:outerShdw>
                  </a:effectLst>
                  <a:latin typeface="+mn-ea"/>
                  <a:ea typeface="+mn-ea"/>
                </a:rPr>
                <a:t>接</a:t>
              </a:r>
            </a:p>
            <a:p>
              <a:pPr algn="ctr" eaLnBrk="1" hangingPunct="1">
                <a:defRPr/>
              </a:pPr>
              <a:r>
                <a:rPr kumimoji="1" lang="zh-CN" altLang="en-US">
                  <a:effectLst>
                    <a:outerShdw blurRad="38100" dist="38100" dir="2700000" algn="tl">
                      <a:srgbClr val="000000"/>
                    </a:outerShdw>
                  </a:effectLst>
                  <a:latin typeface="+mn-ea"/>
                  <a:ea typeface="+mn-ea"/>
                </a:rPr>
                <a:t>口</a:t>
              </a:r>
            </a:p>
          </p:txBody>
        </p:sp>
        <p:sp>
          <p:nvSpPr>
            <p:cNvPr id="2607124" name="Text Box 20">
              <a:extLst>
                <a:ext uri="{FF2B5EF4-FFF2-40B4-BE49-F238E27FC236}">
                  <a16:creationId xmlns:a16="http://schemas.microsoft.com/office/drawing/2014/main" id="{CB0DC167-5E60-48D0-B3A4-FD80E7249EB3}"/>
                </a:ext>
              </a:extLst>
            </p:cNvPr>
            <p:cNvSpPr txBox="1">
              <a:spLocks noChangeArrowheads="1"/>
            </p:cNvSpPr>
            <p:nvPr/>
          </p:nvSpPr>
          <p:spPr bwMode="auto">
            <a:xfrm>
              <a:off x="4021" y="3193"/>
              <a:ext cx="1399" cy="162"/>
            </a:xfrm>
            <a:prstGeom prst="rect">
              <a:avLst/>
            </a:prstGeom>
            <a:noFill/>
            <a:ln>
              <a:noFill/>
            </a:ln>
          </p:spPr>
          <p:txBody>
            <a:bodyPr lIns="0" tIns="0" rIns="0" bIns="0"/>
            <a:lstStyle/>
            <a:p>
              <a:pPr algn="just" eaLnBrk="1" hangingPunct="1">
                <a:defRPr/>
              </a:pPr>
              <a:r>
                <a:rPr kumimoji="1" lang="zh-CN" altLang="en-US">
                  <a:effectLst>
                    <a:outerShdw blurRad="38100" dist="38100" dir="2700000" algn="tl">
                      <a:srgbClr val="000000"/>
                    </a:outerShdw>
                  </a:effectLst>
                  <a:latin typeface="+mn-ea"/>
                  <a:ea typeface="+mn-ea"/>
                </a:rPr>
                <a:t>数据总线 </a:t>
              </a:r>
              <a:r>
                <a:rPr kumimoji="1" lang="en-US" altLang="zh-CN">
                  <a:effectLst>
                    <a:outerShdw blurRad="38100" dist="38100" dir="2700000" algn="tl">
                      <a:srgbClr val="000000"/>
                    </a:outerShdw>
                  </a:effectLst>
                  <a:latin typeface="+mn-ea"/>
                  <a:ea typeface="+mn-ea"/>
                </a:rPr>
                <a:t>DB</a:t>
              </a:r>
            </a:p>
          </p:txBody>
        </p:sp>
        <p:sp>
          <p:nvSpPr>
            <p:cNvPr id="2607125" name="Text Box 21">
              <a:extLst>
                <a:ext uri="{FF2B5EF4-FFF2-40B4-BE49-F238E27FC236}">
                  <a16:creationId xmlns:a16="http://schemas.microsoft.com/office/drawing/2014/main" id="{31515ECC-D999-47CE-AD6C-33E0926A8189}"/>
                </a:ext>
              </a:extLst>
            </p:cNvPr>
            <p:cNvSpPr txBox="1">
              <a:spLocks noChangeArrowheads="1"/>
            </p:cNvSpPr>
            <p:nvPr/>
          </p:nvSpPr>
          <p:spPr bwMode="auto">
            <a:xfrm>
              <a:off x="3980" y="3771"/>
              <a:ext cx="1177" cy="158"/>
            </a:xfrm>
            <a:prstGeom prst="rect">
              <a:avLst/>
            </a:prstGeom>
            <a:noFill/>
            <a:ln>
              <a:noFill/>
            </a:ln>
          </p:spPr>
          <p:txBody>
            <a:bodyPr lIns="0" tIns="0" rIns="0" bIns="0"/>
            <a:lstStyle/>
            <a:p>
              <a:pPr algn="just" eaLnBrk="1" hangingPunct="1">
                <a:defRPr/>
              </a:pPr>
              <a:r>
                <a:rPr kumimoji="1" lang="zh-CN" altLang="en-US">
                  <a:effectLst>
                    <a:outerShdw blurRad="38100" dist="38100" dir="2700000" algn="tl">
                      <a:srgbClr val="000000"/>
                    </a:outerShdw>
                  </a:effectLst>
                  <a:latin typeface="+mn-ea"/>
                  <a:ea typeface="+mn-ea"/>
                </a:rPr>
                <a:t>控制总线 </a:t>
              </a:r>
              <a:r>
                <a:rPr kumimoji="1" lang="en-US" altLang="zh-CN">
                  <a:effectLst>
                    <a:outerShdw blurRad="38100" dist="38100" dir="2700000" algn="tl">
                      <a:srgbClr val="000000"/>
                    </a:outerShdw>
                  </a:effectLst>
                  <a:latin typeface="+mn-ea"/>
                  <a:ea typeface="+mn-ea"/>
                </a:rPr>
                <a:t>CB</a:t>
              </a:r>
            </a:p>
          </p:txBody>
        </p:sp>
        <p:sp>
          <p:nvSpPr>
            <p:cNvPr id="2607126" name="Text Box 22">
              <a:extLst>
                <a:ext uri="{FF2B5EF4-FFF2-40B4-BE49-F238E27FC236}">
                  <a16:creationId xmlns:a16="http://schemas.microsoft.com/office/drawing/2014/main" id="{23D5405F-D11C-4CE2-8DFE-1EB1D9192399}"/>
                </a:ext>
              </a:extLst>
            </p:cNvPr>
            <p:cNvSpPr txBox="1">
              <a:spLocks noChangeArrowheads="1"/>
            </p:cNvSpPr>
            <p:nvPr/>
          </p:nvSpPr>
          <p:spPr bwMode="auto">
            <a:xfrm>
              <a:off x="3783" y="1797"/>
              <a:ext cx="1440" cy="234"/>
            </a:xfrm>
            <a:prstGeom prst="rect">
              <a:avLst/>
            </a:prstGeom>
            <a:noFill/>
            <a:ln>
              <a:noFill/>
            </a:ln>
          </p:spPr>
          <p:txBody>
            <a:bodyPr lIns="0" tIns="0" rIns="0" bIns="0"/>
            <a:lstStyle/>
            <a:p>
              <a:pPr algn="just" eaLnBrk="1" hangingPunct="1">
                <a:defRPr/>
              </a:pPr>
              <a:r>
                <a:rPr kumimoji="1" lang="zh-CN" altLang="en-US" dirty="0">
                  <a:effectLst>
                    <a:outerShdw blurRad="38100" dist="38100" dir="2700000" algn="tl">
                      <a:srgbClr val="000000"/>
                    </a:outerShdw>
                  </a:effectLst>
                  <a:latin typeface="+mn-ea"/>
                  <a:ea typeface="+mn-ea"/>
                </a:rPr>
                <a:t>地址总线 </a:t>
              </a:r>
              <a:r>
                <a:rPr kumimoji="1" lang="en-US" altLang="zh-CN" dirty="0">
                  <a:effectLst>
                    <a:outerShdw blurRad="38100" dist="38100" dir="2700000" algn="tl">
                      <a:srgbClr val="000000"/>
                    </a:outerShdw>
                  </a:effectLst>
                  <a:latin typeface="+mn-ea"/>
                  <a:ea typeface="+mn-ea"/>
                </a:rPr>
                <a:t>AB</a:t>
              </a:r>
            </a:p>
          </p:txBody>
        </p:sp>
        <p:sp>
          <p:nvSpPr>
            <p:cNvPr id="2607127" name="AutoShape 23">
              <a:extLst>
                <a:ext uri="{FF2B5EF4-FFF2-40B4-BE49-F238E27FC236}">
                  <a16:creationId xmlns:a16="http://schemas.microsoft.com/office/drawing/2014/main" id="{3951EFF0-A39C-4244-B9CE-3468DE3C348F}"/>
                </a:ext>
              </a:extLst>
            </p:cNvPr>
            <p:cNvSpPr>
              <a:spLocks noChangeArrowheads="1"/>
            </p:cNvSpPr>
            <p:nvPr/>
          </p:nvSpPr>
          <p:spPr bwMode="auto">
            <a:xfrm>
              <a:off x="3878" y="2614"/>
              <a:ext cx="297" cy="182"/>
            </a:xfrm>
            <a:prstGeom prst="leftRightArrow">
              <a:avLst>
                <a:gd name="adj1" fmla="val 50000"/>
                <a:gd name="adj2" fmla="val 32637"/>
              </a:avLst>
            </a:prstGeom>
            <a:solidFill>
              <a:srgbClr val="33CCCC"/>
            </a:solidFill>
            <a:ln w="25400">
              <a:solidFill>
                <a:srgbClr val="FFFF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28" name="Text Box 24">
              <a:extLst>
                <a:ext uri="{FF2B5EF4-FFF2-40B4-BE49-F238E27FC236}">
                  <a16:creationId xmlns:a16="http://schemas.microsoft.com/office/drawing/2014/main" id="{64310590-DBE4-476B-9577-50BDE42873BC}"/>
                </a:ext>
              </a:extLst>
            </p:cNvPr>
            <p:cNvSpPr txBox="1">
              <a:spLocks noChangeArrowheads="1"/>
            </p:cNvSpPr>
            <p:nvPr/>
          </p:nvSpPr>
          <p:spPr bwMode="auto">
            <a:xfrm>
              <a:off x="4176" y="2353"/>
              <a:ext cx="282" cy="731"/>
            </a:xfrm>
            <a:prstGeom prst="rect">
              <a:avLst/>
            </a:prstGeom>
            <a:solidFill>
              <a:srgbClr val="FF00FF"/>
            </a:solidFill>
            <a:ln w="28575">
              <a:solidFill>
                <a:srgbClr val="FFFF00"/>
              </a:solidFill>
              <a:prstDash val="dash"/>
              <a:miter lim="800000"/>
            </a:ln>
          </p:spPr>
          <p:txBody>
            <a:bodyPr lIns="0" tIns="0" rIns="0" bIns="0"/>
            <a:lstStyle/>
            <a:p>
              <a:pPr algn="ctr" eaLnBrk="1" hangingPunct="1">
                <a:defRPr/>
              </a:pPr>
              <a:r>
                <a:rPr kumimoji="1" lang="zh-CN" altLang="en-US">
                  <a:effectLst>
                    <a:outerShdw blurRad="38100" dist="38100" dir="2700000" algn="tl">
                      <a:srgbClr val="000000"/>
                    </a:outerShdw>
                  </a:effectLst>
                  <a:latin typeface="+mn-ea"/>
                  <a:ea typeface="+mn-ea"/>
                </a:rPr>
                <a:t>输</a:t>
              </a:r>
            </a:p>
            <a:p>
              <a:pPr algn="ctr" eaLnBrk="1" hangingPunct="1">
                <a:defRPr/>
              </a:pPr>
              <a:r>
                <a:rPr kumimoji="1" lang="zh-CN" altLang="en-US">
                  <a:effectLst>
                    <a:outerShdw blurRad="38100" dist="38100" dir="2700000" algn="tl">
                      <a:srgbClr val="000000"/>
                    </a:outerShdw>
                  </a:effectLst>
                  <a:latin typeface="+mn-ea"/>
                  <a:ea typeface="+mn-ea"/>
                </a:rPr>
                <a:t>出</a:t>
              </a:r>
            </a:p>
            <a:p>
              <a:pPr algn="ctr" eaLnBrk="1" hangingPunct="1">
                <a:defRPr/>
              </a:pPr>
              <a:r>
                <a:rPr kumimoji="1" lang="zh-CN" altLang="en-US">
                  <a:effectLst>
                    <a:outerShdw blurRad="38100" dist="38100" dir="2700000" algn="tl">
                      <a:srgbClr val="000000"/>
                    </a:outerShdw>
                  </a:effectLst>
                  <a:latin typeface="+mn-ea"/>
                  <a:ea typeface="+mn-ea"/>
                </a:rPr>
                <a:t>设</a:t>
              </a:r>
            </a:p>
            <a:p>
              <a:pPr algn="ctr" eaLnBrk="1" hangingPunct="1">
                <a:defRPr/>
              </a:pPr>
              <a:r>
                <a:rPr kumimoji="1" lang="zh-CN" altLang="en-US">
                  <a:effectLst>
                    <a:outerShdw blurRad="38100" dist="38100" dir="2700000" algn="tl">
                      <a:srgbClr val="000000"/>
                    </a:outerShdw>
                  </a:effectLst>
                  <a:latin typeface="+mn-ea"/>
                  <a:ea typeface="+mn-ea"/>
                </a:rPr>
                <a:t>备</a:t>
              </a:r>
            </a:p>
          </p:txBody>
        </p:sp>
        <p:sp>
          <p:nvSpPr>
            <p:cNvPr id="2607129" name="AutoShape 25">
              <a:extLst>
                <a:ext uri="{FF2B5EF4-FFF2-40B4-BE49-F238E27FC236}">
                  <a16:creationId xmlns:a16="http://schemas.microsoft.com/office/drawing/2014/main" id="{95ED11E9-5565-4081-B9C9-BC6FCE526C07}"/>
                </a:ext>
              </a:extLst>
            </p:cNvPr>
            <p:cNvSpPr>
              <a:spLocks noChangeArrowheads="1"/>
            </p:cNvSpPr>
            <p:nvPr/>
          </p:nvSpPr>
          <p:spPr bwMode="auto">
            <a:xfrm>
              <a:off x="1144" y="3323"/>
              <a:ext cx="4180" cy="206"/>
            </a:xfrm>
            <a:prstGeom prst="leftRightArrow">
              <a:avLst>
                <a:gd name="adj1" fmla="val 52056"/>
                <a:gd name="adj2" fmla="val 77783"/>
              </a:avLst>
            </a:prstGeom>
            <a:solidFill>
              <a:srgbClr val="00CCFF"/>
            </a:solidFill>
            <a:ln w="9525">
              <a:solidFill>
                <a:schemeClr val="tx1"/>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0" name="AutoShape 26">
              <a:extLst>
                <a:ext uri="{FF2B5EF4-FFF2-40B4-BE49-F238E27FC236}">
                  <a16:creationId xmlns:a16="http://schemas.microsoft.com/office/drawing/2014/main" id="{4B7CDB8F-78E7-4CA2-8DB2-90B8D96F80C7}"/>
                </a:ext>
              </a:extLst>
            </p:cNvPr>
            <p:cNvSpPr>
              <a:spLocks noChangeArrowheads="1"/>
            </p:cNvSpPr>
            <p:nvPr/>
          </p:nvSpPr>
          <p:spPr bwMode="auto">
            <a:xfrm>
              <a:off x="1136" y="3588"/>
              <a:ext cx="4188" cy="207"/>
            </a:xfrm>
            <a:prstGeom prst="leftRightArrow">
              <a:avLst>
                <a:gd name="adj1" fmla="val 52056"/>
                <a:gd name="adj2" fmla="val 83457"/>
              </a:avLst>
            </a:prstGeom>
            <a:solidFill>
              <a:srgbClr val="FF9900"/>
            </a:solidFill>
            <a:ln w="9525">
              <a:solidFill>
                <a:schemeClr val="tx1"/>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1" name="AutoShape 27">
              <a:extLst>
                <a:ext uri="{FF2B5EF4-FFF2-40B4-BE49-F238E27FC236}">
                  <a16:creationId xmlns:a16="http://schemas.microsoft.com/office/drawing/2014/main" id="{7282CEE0-1ADF-48CD-A59A-7EE26F059E71}"/>
                </a:ext>
              </a:extLst>
            </p:cNvPr>
            <p:cNvSpPr>
              <a:spLocks noChangeArrowheads="1"/>
            </p:cNvSpPr>
            <p:nvPr/>
          </p:nvSpPr>
          <p:spPr bwMode="auto">
            <a:xfrm>
              <a:off x="1433" y="3104"/>
              <a:ext cx="179" cy="267"/>
            </a:xfrm>
            <a:prstGeom prst="upArrow">
              <a:avLst>
                <a:gd name="adj1" fmla="val 50000"/>
                <a:gd name="adj2" fmla="val 37291"/>
              </a:avLst>
            </a:prstGeom>
            <a:solidFill>
              <a:srgbClr val="00CCFF"/>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2" name="AutoShape 28">
              <a:extLst>
                <a:ext uri="{FF2B5EF4-FFF2-40B4-BE49-F238E27FC236}">
                  <a16:creationId xmlns:a16="http://schemas.microsoft.com/office/drawing/2014/main" id="{700DC910-057C-4FE7-8EAE-C834D819F7FA}"/>
                </a:ext>
              </a:extLst>
            </p:cNvPr>
            <p:cNvSpPr>
              <a:spLocks noChangeArrowheads="1"/>
            </p:cNvSpPr>
            <p:nvPr/>
          </p:nvSpPr>
          <p:spPr bwMode="auto">
            <a:xfrm>
              <a:off x="2050" y="3104"/>
              <a:ext cx="180" cy="267"/>
            </a:xfrm>
            <a:prstGeom prst="upArrow">
              <a:avLst>
                <a:gd name="adj1" fmla="val 50000"/>
                <a:gd name="adj2" fmla="val 37083"/>
              </a:avLst>
            </a:prstGeom>
            <a:solidFill>
              <a:srgbClr val="00CCFF"/>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3" name="AutoShape 29">
              <a:extLst>
                <a:ext uri="{FF2B5EF4-FFF2-40B4-BE49-F238E27FC236}">
                  <a16:creationId xmlns:a16="http://schemas.microsoft.com/office/drawing/2014/main" id="{9A2248CE-E150-4624-9989-775CE6D1632B}"/>
                </a:ext>
              </a:extLst>
            </p:cNvPr>
            <p:cNvSpPr>
              <a:spLocks noChangeArrowheads="1"/>
            </p:cNvSpPr>
            <p:nvPr/>
          </p:nvSpPr>
          <p:spPr bwMode="auto">
            <a:xfrm>
              <a:off x="3489" y="3104"/>
              <a:ext cx="179" cy="267"/>
            </a:xfrm>
            <a:prstGeom prst="upArrow">
              <a:avLst>
                <a:gd name="adj1" fmla="val 50000"/>
                <a:gd name="adj2" fmla="val 37291"/>
              </a:avLst>
            </a:prstGeom>
            <a:solidFill>
              <a:srgbClr val="00CCFF"/>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4" name="Rectangle 30">
              <a:extLst>
                <a:ext uri="{FF2B5EF4-FFF2-40B4-BE49-F238E27FC236}">
                  <a16:creationId xmlns:a16="http://schemas.microsoft.com/office/drawing/2014/main" id="{107E224B-4B66-4CB0-B963-520582AFD83E}"/>
                </a:ext>
              </a:extLst>
            </p:cNvPr>
            <p:cNvSpPr>
              <a:spLocks noChangeArrowheads="1"/>
            </p:cNvSpPr>
            <p:nvPr/>
          </p:nvSpPr>
          <p:spPr bwMode="auto">
            <a:xfrm>
              <a:off x="1487" y="3349"/>
              <a:ext cx="71" cy="43"/>
            </a:xfrm>
            <a:prstGeom prst="rect">
              <a:avLst/>
            </a:prstGeom>
            <a:solidFill>
              <a:srgbClr val="00CCFF"/>
            </a:solidFill>
            <a:ln w="25400">
              <a:solidFill>
                <a:srgbClr val="00CCFF"/>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5" name="Rectangle 31">
              <a:extLst>
                <a:ext uri="{FF2B5EF4-FFF2-40B4-BE49-F238E27FC236}">
                  <a16:creationId xmlns:a16="http://schemas.microsoft.com/office/drawing/2014/main" id="{C9FDE2C6-B581-4E4E-ACD9-6F2DF4D96F3A}"/>
                </a:ext>
              </a:extLst>
            </p:cNvPr>
            <p:cNvSpPr>
              <a:spLocks noChangeArrowheads="1"/>
            </p:cNvSpPr>
            <p:nvPr/>
          </p:nvSpPr>
          <p:spPr bwMode="auto">
            <a:xfrm>
              <a:off x="2110" y="3349"/>
              <a:ext cx="66" cy="43"/>
            </a:xfrm>
            <a:prstGeom prst="rect">
              <a:avLst/>
            </a:prstGeom>
            <a:solidFill>
              <a:srgbClr val="00CCFF"/>
            </a:solidFill>
            <a:ln w="25400">
              <a:solidFill>
                <a:srgbClr val="00CCFF"/>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6" name="Rectangle 32">
              <a:extLst>
                <a:ext uri="{FF2B5EF4-FFF2-40B4-BE49-F238E27FC236}">
                  <a16:creationId xmlns:a16="http://schemas.microsoft.com/office/drawing/2014/main" id="{4AEAC1F4-0F45-49E8-8244-76D02DD2E95E}"/>
                </a:ext>
              </a:extLst>
            </p:cNvPr>
            <p:cNvSpPr>
              <a:spLocks noChangeArrowheads="1"/>
            </p:cNvSpPr>
            <p:nvPr/>
          </p:nvSpPr>
          <p:spPr bwMode="auto">
            <a:xfrm>
              <a:off x="1711" y="3617"/>
              <a:ext cx="74" cy="42"/>
            </a:xfrm>
            <a:prstGeom prst="rect">
              <a:avLst/>
            </a:prstGeom>
            <a:solidFill>
              <a:srgbClr val="FF9900"/>
            </a:solidFill>
            <a:ln w="25400">
              <a:solidFill>
                <a:srgbClr val="FF99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7" name="Rectangle 33">
              <a:extLst>
                <a:ext uri="{FF2B5EF4-FFF2-40B4-BE49-F238E27FC236}">
                  <a16:creationId xmlns:a16="http://schemas.microsoft.com/office/drawing/2014/main" id="{EE5C842B-35BA-43C9-BF0A-32975F1D15CE}"/>
                </a:ext>
              </a:extLst>
            </p:cNvPr>
            <p:cNvSpPr>
              <a:spLocks noChangeArrowheads="1"/>
            </p:cNvSpPr>
            <p:nvPr/>
          </p:nvSpPr>
          <p:spPr bwMode="auto">
            <a:xfrm>
              <a:off x="2345" y="3626"/>
              <a:ext cx="73" cy="42"/>
            </a:xfrm>
            <a:prstGeom prst="rect">
              <a:avLst/>
            </a:prstGeom>
            <a:solidFill>
              <a:srgbClr val="FF9900"/>
            </a:solidFill>
            <a:ln w="25400">
              <a:solidFill>
                <a:srgbClr val="FF99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8" name="Rectangle 34">
              <a:extLst>
                <a:ext uri="{FF2B5EF4-FFF2-40B4-BE49-F238E27FC236}">
                  <a16:creationId xmlns:a16="http://schemas.microsoft.com/office/drawing/2014/main" id="{C116EAE2-EFD8-4BC5-AE06-B8D7D4D5F376}"/>
                </a:ext>
              </a:extLst>
            </p:cNvPr>
            <p:cNvSpPr>
              <a:spLocks noChangeArrowheads="1"/>
            </p:cNvSpPr>
            <p:nvPr/>
          </p:nvSpPr>
          <p:spPr bwMode="auto">
            <a:xfrm>
              <a:off x="3798" y="3617"/>
              <a:ext cx="75" cy="42"/>
            </a:xfrm>
            <a:prstGeom prst="rect">
              <a:avLst/>
            </a:prstGeom>
            <a:solidFill>
              <a:srgbClr val="FF9900"/>
            </a:solidFill>
            <a:ln w="25400">
              <a:solidFill>
                <a:srgbClr val="FF99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9" name="Rectangle 35">
              <a:extLst>
                <a:ext uri="{FF2B5EF4-FFF2-40B4-BE49-F238E27FC236}">
                  <a16:creationId xmlns:a16="http://schemas.microsoft.com/office/drawing/2014/main" id="{0CF389DC-CD44-4D6C-B808-B79C1B24C638}"/>
                </a:ext>
              </a:extLst>
            </p:cNvPr>
            <p:cNvSpPr>
              <a:spLocks noChangeArrowheads="1"/>
            </p:cNvSpPr>
            <p:nvPr/>
          </p:nvSpPr>
          <p:spPr bwMode="auto">
            <a:xfrm>
              <a:off x="3543" y="3344"/>
              <a:ext cx="66" cy="43"/>
            </a:xfrm>
            <a:prstGeom prst="rect">
              <a:avLst/>
            </a:prstGeom>
            <a:solidFill>
              <a:srgbClr val="00CCFF"/>
            </a:solidFill>
            <a:ln w="25400">
              <a:solidFill>
                <a:srgbClr val="00CCFF"/>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40" name="Rectangle 36">
              <a:extLst>
                <a:ext uri="{FF2B5EF4-FFF2-40B4-BE49-F238E27FC236}">
                  <a16:creationId xmlns:a16="http://schemas.microsoft.com/office/drawing/2014/main" id="{5A875A88-8164-45BB-AA0E-41AD0AC50066}"/>
                </a:ext>
              </a:extLst>
            </p:cNvPr>
            <p:cNvSpPr>
              <a:spLocks noChangeArrowheads="1"/>
            </p:cNvSpPr>
            <p:nvPr/>
          </p:nvSpPr>
          <p:spPr bwMode="auto">
            <a:xfrm>
              <a:off x="1599" y="2163"/>
              <a:ext cx="69" cy="28"/>
            </a:xfrm>
            <a:prstGeom prst="rect">
              <a:avLst/>
            </a:prstGeom>
            <a:solidFill>
              <a:srgbClr val="FFCC00"/>
            </a:solidFill>
            <a:ln w="25400">
              <a:solidFill>
                <a:srgbClr val="FFCC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41" name="Rectangle 37">
              <a:extLst>
                <a:ext uri="{FF2B5EF4-FFF2-40B4-BE49-F238E27FC236}">
                  <a16:creationId xmlns:a16="http://schemas.microsoft.com/office/drawing/2014/main" id="{2B0F60C9-FFE8-4C07-B42E-F507D8A79E8E}"/>
                </a:ext>
              </a:extLst>
            </p:cNvPr>
            <p:cNvSpPr>
              <a:spLocks noChangeArrowheads="1"/>
            </p:cNvSpPr>
            <p:nvPr/>
          </p:nvSpPr>
          <p:spPr bwMode="auto">
            <a:xfrm>
              <a:off x="2224" y="2167"/>
              <a:ext cx="69" cy="29"/>
            </a:xfrm>
            <a:prstGeom prst="rect">
              <a:avLst/>
            </a:prstGeom>
            <a:solidFill>
              <a:srgbClr val="FFCC00"/>
            </a:solidFill>
            <a:ln w="25400">
              <a:solidFill>
                <a:srgbClr val="FFCC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42" name="Text Box 38">
              <a:extLst>
                <a:ext uri="{FF2B5EF4-FFF2-40B4-BE49-F238E27FC236}">
                  <a16:creationId xmlns:a16="http://schemas.microsoft.com/office/drawing/2014/main" id="{54DA26E4-7E56-4A7C-AAD0-F1FA444A614E}"/>
                </a:ext>
              </a:extLst>
            </p:cNvPr>
            <p:cNvSpPr txBox="1">
              <a:spLocks noChangeArrowheads="1"/>
            </p:cNvSpPr>
            <p:nvPr/>
          </p:nvSpPr>
          <p:spPr bwMode="auto">
            <a:xfrm>
              <a:off x="524" y="1933"/>
              <a:ext cx="612" cy="1996"/>
            </a:xfrm>
            <a:prstGeom prst="rect">
              <a:avLst/>
            </a:prstGeom>
            <a:solidFill>
              <a:srgbClr val="FFFF99"/>
            </a:solidFill>
            <a:ln w="25400">
              <a:solidFill>
                <a:srgbClr val="FF3399"/>
              </a:solidFill>
              <a:miter lim="800000"/>
            </a:ln>
          </p:spPr>
          <p:txBody>
            <a:bodyPr lIns="72000" tIns="360000" rIns="0" bIns="0"/>
            <a:lstStyle/>
            <a:p>
              <a:pPr algn="just" eaLnBrk="1" hangingPunct="1">
                <a:defRPr/>
              </a:pPr>
              <a:endParaRPr kumimoji="1" lang="en-US" altLang="zh-CN" sz="4200" dirty="0">
                <a:effectLst>
                  <a:outerShdw blurRad="38100" dist="38100" dir="2700000" algn="tl">
                    <a:srgbClr val="000000"/>
                  </a:outerShdw>
                </a:effectLst>
                <a:latin typeface="+mn-ea"/>
                <a:ea typeface="+mn-ea"/>
              </a:endParaRPr>
            </a:p>
            <a:p>
              <a:pPr algn="just" eaLnBrk="1" hangingPunct="1">
                <a:defRPr/>
              </a:pPr>
              <a:endParaRPr kumimoji="1" lang="en-US" altLang="zh-CN" sz="2800" dirty="0">
                <a:effectLst>
                  <a:outerShdw blurRad="38100" dist="38100" dir="2700000" algn="tl">
                    <a:srgbClr val="000000"/>
                  </a:outerShdw>
                </a:effectLst>
                <a:latin typeface="+mn-ea"/>
                <a:ea typeface="+mn-ea"/>
              </a:endParaRPr>
            </a:p>
            <a:p>
              <a:pPr algn="ctr" eaLnBrk="1" hangingPunct="1">
                <a:defRPr/>
              </a:pPr>
              <a:r>
                <a:rPr kumimoji="1" lang="en-US" altLang="zh-CN" dirty="0">
                  <a:effectLst>
                    <a:outerShdw blurRad="38100" dist="38100" dir="2700000" algn="tl">
                      <a:srgbClr val="000000"/>
                    </a:outerShdw>
                  </a:effectLst>
                  <a:latin typeface="+mn-ea"/>
                  <a:ea typeface="+mn-ea"/>
                </a:rPr>
                <a:t>CPU</a:t>
              </a:r>
            </a:p>
          </p:txBody>
        </p:sp>
        <p:sp>
          <p:nvSpPr>
            <p:cNvPr id="2607143" name="AutoShape 39">
              <a:extLst>
                <a:ext uri="{FF2B5EF4-FFF2-40B4-BE49-F238E27FC236}">
                  <a16:creationId xmlns:a16="http://schemas.microsoft.com/office/drawing/2014/main" id="{7DCA2608-31BD-41A6-89B8-61A023F4145A}"/>
                </a:ext>
              </a:extLst>
            </p:cNvPr>
            <p:cNvSpPr>
              <a:spLocks noChangeArrowheads="1"/>
            </p:cNvSpPr>
            <p:nvPr/>
          </p:nvSpPr>
          <p:spPr bwMode="auto">
            <a:xfrm>
              <a:off x="3608" y="2177"/>
              <a:ext cx="180" cy="179"/>
            </a:xfrm>
            <a:prstGeom prst="downArrow">
              <a:avLst>
                <a:gd name="adj1" fmla="val 50000"/>
                <a:gd name="adj2" fmla="val 25000"/>
              </a:avLst>
            </a:prstGeom>
            <a:solidFill>
              <a:srgbClr val="FFCC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44" name="Rectangle 40">
              <a:extLst>
                <a:ext uri="{FF2B5EF4-FFF2-40B4-BE49-F238E27FC236}">
                  <a16:creationId xmlns:a16="http://schemas.microsoft.com/office/drawing/2014/main" id="{3E4D687E-A3E4-4CED-882A-3BBB3F18EAD9}"/>
                </a:ext>
              </a:extLst>
            </p:cNvPr>
            <p:cNvSpPr>
              <a:spLocks noChangeArrowheads="1"/>
            </p:cNvSpPr>
            <p:nvPr/>
          </p:nvSpPr>
          <p:spPr bwMode="auto">
            <a:xfrm>
              <a:off x="3664" y="2170"/>
              <a:ext cx="69" cy="29"/>
            </a:xfrm>
            <a:prstGeom prst="rect">
              <a:avLst/>
            </a:prstGeom>
            <a:solidFill>
              <a:srgbClr val="FFCC00"/>
            </a:solidFill>
            <a:ln w="25400">
              <a:solidFill>
                <a:srgbClr val="FFCC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grpSp>
      <p:sp>
        <p:nvSpPr>
          <p:cNvPr id="45" name="矩形 44">
            <a:extLst>
              <a:ext uri="{FF2B5EF4-FFF2-40B4-BE49-F238E27FC236}">
                <a16:creationId xmlns:a16="http://schemas.microsoft.com/office/drawing/2014/main" id="{A30F0E45-BEE5-44D0-BEC0-70B6E4A347D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7108"/>
                                        </p:tgtEl>
                                        <p:attrNameLst>
                                          <p:attrName>style.visibility</p:attrName>
                                        </p:attrNameLst>
                                      </p:cBhvr>
                                      <p:to>
                                        <p:strVal val="visible"/>
                                      </p:to>
                                    </p:set>
                                    <p:anim calcmode="lin" valueType="num">
                                      <p:cBhvr additive="base">
                                        <p:cTn id="7" dur="1000" fill="hold"/>
                                        <p:tgtEl>
                                          <p:spTgt spid="2607108"/>
                                        </p:tgtEl>
                                        <p:attrNameLst>
                                          <p:attrName>ppt_x</p:attrName>
                                        </p:attrNameLst>
                                      </p:cBhvr>
                                      <p:tavLst>
                                        <p:tav tm="0">
                                          <p:val>
                                            <p:strVal val="#ppt_x"/>
                                          </p:val>
                                        </p:tav>
                                        <p:tav tm="100000">
                                          <p:val>
                                            <p:strVal val="#ppt_x"/>
                                          </p:val>
                                        </p:tav>
                                      </p:tavLst>
                                    </p:anim>
                                    <p:anim calcmode="lin" valueType="num">
                                      <p:cBhvr additive="base">
                                        <p:cTn id="8" dur="1000" fill="hold"/>
                                        <p:tgtEl>
                                          <p:spTgt spid="2607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710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F5FA7B3-6E1D-45C2-907B-F1212307F2F4}"/>
              </a:ext>
            </a:extLst>
          </p:cNvPr>
          <p:cNvSpPr>
            <a:spLocks noChangeArrowheads="1"/>
          </p:cNvSpPr>
          <p:nvPr/>
        </p:nvSpPr>
        <p:spPr bwMode="auto">
          <a:xfrm>
            <a:off x="431800" y="908050"/>
            <a:ext cx="82819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现在采用</a:t>
            </a:r>
            <a:r>
              <a:rPr lang="zh-CN" altLang="en-US" sz="2000" b="1">
                <a:solidFill>
                  <a:srgbClr val="0000FF"/>
                </a:solidFill>
                <a:latin typeface="微软雅黑" panose="020B0503020204020204" pitchFamily="34" charset="-122"/>
                <a:ea typeface="微软雅黑" panose="020B0503020204020204" pitchFamily="34" charset="-122"/>
              </a:rPr>
              <a:t>串行方式的片间总线</a:t>
            </a:r>
            <a:r>
              <a:rPr lang="zh-CN" altLang="en-US" sz="2000" b="1">
                <a:latin typeface="微软雅黑" panose="020B0503020204020204" pitchFamily="34" charset="-122"/>
                <a:ea typeface="微软雅黑" panose="020B0503020204020204" pitchFamily="34" charset="-122"/>
              </a:rPr>
              <a:t>也日益增多，特别是在新一代微控制器系统中，串行片间总线得到了较为广泛的应用 </a:t>
            </a:r>
          </a:p>
        </p:txBody>
      </p:sp>
      <p:sp>
        <p:nvSpPr>
          <p:cNvPr id="2609155" name="Rectangle 3">
            <a:extLst>
              <a:ext uri="{FF2B5EF4-FFF2-40B4-BE49-F238E27FC236}">
                <a16:creationId xmlns:a16="http://schemas.microsoft.com/office/drawing/2014/main" id="{96A3776B-6F6C-4539-AA48-BD2470FED1BC}"/>
              </a:ext>
            </a:extLst>
          </p:cNvPr>
          <p:cNvSpPr>
            <a:spLocks noChangeArrowheads="1"/>
          </p:cNvSpPr>
          <p:nvPr/>
        </p:nvSpPr>
        <p:spPr bwMode="auto">
          <a:xfrm>
            <a:off x="755650" y="2255838"/>
            <a:ext cx="75612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zh-CN" altLang="en-US" sz="2000" b="1" dirty="0">
                <a:latin typeface="微软雅黑" panose="020B0503020204020204" pitchFamily="34" charset="-122"/>
                <a:ea typeface="微软雅黑" panose="020B0503020204020204" pitchFamily="34" charset="-122"/>
              </a:rPr>
              <a:t>串行总线的数据传输速度已经可以达到</a:t>
            </a:r>
            <a:r>
              <a:rPr lang="zh-CN" altLang="en-US" sz="2000" b="1" dirty="0">
                <a:solidFill>
                  <a:srgbClr val="0000FF"/>
                </a:solidFill>
                <a:latin typeface="微软雅黑" panose="020B0503020204020204" pitchFamily="34" charset="-122"/>
                <a:ea typeface="微软雅黑" panose="020B0503020204020204" pitchFamily="34" charset="-122"/>
              </a:rPr>
              <a:t>每秒数兆位！ </a:t>
            </a:r>
          </a:p>
        </p:txBody>
      </p:sp>
      <p:grpSp>
        <p:nvGrpSpPr>
          <p:cNvPr id="2" name="Group 4">
            <a:extLst>
              <a:ext uri="{FF2B5EF4-FFF2-40B4-BE49-F238E27FC236}">
                <a16:creationId xmlns:a16="http://schemas.microsoft.com/office/drawing/2014/main" id="{6A7E9980-AA89-4066-9025-E4435CF4837C}"/>
              </a:ext>
            </a:extLst>
          </p:cNvPr>
          <p:cNvGrpSpPr>
            <a:grpSpLocks/>
          </p:cNvGrpSpPr>
          <p:nvPr/>
        </p:nvGrpSpPr>
        <p:grpSpPr bwMode="auto">
          <a:xfrm>
            <a:off x="755650" y="3643313"/>
            <a:ext cx="8154988" cy="1181100"/>
            <a:chOff x="476" y="2477"/>
            <a:chExt cx="5137" cy="744"/>
          </a:xfrm>
        </p:grpSpPr>
        <p:sp>
          <p:nvSpPr>
            <p:cNvPr id="2609157" name="Rectangle 5">
              <a:extLst>
                <a:ext uri="{FF2B5EF4-FFF2-40B4-BE49-F238E27FC236}">
                  <a16:creationId xmlns:a16="http://schemas.microsoft.com/office/drawing/2014/main" id="{A268EE2F-EF84-40CE-91FC-D289AB6F83EC}"/>
                </a:ext>
              </a:extLst>
            </p:cNvPr>
            <p:cNvSpPr>
              <a:spLocks noChangeArrowheads="1"/>
            </p:cNvSpPr>
            <p:nvPr/>
          </p:nvSpPr>
          <p:spPr bwMode="auto">
            <a:xfrm>
              <a:off x="476" y="2477"/>
              <a:ext cx="5137" cy="291"/>
            </a:xfrm>
            <a:prstGeom prst="rect">
              <a:avLst/>
            </a:prstGeom>
            <a:noFill/>
            <a:ln>
              <a:noFill/>
            </a:ln>
            <a:effectLst/>
          </p:spPr>
          <p:txBody>
            <a:bodyPr wrap="none" anchor="ctr">
              <a:spAutoFit/>
            </a:bodyPr>
            <a:lstStyle/>
            <a:p>
              <a:pPr eaLnBrk="1" hangingPunct="1">
                <a:defRPr/>
              </a:pPr>
              <a:r>
                <a:rPr lang="en-US" altLang="zh-CN" sz="2400" b="1" dirty="0">
                  <a:solidFill>
                    <a:srgbClr val="0000FF"/>
                  </a:solidFill>
                  <a:latin typeface="微软雅黑" panose="020B0503020204020204" pitchFamily="34" charset="-122"/>
                  <a:ea typeface="微软雅黑" panose="020B0503020204020204" pitchFamily="34" charset="-122"/>
                </a:rPr>
                <a:t>SPI</a:t>
              </a:r>
              <a:r>
                <a:rPr lang="zh-CN" altLang="en-US" sz="2400" b="1" dirty="0">
                  <a:solidFill>
                    <a:srgbClr val="0000FF"/>
                  </a:solidFill>
                  <a:latin typeface="微软雅黑" panose="020B0503020204020204" pitchFamily="34" charset="-122"/>
                  <a:ea typeface="微软雅黑" panose="020B0503020204020204" pitchFamily="34" charset="-122"/>
                </a:rPr>
                <a:t>总线</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Serial Peripheral Interface</a:t>
              </a:r>
              <a:r>
                <a:rPr lang="zh-CN" altLang="en-US" sz="2400" b="1" dirty="0">
                  <a:latin typeface="微软雅黑" panose="020B0503020204020204" pitchFamily="34" charset="-122"/>
                  <a:ea typeface="微软雅黑" panose="020B0503020204020204" pitchFamily="34" charset="-122"/>
                </a:rPr>
                <a:t>，串行外围接口）</a:t>
              </a:r>
              <a:r>
                <a:rPr lang="zh-CN" altLang="en-US" sz="24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sp>
          <p:nvSpPr>
            <p:cNvPr id="2609158" name="Rectangle 6">
              <a:extLst>
                <a:ext uri="{FF2B5EF4-FFF2-40B4-BE49-F238E27FC236}">
                  <a16:creationId xmlns:a16="http://schemas.microsoft.com/office/drawing/2014/main" id="{F1CFFAB9-CBE6-4CC7-B164-2C6E677CA1CB}"/>
                </a:ext>
              </a:extLst>
            </p:cNvPr>
            <p:cNvSpPr>
              <a:spLocks noChangeArrowheads="1"/>
            </p:cNvSpPr>
            <p:nvPr/>
          </p:nvSpPr>
          <p:spPr bwMode="auto">
            <a:xfrm>
              <a:off x="476" y="2930"/>
              <a:ext cx="4861" cy="291"/>
            </a:xfrm>
            <a:prstGeom prst="rect">
              <a:avLst/>
            </a:prstGeom>
            <a:noFill/>
            <a:ln>
              <a:noFill/>
            </a:ln>
            <a:effectLst/>
          </p:spPr>
          <p:txBody>
            <a:bodyPr wrap="none" anchor="ctr">
              <a:spAutoFit/>
            </a:bodyPr>
            <a:lstStyle/>
            <a:p>
              <a:pPr eaLnBrk="1" hangingPunct="1">
                <a:defRPr/>
              </a:pPr>
              <a:r>
                <a:rPr lang="en-US" altLang="zh-CN" sz="2400" b="1" dirty="0">
                  <a:solidFill>
                    <a:srgbClr val="0000FF"/>
                  </a:solidFill>
                  <a:latin typeface="微软雅黑" panose="020B0503020204020204" pitchFamily="34" charset="-122"/>
                  <a:ea typeface="微软雅黑" panose="020B0503020204020204" pitchFamily="34" charset="-122"/>
                </a:rPr>
                <a:t>I</a:t>
              </a:r>
              <a:r>
                <a:rPr lang="en-US" altLang="zh-CN" sz="2400" b="1" baseline="30000" dirty="0">
                  <a:solidFill>
                    <a:srgbClr val="0000FF"/>
                  </a:solidFill>
                  <a:latin typeface="微软雅黑" panose="020B0503020204020204" pitchFamily="34" charset="-122"/>
                  <a:ea typeface="微软雅黑" panose="020B0503020204020204" pitchFamily="34" charset="-122"/>
                </a:rPr>
                <a:t>2</a:t>
              </a:r>
              <a:r>
                <a:rPr lang="en-US" altLang="zh-CN" sz="2400" b="1" dirty="0">
                  <a:solidFill>
                    <a:srgbClr val="0000FF"/>
                  </a:solidFill>
                  <a:latin typeface="微软雅黑" panose="020B0503020204020204" pitchFamily="34" charset="-122"/>
                  <a:ea typeface="微软雅黑" panose="020B0503020204020204" pitchFamily="34" charset="-122"/>
                </a:rPr>
                <a:t>C</a:t>
              </a:r>
              <a:r>
                <a:rPr lang="zh-CN" altLang="en-US" sz="2400" b="1" dirty="0">
                  <a:solidFill>
                    <a:srgbClr val="0000FF"/>
                  </a:solidFill>
                  <a:latin typeface="微软雅黑" panose="020B0503020204020204" pitchFamily="34" charset="-122"/>
                  <a:ea typeface="微软雅黑" panose="020B0503020204020204" pitchFamily="34" charset="-122"/>
                </a:rPr>
                <a:t>总线</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Inter Integrated Circuit Bus</a:t>
              </a:r>
              <a:r>
                <a:rPr lang="zh-CN" altLang="en-US" sz="2400" b="1" dirty="0">
                  <a:latin typeface="微软雅黑" panose="020B0503020204020204" pitchFamily="34" charset="-122"/>
                  <a:ea typeface="微软雅黑" panose="020B0503020204020204" pitchFamily="34" charset="-122"/>
                </a:rPr>
                <a:t>，片间总线）</a:t>
              </a:r>
              <a:r>
                <a:rPr lang="zh-CN" altLang="en-US" sz="24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grpSp>
      <p:sp>
        <p:nvSpPr>
          <p:cNvPr id="11" name="矩形 10">
            <a:extLst>
              <a:ext uri="{FF2B5EF4-FFF2-40B4-BE49-F238E27FC236}">
                <a16:creationId xmlns:a16="http://schemas.microsoft.com/office/drawing/2014/main" id="{2B034F1D-5445-48D7-B6B9-ECFCC91B2B3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9155"/>
                                        </p:tgtEl>
                                        <p:attrNameLst>
                                          <p:attrName>style.visibility</p:attrName>
                                        </p:attrNameLst>
                                      </p:cBhvr>
                                      <p:to>
                                        <p:strVal val="visible"/>
                                      </p:to>
                                    </p:set>
                                    <p:anim calcmode="lin" valueType="num">
                                      <p:cBhvr additive="base">
                                        <p:cTn id="7" dur="1000" fill="hold"/>
                                        <p:tgtEl>
                                          <p:spTgt spid="2609155"/>
                                        </p:tgtEl>
                                        <p:attrNameLst>
                                          <p:attrName>ppt_x</p:attrName>
                                        </p:attrNameLst>
                                      </p:cBhvr>
                                      <p:tavLst>
                                        <p:tav tm="0">
                                          <p:val>
                                            <p:strVal val="0-#ppt_w/2"/>
                                          </p:val>
                                        </p:tav>
                                        <p:tav tm="100000">
                                          <p:val>
                                            <p:strVal val="#ppt_x"/>
                                          </p:val>
                                        </p:tav>
                                      </p:tavLst>
                                    </p:anim>
                                    <p:anim calcmode="lin" valueType="num">
                                      <p:cBhvr additive="base">
                                        <p:cTn id="8" dur="1000" fill="hold"/>
                                        <p:tgtEl>
                                          <p:spTgt spid="26091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9155" grpId="0" bldLvl="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CDA583F-643D-482B-A756-0B5F90E01BD2}"/>
              </a:ext>
            </a:extLst>
          </p:cNvPr>
          <p:cNvSpPr>
            <a:spLocks noChangeArrowheads="1"/>
          </p:cNvSpPr>
          <p:nvPr/>
        </p:nvSpPr>
        <p:spPr bwMode="auto">
          <a:xfrm>
            <a:off x="468313" y="835025"/>
            <a:ext cx="2297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3</a:t>
            </a:r>
            <a:r>
              <a:rPr lang="zh-CN" altLang="en-US" sz="2400" b="1">
                <a:latin typeface="微软雅黑" panose="020B0503020204020204" pitchFamily="34" charset="-122"/>
                <a:ea typeface="微软雅黑" panose="020B0503020204020204" pitchFamily="34" charset="-122"/>
              </a:rPr>
              <a:t>）内部总线 </a:t>
            </a:r>
          </a:p>
        </p:txBody>
      </p:sp>
      <p:sp>
        <p:nvSpPr>
          <p:cNvPr id="38917" name="Rectangle 3">
            <a:extLst>
              <a:ext uri="{FF2B5EF4-FFF2-40B4-BE49-F238E27FC236}">
                <a16:creationId xmlns:a16="http://schemas.microsoft.com/office/drawing/2014/main" id="{00BAF24A-6C7C-4288-BDE5-863DA8AF530A}"/>
              </a:ext>
            </a:extLst>
          </p:cNvPr>
          <p:cNvSpPr/>
          <p:nvPr/>
        </p:nvSpPr>
        <p:spPr>
          <a:xfrm>
            <a:off x="503238" y="1296988"/>
            <a:ext cx="8353425" cy="2401887"/>
          </a:xfrm>
          <a:prstGeom prst="rect">
            <a:avLst/>
          </a:prstGeom>
          <a:noFill/>
          <a:ln w="9525">
            <a:noFill/>
          </a:ln>
        </p:spPr>
        <p:txBody>
          <a:bodyPr>
            <a:spAutoFit/>
          </a:bodyPr>
          <a:lstStyle/>
          <a:p>
            <a:pPr eaLnBrk="1" hangingPunct="1">
              <a:lnSpc>
                <a:spcPct val="150000"/>
              </a:lnSpc>
              <a:spcBef>
                <a:spcPct val="20000"/>
              </a:spcBef>
              <a:defRPr/>
            </a:pPr>
            <a:r>
              <a:rPr lang="en-US" altLang="zh-CN" sz="2000" b="1" dirty="0">
                <a:latin typeface="微软雅黑" panose="020B0503020204020204" pitchFamily="34" charset="-122"/>
                <a:ea typeface="微软雅黑" panose="020B0503020204020204" pitchFamily="34" charset="-122"/>
              </a:rPr>
              <a:t>      </a:t>
            </a:r>
            <a:r>
              <a:rPr lang="zh-CN" altLang="en-US" sz="2000" b="1" dirty="0">
                <a:solidFill>
                  <a:schemeClr val="tx2"/>
                </a:solidFill>
                <a:latin typeface="微软雅黑" panose="020B0503020204020204" pitchFamily="34" charset="-122"/>
                <a:ea typeface="微软雅黑" panose="020B0503020204020204" pitchFamily="34" charset="-122"/>
              </a:rPr>
              <a:t>内部总线</a:t>
            </a:r>
            <a:r>
              <a:rPr lang="zh-CN" altLang="en-US" sz="2000" b="1" dirty="0">
                <a:latin typeface="微软雅黑" panose="020B0503020204020204" pitchFamily="34" charset="-122"/>
                <a:ea typeface="微软雅黑" panose="020B0503020204020204" pitchFamily="34" charset="-122"/>
              </a:rPr>
              <a:t>又称</a:t>
            </a:r>
            <a:r>
              <a:rPr lang="zh-CN" altLang="en-US" sz="2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板级总线</a:t>
            </a:r>
            <a:r>
              <a:rPr lang="zh-CN" altLang="en-US" sz="2000" b="1" dirty="0">
                <a:latin typeface="微软雅黑" panose="020B0503020204020204" pitchFamily="34" charset="-122"/>
                <a:ea typeface="微软雅黑" panose="020B0503020204020204" pitchFamily="34" charset="-122"/>
              </a:rPr>
              <a:t>，也叫内部总线（主要是相对外部总线而言的，是在计算机系统内连接各插件板的总线。内部总线</a:t>
            </a:r>
            <a:r>
              <a:rPr lang="zh-CN" altLang="en-US" sz="2000" b="1" dirty="0">
                <a:solidFill>
                  <a:srgbClr val="0000FF"/>
                </a:solidFill>
                <a:latin typeface="微软雅黑" panose="020B0503020204020204" pitchFamily="34" charset="-122"/>
                <a:ea typeface="微软雅黑" panose="020B0503020204020204" pitchFamily="34" charset="-122"/>
              </a:rPr>
              <a:t>通常采用并行方式</a:t>
            </a:r>
            <a:r>
              <a:rPr lang="zh-CN" altLang="en-US" sz="2000" b="1" dirty="0">
                <a:latin typeface="微软雅黑" panose="020B0503020204020204" pitchFamily="34" charset="-122"/>
                <a:ea typeface="微软雅黑" panose="020B0503020204020204" pitchFamily="34" charset="-122"/>
              </a:rPr>
              <a:t>，除了包括</a:t>
            </a:r>
            <a:r>
              <a:rPr lang="zh-CN" altLang="en-US" sz="2000" b="1" dirty="0">
                <a:solidFill>
                  <a:srgbClr val="0000FF"/>
                </a:solidFill>
                <a:latin typeface="微软雅黑" panose="020B0503020204020204" pitchFamily="34" charset="-122"/>
                <a:ea typeface="微软雅黑" panose="020B0503020204020204" pitchFamily="34" charset="-122"/>
              </a:rPr>
              <a:t>数据总线</a:t>
            </a:r>
            <a:r>
              <a:rPr lang="en-US" altLang="zh-CN" sz="2000" b="1" dirty="0">
                <a:solidFill>
                  <a:srgbClr val="0000FF"/>
                </a:solidFill>
                <a:latin typeface="微软雅黑" panose="020B0503020204020204" pitchFamily="34" charset="-122"/>
                <a:ea typeface="微软雅黑" panose="020B0503020204020204" pitchFamily="34" charset="-122"/>
              </a:rPr>
              <a:t>D</a:t>
            </a:r>
            <a:r>
              <a:rPr lang="zh-CN" altLang="en-US" sz="2000" b="1" dirty="0">
                <a:solidFill>
                  <a:srgbClr val="0000FF"/>
                </a:solidFill>
                <a:latin typeface="微软雅黑" panose="020B0503020204020204" pitchFamily="34" charset="-122"/>
                <a:ea typeface="微软雅黑" panose="020B0503020204020204" pitchFamily="34" charset="-122"/>
              </a:rPr>
              <a:t>、地址总线</a:t>
            </a:r>
            <a:r>
              <a:rPr lang="en-US" altLang="zh-CN" sz="2000" b="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、控制总线</a:t>
            </a:r>
            <a:r>
              <a:rPr lang="en-US" altLang="zh-CN" sz="2000" b="1" dirty="0">
                <a:solidFill>
                  <a:srgbClr val="0000FF"/>
                </a:solidFill>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电源总线</a:t>
            </a:r>
            <a:r>
              <a:rPr lang="en-US" altLang="zh-CN" sz="2000" b="1" dirty="0">
                <a:solidFill>
                  <a:srgbClr val="0000FF"/>
                </a:solidFill>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四组信号线外，往往还有</a:t>
            </a:r>
            <a:r>
              <a:rPr lang="zh-CN" altLang="en-US" sz="2000" b="1" dirty="0">
                <a:solidFill>
                  <a:srgbClr val="0000FF"/>
                </a:solidFill>
                <a:latin typeface="微软雅黑" panose="020B0503020204020204" pitchFamily="34" charset="-122"/>
                <a:ea typeface="微软雅黑" panose="020B0503020204020204" pitchFamily="34" charset="-122"/>
              </a:rPr>
              <a:t>备用线</a:t>
            </a:r>
            <a:r>
              <a:rPr lang="zh-CN" altLang="en-US" sz="2000" b="1" dirty="0">
                <a:latin typeface="微软雅黑" panose="020B0503020204020204" pitchFamily="34" charset="-122"/>
                <a:ea typeface="微软雅黑" panose="020B0503020204020204" pitchFamily="34" charset="-122"/>
              </a:rPr>
              <a:t>供用户将来</a:t>
            </a:r>
            <a:r>
              <a:rPr lang="zh-CN" altLang="en-US" sz="2000" b="1" dirty="0">
                <a:solidFill>
                  <a:srgbClr val="0000FF"/>
                </a:solidFill>
                <a:latin typeface="微软雅黑" panose="020B0503020204020204" pitchFamily="34" charset="-122"/>
                <a:ea typeface="微软雅黑" panose="020B0503020204020204" pitchFamily="34" charset="-122"/>
              </a:rPr>
              <a:t>扩充功能或用于特殊目的</a:t>
            </a:r>
            <a:r>
              <a:rPr lang="zh-CN" altLang="en-US" sz="2000" b="1" dirty="0">
                <a:latin typeface="微软雅黑" panose="020B0503020204020204" pitchFamily="34" charset="-122"/>
                <a:ea typeface="微软雅黑" panose="020B0503020204020204" pitchFamily="34" charset="-122"/>
              </a:rPr>
              <a:t>，其数目在不同的标准中是不同的。 </a:t>
            </a:r>
          </a:p>
        </p:txBody>
      </p:sp>
      <p:sp>
        <p:nvSpPr>
          <p:cNvPr id="2611204" name="Rectangle 4">
            <a:extLst>
              <a:ext uri="{FF2B5EF4-FFF2-40B4-BE49-F238E27FC236}">
                <a16:creationId xmlns:a16="http://schemas.microsoft.com/office/drawing/2014/main" id="{A43A80E1-6748-4AE0-8F8B-7B304E521946}"/>
              </a:ext>
            </a:extLst>
          </p:cNvPr>
          <p:cNvSpPr>
            <a:spLocks noChangeArrowheads="1"/>
          </p:cNvSpPr>
          <p:nvPr/>
        </p:nvSpPr>
        <p:spPr bwMode="auto">
          <a:xfrm>
            <a:off x="611188" y="3933825"/>
            <a:ext cx="7993062"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内部总线一般都有标准，包括：</a:t>
            </a:r>
            <a:r>
              <a:rPr lang="zh-CN" altLang="en-US" sz="2000" b="1" dirty="0">
                <a:solidFill>
                  <a:srgbClr val="0000FF"/>
                </a:solidFill>
                <a:latin typeface="微软雅黑" panose="020B0503020204020204" pitchFamily="34" charset="-122"/>
                <a:ea typeface="微软雅黑" panose="020B0503020204020204" pitchFamily="34" charset="-122"/>
              </a:rPr>
              <a:t>机械要素</a:t>
            </a:r>
            <a:r>
              <a:rPr lang="zh-CN" altLang="en-US" sz="2000" b="1" dirty="0">
                <a:latin typeface="微软雅黑" panose="020B0503020204020204" pitchFamily="34" charset="-122"/>
                <a:ea typeface="微软雅黑" panose="020B0503020204020204" pitchFamily="34" charset="-122"/>
              </a:rPr>
              <a:t>：模板尺寸、接插件尺寸和针数；</a:t>
            </a:r>
            <a:r>
              <a:rPr lang="zh-CN" altLang="en-US" sz="2000" b="1" dirty="0">
                <a:solidFill>
                  <a:srgbClr val="0000FF"/>
                </a:solidFill>
                <a:latin typeface="微软雅黑" panose="020B0503020204020204" pitchFamily="34" charset="-122"/>
                <a:ea typeface="微软雅黑" panose="020B0503020204020204" pitchFamily="34" charset="-122"/>
              </a:rPr>
              <a:t>电气要素</a:t>
            </a:r>
            <a:r>
              <a:rPr lang="zh-CN" altLang="en-US" sz="2000" b="1" dirty="0">
                <a:latin typeface="微软雅黑" panose="020B0503020204020204" pitchFamily="34" charset="-122"/>
                <a:ea typeface="微软雅黑" panose="020B0503020204020204" pitchFamily="34" charset="-122"/>
              </a:rPr>
              <a:t>：信号的电平和时序。</a:t>
            </a:r>
          </a:p>
        </p:txBody>
      </p:sp>
      <p:sp>
        <p:nvSpPr>
          <p:cNvPr id="2611207" name="Rectangle 7">
            <a:extLst>
              <a:ext uri="{FF2B5EF4-FFF2-40B4-BE49-F238E27FC236}">
                <a16:creationId xmlns:a16="http://schemas.microsoft.com/office/drawing/2014/main" id="{297414F0-545A-4849-8278-EA098DDBD7C8}"/>
              </a:ext>
            </a:extLst>
          </p:cNvPr>
          <p:cNvSpPr>
            <a:spLocks noChangeArrowheads="1"/>
          </p:cNvSpPr>
          <p:nvPr/>
        </p:nvSpPr>
        <p:spPr bwMode="auto">
          <a:xfrm>
            <a:off x="395288" y="5229225"/>
            <a:ext cx="8229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有了总线标准就为计算机系统</a:t>
            </a:r>
            <a:r>
              <a:rPr lang="zh-CN" altLang="en-US" sz="2000" b="1">
                <a:solidFill>
                  <a:srgbClr val="0000FF"/>
                </a:solidFill>
                <a:latin typeface="微软雅黑" panose="020B0503020204020204" pitchFamily="34" charset="-122"/>
                <a:ea typeface="微软雅黑" panose="020B0503020204020204" pitchFamily="34" charset="-122"/>
              </a:rPr>
              <a:t>内部各部件、各模块之间或计算机各系统之间</a:t>
            </a:r>
            <a:r>
              <a:rPr lang="zh-CN" altLang="en-US" sz="2000" b="1">
                <a:latin typeface="微软雅黑" panose="020B0503020204020204" pitchFamily="34" charset="-122"/>
                <a:ea typeface="微软雅黑" panose="020B0503020204020204" pitchFamily="34" charset="-122"/>
              </a:rPr>
              <a:t>提供了标准的</a:t>
            </a:r>
            <a:r>
              <a:rPr lang="zh-CN" altLang="en-US" sz="2000" b="1">
                <a:solidFill>
                  <a:srgbClr val="0000FF"/>
                </a:solidFill>
                <a:latin typeface="微软雅黑" panose="020B0503020204020204" pitchFamily="34" charset="-122"/>
                <a:ea typeface="微软雅黑" panose="020B0503020204020204" pitchFamily="34" charset="-122"/>
              </a:rPr>
              <a:t>公共信息通路</a:t>
            </a:r>
            <a:r>
              <a:rPr lang="zh-CN" altLang="en-US" sz="2000" b="1">
                <a:latin typeface="微软雅黑" panose="020B0503020204020204" pitchFamily="34" charset="-122"/>
                <a:ea typeface="微软雅黑" panose="020B0503020204020204" pitchFamily="34" charset="-122"/>
              </a:rPr>
              <a:t>。</a:t>
            </a:r>
          </a:p>
        </p:txBody>
      </p:sp>
      <p:sp>
        <p:nvSpPr>
          <p:cNvPr id="10" name="矩形 9">
            <a:extLst>
              <a:ext uri="{FF2B5EF4-FFF2-40B4-BE49-F238E27FC236}">
                <a16:creationId xmlns:a16="http://schemas.microsoft.com/office/drawing/2014/main" id="{87E98A8D-84D8-4042-80AD-43BDB2D3732A}"/>
              </a:ext>
            </a:extLst>
          </p:cNvPr>
          <p:cNvSpPr/>
          <p:nvPr/>
        </p:nvSpPr>
        <p:spPr>
          <a:xfrm>
            <a:off x="179512" y="116632"/>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11204"/>
                                        </p:tgtEl>
                                        <p:attrNameLst>
                                          <p:attrName>style.visibility</p:attrName>
                                        </p:attrNameLst>
                                      </p:cBhvr>
                                      <p:to>
                                        <p:strVal val="visible"/>
                                      </p:to>
                                    </p:set>
                                    <p:anim calcmode="lin" valueType="num">
                                      <p:cBhvr additive="base">
                                        <p:cTn id="7" dur="1000" fill="hold"/>
                                        <p:tgtEl>
                                          <p:spTgt spid="2611204"/>
                                        </p:tgtEl>
                                        <p:attrNameLst>
                                          <p:attrName>ppt_x</p:attrName>
                                        </p:attrNameLst>
                                      </p:cBhvr>
                                      <p:tavLst>
                                        <p:tav tm="0">
                                          <p:val>
                                            <p:strVal val="#ppt_x"/>
                                          </p:val>
                                        </p:tav>
                                        <p:tav tm="100000">
                                          <p:val>
                                            <p:strVal val="#ppt_x"/>
                                          </p:val>
                                        </p:tav>
                                      </p:tavLst>
                                    </p:anim>
                                    <p:anim calcmode="lin" valueType="num">
                                      <p:cBhvr additive="base">
                                        <p:cTn id="8" dur="1000" fill="hold"/>
                                        <p:tgtEl>
                                          <p:spTgt spid="26112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611207"/>
                                        </p:tgtEl>
                                        <p:attrNameLst>
                                          <p:attrName>style.visibility</p:attrName>
                                        </p:attrNameLst>
                                      </p:cBhvr>
                                      <p:to>
                                        <p:strVal val="visible"/>
                                      </p:to>
                                    </p:set>
                                    <p:animEffect transition="in" filter="blinds(horizontal)">
                                      <p:cBhvr>
                                        <p:cTn id="13" dur="500"/>
                                        <p:tgtEl>
                                          <p:spTgt spid="261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04" grpId="0"/>
      <p:bldP spid="261120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070E29B-5592-499A-A3B7-02EBA6342022}"/>
              </a:ext>
            </a:extLst>
          </p:cNvPr>
          <p:cNvSpPr>
            <a:spLocks noChangeArrowheads="1"/>
          </p:cNvSpPr>
          <p:nvPr/>
        </p:nvSpPr>
        <p:spPr bwMode="auto">
          <a:xfrm>
            <a:off x="357188" y="823913"/>
            <a:ext cx="2382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rPr>
              <a:t>）外部总线  </a:t>
            </a:r>
          </a:p>
        </p:txBody>
      </p:sp>
      <p:sp>
        <p:nvSpPr>
          <p:cNvPr id="50179" name="Rectangle 3">
            <a:extLst>
              <a:ext uri="{FF2B5EF4-FFF2-40B4-BE49-F238E27FC236}">
                <a16:creationId xmlns:a16="http://schemas.microsoft.com/office/drawing/2014/main" id="{7A1A9577-167A-4045-A091-1C7FDF899E4A}"/>
              </a:ext>
            </a:extLst>
          </p:cNvPr>
          <p:cNvSpPr>
            <a:spLocks noChangeArrowheads="1"/>
          </p:cNvSpPr>
          <p:nvPr/>
        </p:nvSpPr>
        <p:spPr bwMode="auto">
          <a:xfrm>
            <a:off x="611386" y="1630016"/>
            <a:ext cx="7848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外部总线又叫</a:t>
            </a:r>
            <a:r>
              <a:rPr lang="zh-CN" altLang="en-US" sz="2000" b="1">
                <a:solidFill>
                  <a:srgbClr val="0000FF"/>
                </a:solidFill>
                <a:latin typeface="微软雅黑" panose="020B0503020204020204" pitchFamily="34" charset="-122"/>
                <a:ea typeface="微软雅黑" panose="020B0503020204020204" pitchFamily="34" charset="-122"/>
              </a:rPr>
              <a:t>通信总线</a:t>
            </a:r>
            <a:r>
              <a:rPr lang="zh-CN" altLang="en-US" sz="2000" b="1">
                <a:latin typeface="微软雅黑" panose="020B0503020204020204" pitchFamily="34" charset="-122"/>
                <a:ea typeface="微软雅黑" panose="020B0503020204020204" pitchFamily="34" charset="-122"/>
              </a:rPr>
              <a:t>或叫</a:t>
            </a:r>
            <a:r>
              <a:rPr lang="zh-CN" altLang="en-US" sz="2000" b="1">
                <a:solidFill>
                  <a:srgbClr val="0000FF"/>
                </a:solidFill>
                <a:latin typeface="微软雅黑" panose="020B0503020204020204" pitchFamily="34" charset="-122"/>
                <a:ea typeface="微软雅黑" panose="020B0503020204020204" pitchFamily="34" charset="-122"/>
              </a:rPr>
              <a:t>接口总线</a:t>
            </a:r>
            <a:r>
              <a:rPr lang="zh-CN" altLang="en-US" sz="2000" b="1">
                <a:latin typeface="微软雅黑" panose="020B0503020204020204" pitchFamily="34" charset="-122"/>
                <a:ea typeface="微软雅黑" panose="020B0503020204020204" pitchFamily="34" charset="-122"/>
              </a:rPr>
              <a:t>，实际上就是主机箱外部看得见的总线，它完成计算机系统之间或计算机与设备之间的通信任务。 </a:t>
            </a:r>
          </a:p>
        </p:txBody>
      </p:sp>
      <p:sp>
        <p:nvSpPr>
          <p:cNvPr id="2617348" name="Rectangle 4">
            <a:extLst>
              <a:ext uri="{FF2B5EF4-FFF2-40B4-BE49-F238E27FC236}">
                <a16:creationId xmlns:a16="http://schemas.microsoft.com/office/drawing/2014/main" id="{5C37908A-9782-463B-92A5-E90C1D107CB2}"/>
              </a:ext>
            </a:extLst>
          </p:cNvPr>
          <p:cNvSpPr>
            <a:spLocks noChangeArrowheads="1"/>
          </p:cNvSpPr>
          <p:nvPr/>
        </p:nvSpPr>
        <p:spPr bwMode="auto">
          <a:xfrm>
            <a:off x="611386" y="2842617"/>
            <a:ext cx="777557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大多数类型的外部总线采用串口方式，少数采用并行方式或串并结合方式。 </a:t>
            </a:r>
          </a:p>
        </p:txBody>
      </p:sp>
      <p:sp>
        <p:nvSpPr>
          <p:cNvPr id="2617349" name="Rectangle 5">
            <a:extLst>
              <a:ext uri="{FF2B5EF4-FFF2-40B4-BE49-F238E27FC236}">
                <a16:creationId xmlns:a16="http://schemas.microsoft.com/office/drawing/2014/main" id="{D071473E-3D29-4411-B7EA-02144D7B07CD}"/>
              </a:ext>
            </a:extLst>
          </p:cNvPr>
          <p:cNvSpPr>
            <a:spLocks noChangeArrowheads="1"/>
          </p:cNvSpPr>
          <p:nvPr/>
        </p:nvSpPr>
        <p:spPr bwMode="auto">
          <a:xfrm>
            <a:off x="611386" y="4111278"/>
            <a:ext cx="79930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外部总线也有标准包括：</a:t>
            </a:r>
            <a:r>
              <a:rPr lang="zh-CN" altLang="en-US" sz="2000" b="1" dirty="0">
                <a:solidFill>
                  <a:srgbClr val="0000FF"/>
                </a:solidFill>
                <a:latin typeface="微软雅黑" panose="020B0503020204020204" pitchFamily="34" charset="-122"/>
                <a:ea typeface="微软雅黑" panose="020B0503020204020204" pitchFamily="34" charset="-122"/>
              </a:rPr>
              <a:t>机械要素接插件</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电缆线型号</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电气要素</a:t>
            </a:r>
            <a:r>
              <a:rPr lang="zh-CN" altLang="en-US" sz="2000" b="1" dirty="0">
                <a:latin typeface="微软雅黑" panose="020B0503020204020204" pitchFamily="34" charset="-122"/>
                <a:ea typeface="微软雅黑" panose="020B0503020204020204" pitchFamily="34" charset="-122"/>
              </a:rPr>
              <a:t>包括发送与接受信号的电平和时序</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功能要素</a:t>
            </a:r>
            <a:r>
              <a:rPr lang="zh-CN" altLang="en-US" sz="2000" b="1" dirty="0">
                <a:latin typeface="微软雅黑" panose="020B0503020204020204" pitchFamily="34" charset="-122"/>
                <a:ea typeface="微软雅黑" panose="020B0503020204020204" pitchFamily="34" charset="-122"/>
              </a:rPr>
              <a:t>包括发送和接受双方的管理能力、控制功能和编码规则（</a:t>
            </a:r>
            <a:r>
              <a:rPr lang="en-US" altLang="zh-CN" sz="2000" b="1" dirty="0">
                <a:latin typeface="微软雅黑" panose="020B0503020204020204" pitchFamily="34" charset="-122"/>
                <a:ea typeface="微软雅黑" panose="020B0503020204020204" pitchFamily="34" charset="-122"/>
              </a:rPr>
              <a:t>ASCII</a:t>
            </a:r>
            <a:r>
              <a:rPr lang="zh-CN" altLang="en-US" sz="2000" b="1" dirty="0">
                <a:latin typeface="微软雅黑" panose="020B0503020204020204" pitchFamily="34" charset="-122"/>
                <a:ea typeface="微软雅黑" panose="020B0503020204020204" pitchFamily="34" charset="-122"/>
              </a:rPr>
              <a:t>码、二进制码等）。 </a:t>
            </a:r>
          </a:p>
        </p:txBody>
      </p:sp>
      <p:sp>
        <p:nvSpPr>
          <p:cNvPr id="10" name="矩形 9">
            <a:extLst>
              <a:ext uri="{FF2B5EF4-FFF2-40B4-BE49-F238E27FC236}">
                <a16:creationId xmlns:a16="http://schemas.microsoft.com/office/drawing/2014/main" id="{99A22033-A205-431B-89F4-5CF39C5390C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17348"/>
                                        </p:tgtEl>
                                        <p:attrNameLst>
                                          <p:attrName>style.visibility</p:attrName>
                                        </p:attrNameLst>
                                      </p:cBhvr>
                                      <p:to>
                                        <p:strVal val="visible"/>
                                      </p:to>
                                    </p:set>
                                    <p:animEffect transition="in" filter="box(in)">
                                      <p:cBhvr>
                                        <p:cTn id="7" dur="1000"/>
                                        <p:tgtEl>
                                          <p:spTgt spid="2617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17349"/>
                                        </p:tgtEl>
                                        <p:attrNameLst>
                                          <p:attrName>style.visibility</p:attrName>
                                        </p:attrNameLst>
                                      </p:cBhvr>
                                      <p:to>
                                        <p:strVal val="visible"/>
                                      </p:to>
                                    </p:set>
                                    <p:animEffect transition="in" filter="blinds(horizontal)">
                                      <p:cBhvr>
                                        <p:cTn id="12" dur="1000"/>
                                        <p:tgtEl>
                                          <p:spTgt spid="261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7348" grpId="0"/>
      <p:bldP spid="261734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2">
            <a:extLst>
              <a:ext uri="{FF2B5EF4-FFF2-40B4-BE49-F238E27FC236}">
                <a16:creationId xmlns:a16="http://schemas.microsoft.com/office/drawing/2014/main" id="{2CCDEB50-05A6-4329-BB42-C9AE3CC70EC4}"/>
              </a:ext>
            </a:extLst>
          </p:cNvPr>
          <p:cNvGrpSpPr>
            <a:grpSpLocks/>
          </p:cNvGrpSpPr>
          <p:nvPr/>
        </p:nvGrpSpPr>
        <p:grpSpPr bwMode="auto">
          <a:xfrm>
            <a:off x="179388" y="914400"/>
            <a:ext cx="9002712" cy="5467350"/>
            <a:chOff x="158" y="985"/>
            <a:chExt cx="5489" cy="3035"/>
          </a:xfrm>
        </p:grpSpPr>
        <p:pic>
          <p:nvPicPr>
            <p:cNvPr id="52229" name="Picture 3" descr="mainboard">
              <a:extLst>
                <a:ext uri="{FF2B5EF4-FFF2-40B4-BE49-F238E27FC236}">
                  <a16:creationId xmlns:a16="http://schemas.microsoft.com/office/drawing/2014/main" id="{2F52C905-5720-41A4-9B0B-AD8213FB89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 y="985"/>
              <a:ext cx="5390" cy="3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252" name="Rectangle 4">
              <a:extLst>
                <a:ext uri="{FF2B5EF4-FFF2-40B4-BE49-F238E27FC236}">
                  <a16:creationId xmlns:a16="http://schemas.microsoft.com/office/drawing/2014/main" id="{47F3E196-1D65-4B67-BEF0-CBB1D76FF776}"/>
                </a:ext>
              </a:extLst>
            </p:cNvPr>
            <p:cNvSpPr>
              <a:spLocks noChangeArrowheads="1"/>
            </p:cNvSpPr>
            <p:nvPr/>
          </p:nvSpPr>
          <p:spPr bwMode="auto">
            <a:xfrm>
              <a:off x="158" y="985"/>
              <a:ext cx="3373" cy="286"/>
            </a:xfrm>
            <a:prstGeom prst="rect">
              <a:avLst/>
            </a:prstGeom>
            <a:solidFill>
              <a:schemeClr val="bg1"/>
            </a:solidFill>
            <a:ln>
              <a:noFill/>
            </a:ln>
            <a:effectLst/>
          </p:spPr>
          <p:txBody>
            <a:bodyPr wrap="none" anchor="ct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00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613253" name="Text Box 5">
              <a:extLst>
                <a:ext uri="{FF2B5EF4-FFF2-40B4-BE49-F238E27FC236}">
                  <a16:creationId xmlns:a16="http://schemas.microsoft.com/office/drawing/2014/main" id="{7D0BD871-FA4F-4E43-9DBF-A225DF623746}"/>
                </a:ext>
              </a:extLst>
            </p:cNvPr>
            <p:cNvSpPr txBox="1">
              <a:spLocks noChangeArrowheads="1"/>
            </p:cNvSpPr>
            <p:nvPr/>
          </p:nvSpPr>
          <p:spPr bwMode="auto">
            <a:xfrm>
              <a:off x="256" y="1933"/>
              <a:ext cx="226" cy="813"/>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ISA</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插</a:t>
              </a:r>
            </a:p>
            <a:p>
              <a:pPr algn="ctr" eaLnBrk="1" hangingPunct="1">
                <a:defRPr/>
              </a:pP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槽</a:t>
              </a:r>
            </a:p>
          </p:txBody>
        </p:sp>
        <p:sp>
          <p:nvSpPr>
            <p:cNvPr id="2613254" name="Text Box 6">
              <a:extLst>
                <a:ext uri="{FF2B5EF4-FFF2-40B4-BE49-F238E27FC236}">
                  <a16:creationId xmlns:a16="http://schemas.microsoft.com/office/drawing/2014/main" id="{54D42651-A400-40A8-8748-F7F47ED5E597}"/>
                </a:ext>
              </a:extLst>
            </p:cNvPr>
            <p:cNvSpPr txBox="1">
              <a:spLocks noChangeArrowheads="1"/>
            </p:cNvSpPr>
            <p:nvPr/>
          </p:nvSpPr>
          <p:spPr bwMode="auto">
            <a:xfrm>
              <a:off x="1134" y="2342"/>
              <a:ext cx="906" cy="204"/>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PCI</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插槽</a:t>
              </a:r>
            </a:p>
          </p:txBody>
        </p:sp>
        <p:sp>
          <p:nvSpPr>
            <p:cNvPr id="2613255" name="Text Box 7">
              <a:extLst>
                <a:ext uri="{FF2B5EF4-FFF2-40B4-BE49-F238E27FC236}">
                  <a16:creationId xmlns:a16="http://schemas.microsoft.com/office/drawing/2014/main" id="{B67FDD50-1889-4E73-80A8-2952429708C2}"/>
                </a:ext>
              </a:extLst>
            </p:cNvPr>
            <p:cNvSpPr txBox="1">
              <a:spLocks noChangeArrowheads="1"/>
            </p:cNvSpPr>
            <p:nvPr/>
          </p:nvSpPr>
          <p:spPr bwMode="auto">
            <a:xfrm>
              <a:off x="2608" y="1933"/>
              <a:ext cx="227" cy="813"/>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AGP</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插</a:t>
              </a:r>
            </a:p>
            <a:p>
              <a:pPr algn="ctr" eaLnBrk="1" hangingPunct="1">
                <a:defRPr/>
              </a:pP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槽</a:t>
              </a:r>
            </a:p>
          </p:txBody>
        </p:sp>
        <p:sp>
          <p:nvSpPr>
            <p:cNvPr id="2613256" name="Text Box 8">
              <a:extLst>
                <a:ext uri="{FF2B5EF4-FFF2-40B4-BE49-F238E27FC236}">
                  <a16:creationId xmlns:a16="http://schemas.microsoft.com/office/drawing/2014/main" id="{4A45D017-662A-4927-9A98-91FFF297FEFB}"/>
                </a:ext>
              </a:extLst>
            </p:cNvPr>
            <p:cNvSpPr txBox="1">
              <a:spLocks noChangeArrowheads="1"/>
            </p:cNvSpPr>
            <p:nvPr/>
          </p:nvSpPr>
          <p:spPr bwMode="auto">
            <a:xfrm>
              <a:off x="3711" y="3119"/>
              <a:ext cx="1008" cy="204"/>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内存插槽</a:t>
              </a:r>
            </a:p>
          </p:txBody>
        </p:sp>
        <p:sp>
          <p:nvSpPr>
            <p:cNvPr id="2613257" name="Text Box 9">
              <a:extLst>
                <a:ext uri="{FF2B5EF4-FFF2-40B4-BE49-F238E27FC236}">
                  <a16:creationId xmlns:a16="http://schemas.microsoft.com/office/drawing/2014/main" id="{571CB042-1346-4AB3-8E23-7AC7B15FDFB2}"/>
                </a:ext>
              </a:extLst>
            </p:cNvPr>
            <p:cNvSpPr txBox="1">
              <a:spLocks noChangeArrowheads="1"/>
            </p:cNvSpPr>
            <p:nvPr/>
          </p:nvSpPr>
          <p:spPr bwMode="auto">
            <a:xfrm>
              <a:off x="3394" y="1696"/>
              <a:ext cx="1113" cy="204"/>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CPU</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插槽</a:t>
              </a:r>
            </a:p>
          </p:txBody>
        </p:sp>
        <p:sp>
          <p:nvSpPr>
            <p:cNvPr id="2613258" name="Text Box 10">
              <a:extLst>
                <a:ext uri="{FF2B5EF4-FFF2-40B4-BE49-F238E27FC236}">
                  <a16:creationId xmlns:a16="http://schemas.microsoft.com/office/drawing/2014/main" id="{173DFAB1-C7A7-43CE-8849-EABFB3D4369D}"/>
                </a:ext>
              </a:extLst>
            </p:cNvPr>
            <p:cNvSpPr txBox="1">
              <a:spLocks noChangeArrowheads="1"/>
            </p:cNvSpPr>
            <p:nvPr/>
          </p:nvSpPr>
          <p:spPr bwMode="auto">
            <a:xfrm>
              <a:off x="3054" y="3568"/>
              <a:ext cx="808" cy="205"/>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IDE</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接口</a:t>
              </a:r>
            </a:p>
          </p:txBody>
        </p:sp>
        <p:sp>
          <p:nvSpPr>
            <p:cNvPr id="2613259" name="Text Box 11">
              <a:extLst>
                <a:ext uri="{FF2B5EF4-FFF2-40B4-BE49-F238E27FC236}">
                  <a16:creationId xmlns:a16="http://schemas.microsoft.com/office/drawing/2014/main" id="{2B045BEF-E063-44B8-91DA-790817DB995E}"/>
                </a:ext>
              </a:extLst>
            </p:cNvPr>
            <p:cNvSpPr txBox="1">
              <a:spLocks noChangeArrowheads="1"/>
            </p:cNvSpPr>
            <p:nvPr/>
          </p:nvSpPr>
          <p:spPr bwMode="auto">
            <a:xfrm>
              <a:off x="4032" y="3451"/>
              <a:ext cx="950" cy="205"/>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软驱接口</a:t>
              </a:r>
            </a:p>
          </p:txBody>
        </p:sp>
        <p:sp>
          <p:nvSpPr>
            <p:cNvPr id="2613260" name="Text Box 12">
              <a:extLst>
                <a:ext uri="{FF2B5EF4-FFF2-40B4-BE49-F238E27FC236}">
                  <a16:creationId xmlns:a16="http://schemas.microsoft.com/office/drawing/2014/main" id="{F6A0AABE-ED12-4C25-9A82-F74CF73403E0}"/>
                </a:ext>
              </a:extLst>
            </p:cNvPr>
            <p:cNvSpPr txBox="1">
              <a:spLocks noChangeArrowheads="1"/>
            </p:cNvSpPr>
            <p:nvPr/>
          </p:nvSpPr>
          <p:spPr bwMode="auto">
            <a:xfrm>
              <a:off x="3582" y="1080"/>
              <a:ext cx="1158" cy="204"/>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并口连接器</a:t>
              </a:r>
            </a:p>
          </p:txBody>
        </p:sp>
        <p:sp>
          <p:nvSpPr>
            <p:cNvPr id="2613261" name="Text Box 13">
              <a:extLst>
                <a:ext uri="{FF2B5EF4-FFF2-40B4-BE49-F238E27FC236}">
                  <a16:creationId xmlns:a16="http://schemas.microsoft.com/office/drawing/2014/main" id="{958EE111-9D36-4D17-97EA-D89ECB9742DA}"/>
                </a:ext>
              </a:extLst>
            </p:cNvPr>
            <p:cNvSpPr txBox="1">
              <a:spLocks noChangeArrowheads="1"/>
            </p:cNvSpPr>
            <p:nvPr/>
          </p:nvSpPr>
          <p:spPr bwMode="auto">
            <a:xfrm>
              <a:off x="3658" y="1318"/>
              <a:ext cx="1061" cy="204"/>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串口连接器</a:t>
              </a:r>
            </a:p>
          </p:txBody>
        </p:sp>
        <p:sp>
          <p:nvSpPr>
            <p:cNvPr id="2613262" name="Text Box 14">
              <a:extLst>
                <a:ext uri="{FF2B5EF4-FFF2-40B4-BE49-F238E27FC236}">
                  <a16:creationId xmlns:a16="http://schemas.microsoft.com/office/drawing/2014/main" id="{7C09607D-F661-4179-A4A6-08C8AC14AC4D}"/>
                </a:ext>
              </a:extLst>
            </p:cNvPr>
            <p:cNvSpPr txBox="1">
              <a:spLocks noChangeArrowheads="1"/>
            </p:cNvSpPr>
            <p:nvPr/>
          </p:nvSpPr>
          <p:spPr bwMode="auto">
            <a:xfrm>
              <a:off x="934" y="1483"/>
              <a:ext cx="1094" cy="205"/>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ROM  BIOS</a:t>
              </a:r>
            </a:p>
          </p:txBody>
        </p:sp>
        <p:sp>
          <p:nvSpPr>
            <p:cNvPr id="2613263" name="Text Box 15">
              <a:extLst>
                <a:ext uri="{FF2B5EF4-FFF2-40B4-BE49-F238E27FC236}">
                  <a16:creationId xmlns:a16="http://schemas.microsoft.com/office/drawing/2014/main" id="{0D775C01-05E9-45EC-96D2-31DCBE939D2D}"/>
                </a:ext>
              </a:extLst>
            </p:cNvPr>
            <p:cNvSpPr txBox="1">
              <a:spLocks noChangeArrowheads="1"/>
            </p:cNvSpPr>
            <p:nvPr/>
          </p:nvSpPr>
          <p:spPr bwMode="auto">
            <a:xfrm>
              <a:off x="5183" y="1092"/>
              <a:ext cx="464" cy="356"/>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鼠标键盘</a:t>
              </a:r>
            </a:p>
          </p:txBody>
        </p:sp>
        <p:sp>
          <p:nvSpPr>
            <p:cNvPr id="2613264" name="Text Box 16">
              <a:extLst>
                <a:ext uri="{FF2B5EF4-FFF2-40B4-BE49-F238E27FC236}">
                  <a16:creationId xmlns:a16="http://schemas.microsoft.com/office/drawing/2014/main" id="{B9B9F38C-BD9C-43EE-8AC8-C69F287126F9}"/>
                </a:ext>
              </a:extLst>
            </p:cNvPr>
            <p:cNvSpPr txBox="1">
              <a:spLocks noChangeArrowheads="1"/>
            </p:cNvSpPr>
            <p:nvPr/>
          </p:nvSpPr>
          <p:spPr bwMode="auto">
            <a:xfrm>
              <a:off x="4719" y="1140"/>
              <a:ext cx="528" cy="356"/>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USB</a:t>
              </a:r>
            </a:p>
            <a:p>
              <a:pPr algn="ctr" eaLnBrk="1" hangingPunct="1">
                <a:defRPr/>
              </a:pP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接口</a:t>
              </a:r>
            </a:p>
          </p:txBody>
        </p:sp>
        <p:sp>
          <p:nvSpPr>
            <p:cNvPr id="2613265" name="Text Box 17">
              <a:extLst>
                <a:ext uri="{FF2B5EF4-FFF2-40B4-BE49-F238E27FC236}">
                  <a16:creationId xmlns:a16="http://schemas.microsoft.com/office/drawing/2014/main" id="{42689963-FF81-40B4-9FCE-4A60643EB621}"/>
                </a:ext>
              </a:extLst>
            </p:cNvPr>
            <p:cNvSpPr txBox="1">
              <a:spLocks noChangeArrowheads="1"/>
            </p:cNvSpPr>
            <p:nvPr/>
          </p:nvSpPr>
          <p:spPr bwMode="auto">
            <a:xfrm>
              <a:off x="5077" y="1957"/>
              <a:ext cx="475" cy="508"/>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主板</a:t>
              </a:r>
            </a:p>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电源</a:t>
              </a:r>
            </a:p>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插座</a:t>
              </a:r>
            </a:p>
          </p:txBody>
        </p:sp>
      </p:grpSp>
      <p:sp>
        <p:nvSpPr>
          <p:cNvPr id="52227" name="Rectangle 18">
            <a:extLst>
              <a:ext uri="{FF2B5EF4-FFF2-40B4-BE49-F238E27FC236}">
                <a16:creationId xmlns:a16="http://schemas.microsoft.com/office/drawing/2014/main" id="{6286CCEF-2FAD-43B2-8D32-3E94970CFB98}"/>
              </a:ext>
            </a:extLst>
          </p:cNvPr>
          <p:cNvSpPr>
            <a:spLocks noChangeArrowheads="1"/>
          </p:cNvSpPr>
          <p:nvPr/>
        </p:nvSpPr>
        <p:spPr bwMode="auto">
          <a:xfrm>
            <a:off x="827088" y="836613"/>
            <a:ext cx="2747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latin typeface="微软雅黑" panose="020B0503020204020204" pitchFamily="34" charset="-122"/>
                <a:ea typeface="微软雅黑" panose="020B0503020204020204" pitchFamily="34" charset="-122"/>
              </a:rPr>
              <a:t>PC</a:t>
            </a:r>
            <a:r>
              <a:rPr lang="zh-CN" altLang="en-US" sz="2400" b="1">
                <a:latin typeface="微软雅黑" panose="020B0503020204020204" pitchFamily="34" charset="-122"/>
                <a:ea typeface="微软雅黑" panose="020B0503020204020204" pitchFamily="34" charset="-122"/>
              </a:rPr>
              <a:t>机中的各类总线</a:t>
            </a:r>
          </a:p>
        </p:txBody>
      </p:sp>
      <p:sp>
        <p:nvSpPr>
          <p:cNvPr id="23" name="矩形 22">
            <a:extLst>
              <a:ext uri="{FF2B5EF4-FFF2-40B4-BE49-F238E27FC236}">
                <a16:creationId xmlns:a16="http://schemas.microsoft.com/office/drawing/2014/main" id="{ADC219D8-7DF6-41DA-BF8D-216A12F55A8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1F47109-8AE8-4A30-BB77-1B3AC23029A8}"/>
              </a:ext>
            </a:extLst>
          </p:cNvPr>
          <p:cNvSpPr>
            <a:spLocks noChangeArrowheads="1"/>
          </p:cNvSpPr>
          <p:nvPr/>
        </p:nvSpPr>
        <p:spPr bwMode="auto">
          <a:xfrm>
            <a:off x="250825" y="947738"/>
            <a:ext cx="8066088"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3</a:t>
            </a:r>
            <a:r>
              <a:rPr lang="zh-CN" altLang="en-US" sz="2400" b="1">
                <a:latin typeface="微软雅黑" panose="020B0503020204020204" pitchFamily="34" charset="-122"/>
                <a:ea typeface="微软雅黑" panose="020B0503020204020204" pitchFamily="34" charset="-122"/>
              </a:rPr>
              <a:t>）工业控制计算机采用总线结构连接，其优点是</a:t>
            </a:r>
          </a:p>
        </p:txBody>
      </p:sp>
      <p:sp>
        <p:nvSpPr>
          <p:cNvPr id="2603011" name="Rectangle 3">
            <a:extLst>
              <a:ext uri="{FF2B5EF4-FFF2-40B4-BE49-F238E27FC236}">
                <a16:creationId xmlns:a16="http://schemas.microsoft.com/office/drawing/2014/main" id="{28197987-93B9-45B5-B4EF-AA6CB972A393}"/>
              </a:ext>
            </a:extLst>
          </p:cNvPr>
          <p:cNvSpPr>
            <a:spLocks noChangeArrowheads="1"/>
          </p:cNvSpPr>
          <p:nvPr/>
        </p:nvSpPr>
        <p:spPr bwMode="auto">
          <a:xfrm>
            <a:off x="112713" y="2125663"/>
            <a:ext cx="4975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）系统结构由面向</a:t>
            </a:r>
            <a:r>
              <a:rPr lang="en-US" altLang="zh-CN" sz="2000" b="1">
                <a:latin typeface="微软雅黑" panose="020B0503020204020204" pitchFamily="34" charset="-122"/>
                <a:ea typeface="微软雅黑" panose="020B0503020204020204" pitchFamily="34" charset="-122"/>
              </a:rPr>
              <a:t>CPU</a:t>
            </a:r>
            <a:r>
              <a:rPr lang="zh-CN" altLang="en-US" sz="2000" b="1">
                <a:latin typeface="微软雅黑" panose="020B0503020204020204" pitchFamily="34" charset="-122"/>
                <a:ea typeface="微软雅黑" panose="020B0503020204020204" pitchFamily="34" charset="-122"/>
              </a:rPr>
              <a:t>变为</a:t>
            </a:r>
            <a:r>
              <a:rPr lang="zh-CN" altLang="en-US" sz="2000" b="1">
                <a:solidFill>
                  <a:srgbClr val="0000FF"/>
                </a:solidFill>
                <a:latin typeface="微软雅黑" panose="020B0503020204020204" pitchFamily="34" charset="-122"/>
                <a:ea typeface="微软雅黑" panose="020B0503020204020204" pitchFamily="34" charset="-122"/>
              </a:rPr>
              <a:t>面向总线</a:t>
            </a:r>
            <a:r>
              <a:rPr lang="zh-CN" altLang="en-US" sz="2000" b="1">
                <a:latin typeface="微软雅黑" panose="020B0503020204020204" pitchFamily="34" charset="-122"/>
                <a:ea typeface="微软雅黑" panose="020B0503020204020204" pitchFamily="34" charset="-122"/>
              </a:rPr>
              <a:t>；</a:t>
            </a:r>
          </a:p>
        </p:txBody>
      </p:sp>
      <p:sp>
        <p:nvSpPr>
          <p:cNvPr id="2603012" name="Rectangle 4">
            <a:extLst>
              <a:ext uri="{FF2B5EF4-FFF2-40B4-BE49-F238E27FC236}">
                <a16:creationId xmlns:a16="http://schemas.microsoft.com/office/drawing/2014/main" id="{D6E6DFB1-0912-4D51-AF71-DFBAFE11F419}"/>
              </a:ext>
            </a:extLst>
          </p:cNvPr>
          <p:cNvSpPr>
            <a:spLocks noChangeArrowheads="1"/>
          </p:cNvSpPr>
          <p:nvPr/>
        </p:nvSpPr>
        <p:spPr bwMode="auto">
          <a:xfrm>
            <a:off x="112713" y="2780928"/>
            <a:ext cx="5200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）有利于硬件、软件</a:t>
            </a:r>
            <a:r>
              <a:rPr lang="zh-CN" altLang="en-US" sz="2000" b="1" dirty="0">
                <a:solidFill>
                  <a:srgbClr val="0000FF"/>
                </a:solidFill>
                <a:latin typeface="微软雅黑" panose="020B0503020204020204" pitchFamily="34" charset="-122"/>
                <a:ea typeface="微软雅黑" panose="020B0503020204020204" pitchFamily="34" charset="-122"/>
              </a:rPr>
              <a:t>模块化设计与生产</a:t>
            </a:r>
            <a:r>
              <a:rPr lang="zh-CN" altLang="en-US" sz="2000" b="1" dirty="0">
                <a:latin typeface="微软雅黑" panose="020B0503020204020204" pitchFamily="34" charset="-122"/>
                <a:ea typeface="微软雅黑" panose="020B0503020204020204" pitchFamily="34" charset="-122"/>
              </a:rPr>
              <a:t>；</a:t>
            </a:r>
          </a:p>
        </p:txBody>
      </p:sp>
      <p:sp>
        <p:nvSpPr>
          <p:cNvPr id="2603013" name="Rectangle 5">
            <a:extLst>
              <a:ext uri="{FF2B5EF4-FFF2-40B4-BE49-F238E27FC236}">
                <a16:creationId xmlns:a16="http://schemas.microsoft.com/office/drawing/2014/main" id="{C5E8A2EE-4D05-44A7-9556-36B1CC0AD96D}"/>
              </a:ext>
            </a:extLst>
          </p:cNvPr>
          <p:cNvSpPr>
            <a:spLocks noChangeArrowheads="1"/>
          </p:cNvSpPr>
          <p:nvPr/>
        </p:nvSpPr>
        <p:spPr bwMode="auto">
          <a:xfrm>
            <a:off x="112713" y="3415928"/>
            <a:ext cx="6996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）结构清晰，便于</a:t>
            </a:r>
            <a:r>
              <a:rPr lang="zh-CN" altLang="en-US" sz="2000" b="1">
                <a:solidFill>
                  <a:srgbClr val="0000FF"/>
                </a:solidFill>
                <a:latin typeface="微软雅黑" panose="020B0503020204020204" pitchFamily="34" charset="-122"/>
                <a:ea typeface="微软雅黑" panose="020B0503020204020204" pitchFamily="34" charset="-122"/>
              </a:rPr>
              <a:t>灵活组态、扩充、改进、升级和维护</a:t>
            </a:r>
            <a:r>
              <a:rPr lang="zh-CN" altLang="en-US" sz="2000" b="1">
                <a:latin typeface="微软雅黑" panose="020B0503020204020204" pitchFamily="34" charset="-122"/>
                <a:ea typeface="微软雅黑" panose="020B0503020204020204" pitchFamily="34" charset="-122"/>
              </a:rPr>
              <a:t>；</a:t>
            </a:r>
          </a:p>
        </p:txBody>
      </p:sp>
      <p:sp>
        <p:nvSpPr>
          <p:cNvPr id="2603014" name="Rectangle 6">
            <a:extLst>
              <a:ext uri="{FF2B5EF4-FFF2-40B4-BE49-F238E27FC236}">
                <a16:creationId xmlns:a16="http://schemas.microsoft.com/office/drawing/2014/main" id="{FB7E02C5-9893-4E60-80D3-A8FBB526DA0B}"/>
              </a:ext>
            </a:extLst>
          </p:cNvPr>
          <p:cNvSpPr>
            <a:spLocks noChangeArrowheads="1"/>
          </p:cNvSpPr>
          <p:nvPr/>
        </p:nvSpPr>
        <p:spPr bwMode="auto">
          <a:xfrm>
            <a:off x="112713" y="4156199"/>
            <a:ext cx="4943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）符合同一总线标准的产品</a:t>
            </a:r>
            <a:r>
              <a:rPr lang="zh-CN" altLang="en-US" sz="2000" b="1" dirty="0">
                <a:solidFill>
                  <a:srgbClr val="0000FF"/>
                </a:solidFill>
                <a:latin typeface="微软雅黑" panose="020B0503020204020204" pitchFamily="34" charset="-122"/>
                <a:ea typeface="微软雅黑" panose="020B0503020204020204" pitchFamily="34" charset="-122"/>
              </a:rPr>
              <a:t>兼容性强</a:t>
            </a:r>
            <a:r>
              <a:rPr lang="zh-CN" altLang="en-US" sz="2000" b="1" dirty="0">
                <a:latin typeface="微软雅黑" panose="020B0503020204020204" pitchFamily="34" charset="-122"/>
                <a:ea typeface="微软雅黑" panose="020B0503020204020204" pitchFamily="34" charset="-122"/>
              </a:rPr>
              <a:t>；</a:t>
            </a:r>
          </a:p>
        </p:txBody>
      </p:sp>
      <p:sp>
        <p:nvSpPr>
          <p:cNvPr id="2603015" name="Rectangle 7">
            <a:extLst>
              <a:ext uri="{FF2B5EF4-FFF2-40B4-BE49-F238E27FC236}">
                <a16:creationId xmlns:a16="http://schemas.microsoft.com/office/drawing/2014/main" id="{291DCA34-FAD8-4E1A-8313-967B43EB1FA6}"/>
              </a:ext>
            </a:extLst>
          </p:cNvPr>
          <p:cNvSpPr>
            <a:spLocks noChangeArrowheads="1"/>
          </p:cNvSpPr>
          <p:nvPr/>
        </p:nvSpPr>
        <p:spPr bwMode="auto">
          <a:xfrm>
            <a:off x="112713" y="4869160"/>
            <a:ext cx="8888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）满足用户不同的需要，</a:t>
            </a:r>
            <a:r>
              <a:rPr lang="zh-CN" altLang="en-US" sz="2000" b="1" dirty="0">
                <a:solidFill>
                  <a:srgbClr val="0000FF"/>
                </a:solidFill>
                <a:latin typeface="微软雅黑" panose="020B0503020204020204" pitchFamily="34" charset="-122"/>
                <a:ea typeface="微软雅黑" panose="020B0503020204020204" pitchFamily="34" charset="-122"/>
              </a:rPr>
              <a:t>容易构成各种用途</a:t>
            </a:r>
            <a:r>
              <a:rPr lang="zh-CN" altLang="en-US" sz="2000" b="1" dirty="0">
                <a:latin typeface="微软雅黑" panose="020B0503020204020204" pitchFamily="34" charset="-122"/>
                <a:ea typeface="微软雅黑" panose="020B0503020204020204" pitchFamily="34" charset="-122"/>
              </a:rPr>
              <a:t>的计算机应用系统。</a:t>
            </a:r>
          </a:p>
        </p:txBody>
      </p:sp>
      <p:sp>
        <p:nvSpPr>
          <p:cNvPr id="12" name="矩形 11">
            <a:extLst>
              <a:ext uri="{FF2B5EF4-FFF2-40B4-BE49-F238E27FC236}">
                <a16:creationId xmlns:a16="http://schemas.microsoft.com/office/drawing/2014/main" id="{6BBEAC65-9F2C-4DB6-B9A2-F142E67C8D9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3011"/>
                                        </p:tgtEl>
                                        <p:attrNameLst>
                                          <p:attrName>style.visibility</p:attrName>
                                        </p:attrNameLst>
                                      </p:cBhvr>
                                      <p:to>
                                        <p:strVal val="visible"/>
                                      </p:to>
                                    </p:set>
                                    <p:anim calcmode="lin" valueType="num">
                                      <p:cBhvr additive="base">
                                        <p:cTn id="7" dur="1000" fill="hold"/>
                                        <p:tgtEl>
                                          <p:spTgt spid="2603011"/>
                                        </p:tgtEl>
                                        <p:attrNameLst>
                                          <p:attrName>ppt_x</p:attrName>
                                        </p:attrNameLst>
                                      </p:cBhvr>
                                      <p:tavLst>
                                        <p:tav tm="0">
                                          <p:val>
                                            <p:strVal val="0-#ppt_w/2"/>
                                          </p:val>
                                        </p:tav>
                                        <p:tav tm="100000">
                                          <p:val>
                                            <p:strVal val="#ppt_x"/>
                                          </p:val>
                                        </p:tav>
                                      </p:tavLst>
                                    </p:anim>
                                    <p:anim calcmode="lin" valueType="num">
                                      <p:cBhvr additive="base">
                                        <p:cTn id="8" dur="1000" fill="hold"/>
                                        <p:tgtEl>
                                          <p:spTgt spid="26030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03012"/>
                                        </p:tgtEl>
                                        <p:attrNameLst>
                                          <p:attrName>style.visibility</p:attrName>
                                        </p:attrNameLst>
                                      </p:cBhvr>
                                      <p:to>
                                        <p:strVal val="visible"/>
                                      </p:to>
                                    </p:set>
                                    <p:anim calcmode="lin" valueType="num">
                                      <p:cBhvr additive="base">
                                        <p:cTn id="13" dur="1000" fill="hold"/>
                                        <p:tgtEl>
                                          <p:spTgt spid="2603012"/>
                                        </p:tgtEl>
                                        <p:attrNameLst>
                                          <p:attrName>ppt_x</p:attrName>
                                        </p:attrNameLst>
                                      </p:cBhvr>
                                      <p:tavLst>
                                        <p:tav tm="0">
                                          <p:val>
                                            <p:strVal val="0-#ppt_w/2"/>
                                          </p:val>
                                        </p:tav>
                                        <p:tav tm="100000">
                                          <p:val>
                                            <p:strVal val="#ppt_x"/>
                                          </p:val>
                                        </p:tav>
                                      </p:tavLst>
                                    </p:anim>
                                    <p:anim calcmode="lin" valueType="num">
                                      <p:cBhvr additive="base">
                                        <p:cTn id="14" dur="1000" fill="hold"/>
                                        <p:tgtEl>
                                          <p:spTgt spid="26030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03013"/>
                                        </p:tgtEl>
                                        <p:attrNameLst>
                                          <p:attrName>style.visibility</p:attrName>
                                        </p:attrNameLst>
                                      </p:cBhvr>
                                      <p:to>
                                        <p:strVal val="visible"/>
                                      </p:to>
                                    </p:set>
                                    <p:anim calcmode="lin" valueType="num">
                                      <p:cBhvr additive="base">
                                        <p:cTn id="19" dur="1000" fill="hold"/>
                                        <p:tgtEl>
                                          <p:spTgt spid="2603013"/>
                                        </p:tgtEl>
                                        <p:attrNameLst>
                                          <p:attrName>ppt_x</p:attrName>
                                        </p:attrNameLst>
                                      </p:cBhvr>
                                      <p:tavLst>
                                        <p:tav tm="0">
                                          <p:val>
                                            <p:strVal val="0-#ppt_w/2"/>
                                          </p:val>
                                        </p:tav>
                                        <p:tav tm="100000">
                                          <p:val>
                                            <p:strVal val="#ppt_x"/>
                                          </p:val>
                                        </p:tav>
                                      </p:tavLst>
                                    </p:anim>
                                    <p:anim calcmode="lin" valueType="num">
                                      <p:cBhvr additive="base">
                                        <p:cTn id="20" dur="1000" fill="hold"/>
                                        <p:tgtEl>
                                          <p:spTgt spid="260301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03014"/>
                                        </p:tgtEl>
                                        <p:attrNameLst>
                                          <p:attrName>style.visibility</p:attrName>
                                        </p:attrNameLst>
                                      </p:cBhvr>
                                      <p:to>
                                        <p:strVal val="visible"/>
                                      </p:to>
                                    </p:set>
                                    <p:anim calcmode="lin" valueType="num">
                                      <p:cBhvr additive="base">
                                        <p:cTn id="25" dur="1000" fill="hold"/>
                                        <p:tgtEl>
                                          <p:spTgt spid="2603014"/>
                                        </p:tgtEl>
                                        <p:attrNameLst>
                                          <p:attrName>ppt_x</p:attrName>
                                        </p:attrNameLst>
                                      </p:cBhvr>
                                      <p:tavLst>
                                        <p:tav tm="0">
                                          <p:val>
                                            <p:strVal val="0-#ppt_w/2"/>
                                          </p:val>
                                        </p:tav>
                                        <p:tav tm="100000">
                                          <p:val>
                                            <p:strVal val="#ppt_x"/>
                                          </p:val>
                                        </p:tav>
                                      </p:tavLst>
                                    </p:anim>
                                    <p:anim calcmode="lin" valueType="num">
                                      <p:cBhvr additive="base">
                                        <p:cTn id="26" dur="1000" fill="hold"/>
                                        <p:tgtEl>
                                          <p:spTgt spid="260301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03015"/>
                                        </p:tgtEl>
                                        <p:attrNameLst>
                                          <p:attrName>style.visibility</p:attrName>
                                        </p:attrNameLst>
                                      </p:cBhvr>
                                      <p:to>
                                        <p:strVal val="visible"/>
                                      </p:to>
                                    </p:set>
                                    <p:anim calcmode="lin" valueType="num">
                                      <p:cBhvr additive="base">
                                        <p:cTn id="31" dur="1000" fill="hold"/>
                                        <p:tgtEl>
                                          <p:spTgt spid="2603015"/>
                                        </p:tgtEl>
                                        <p:attrNameLst>
                                          <p:attrName>ppt_x</p:attrName>
                                        </p:attrNameLst>
                                      </p:cBhvr>
                                      <p:tavLst>
                                        <p:tav tm="0">
                                          <p:val>
                                            <p:strVal val="0-#ppt_w/2"/>
                                          </p:val>
                                        </p:tav>
                                        <p:tav tm="100000">
                                          <p:val>
                                            <p:strVal val="#ppt_x"/>
                                          </p:val>
                                        </p:tav>
                                      </p:tavLst>
                                    </p:anim>
                                    <p:anim calcmode="lin" valueType="num">
                                      <p:cBhvr additive="base">
                                        <p:cTn id="32" dur="1000" fill="hold"/>
                                        <p:tgtEl>
                                          <p:spTgt spid="26030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3011" grpId="0"/>
      <p:bldP spid="2603012" grpId="0"/>
      <p:bldP spid="2603013" grpId="0"/>
      <p:bldP spid="2603014" grpId="0"/>
      <p:bldP spid="26030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5">
            <a:extLst>
              <a:ext uri="{FF2B5EF4-FFF2-40B4-BE49-F238E27FC236}">
                <a16:creationId xmlns:a16="http://schemas.microsoft.com/office/drawing/2014/main" id="{7E92B246-52DE-4602-8142-78553C72A9C9}"/>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1BA8A046-5C2F-42F6-9FD5-56830EEC5BA4}"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18:51</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56323" name="Rectangle 2">
            <a:extLst>
              <a:ext uri="{FF2B5EF4-FFF2-40B4-BE49-F238E27FC236}">
                <a16:creationId xmlns:a16="http://schemas.microsoft.com/office/drawing/2014/main" id="{13585378-23F5-42E9-B8EC-288DF9218159}"/>
              </a:ext>
            </a:extLst>
          </p:cNvPr>
          <p:cNvSpPr>
            <a:spLocks noChangeArrowheads="1"/>
          </p:cNvSpPr>
          <p:nvPr/>
        </p:nvSpPr>
        <p:spPr bwMode="auto">
          <a:xfrm>
            <a:off x="395288" y="836613"/>
            <a:ext cx="446405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rPr>
              <a:t>）工业控制计算机的特点</a:t>
            </a:r>
          </a:p>
        </p:txBody>
      </p:sp>
      <p:sp>
        <p:nvSpPr>
          <p:cNvPr id="2582531" name="Rectangle 3">
            <a:extLst>
              <a:ext uri="{FF2B5EF4-FFF2-40B4-BE49-F238E27FC236}">
                <a16:creationId xmlns:a16="http://schemas.microsoft.com/office/drawing/2014/main" id="{37BD74C1-6A4E-40D6-ACA4-70CEA2C756C6}"/>
              </a:ext>
            </a:extLst>
          </p:cNvPr>
          <p:cNvSpPr>
            <a:spLocks noChangeArrowheads="1"/>
          </p:cNvSpPr>
          <p:nvPr/>
        </p:nvSpPr>
        <p:spPr bwMode="auto">
          <a:xfrm>
            <a:off x="468313" y="1612900"/>
            <a:ext cx="324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）可靠性高：</a:t>
            </a:r>
          </a:p>
        </p:txBody>
      </p:sp>
      <p:sp>
        <p:nvSpPr>
          <p:cNvPr id="2582532" name="Rectangle 4">
            <a:extLst>
              <a:ext uri="{FF2B5EF4-FFF2-40B4-BE49-F238E27FC236}">
                <a16:creationId xmlns:a16="http://schemas.microsoft.com/office/drawing/2014/main" id="{B597F0F7-D744-4597-8595-744AD5E9D3F8}"/>
              </a:ext>
            </a:extLst>
          </p:cNvPr>
          <p:cNvSpPr>
            <a:spLocks noChangeArrowheads="1"/>
          </p:cNvSpPr>
          <p:nvPr/>
        </p:nvSpPr>
        <p:spPr bwMode="auto">
          <a:xfrm>
            <a:off x="827088" y="2205038"/>
            <a:ext cx="7848600"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以确保平均无故障工作时间</a:t>
            </a:r>
            <a:r>
              <a:rPr lang="en-US" altLang="zh-CN" sz="2000" b="1" dirty="0">
                <a:latin typeface="微软雅黑" panose="020B0503020204020204" pitchFamily="34" charset="-122"/>
                <a:ea typeface="微软雅黑" panose="020B0503020204020204" pitchFamily="34" charset="-122"/>
              </a:rPr>
              <a:t>(MTBF)</a:t>
            </a:r>
            <a:r>
              <a:rPr lang="zh-CN" altLang="en-US" sz="2000" b="1" dirty="0">
                <a:latin typeface="微软雅黑" panose="020B0503020204020204" pitchFamily="34" charset="-122"/>
                <a:ea typeface="微软雅黑" panose="020B0503020204020204" pitchFamily="34" charset="-122"/>
              </a:rPr>
              <a:t>达到</a:t>
            </a:r>
            <a:r>
              <a:rPr lang="zh-CN" altLang="en-US" sz="2000" b="1" dirty="0">
                <a:solidFill>
                  <a:srgbClr val="0000FF"/>
                </a:solidFill>
                <a:latin typeface="微软雅黑" panose="020B0503020204020204" pitchFamily="34" charset="-122"/>
                <a:ea typeface="微软雅黑" panose="020B0503020204020204" pitchFamily="34" charset="-122"/>
              </a:rPr>
              <a:t>几万小时</a:t>
            </a:r>
            <a:r>
              <a:rPr lang="zh-CN" altLang="en-US" sz="2000" b="1" dirty="0">
                <a:latin typeface="微软雅黑" panose="020B0503020204020204" pitchFamily="34" charset="-122"/>
                <a:ea typeface="微软雅黑" panose="020B0503020204020204" pitchFamily="34" charset="-122"/>
              </a:rPr>
              <a:t>，同时尽量缩短（几分钟）故障修复时间</a:t>
            </a:r>
            <a:r>
              <a:rPr lang="en-US" altLang="zh-CN" sz="2000" b="1" dirty="0">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MTTR</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，以达到很高的运行效率。</a:t>
            </a:r>
          </a:p>
        </p:txBody>
      </p:sp>
      <p:sp>
        <p:nvSpPr>
          <p:cNvPr id="2582533" name="Rectangle 5">
            <a:extLst>
              <a:ext uri="{FF2B5EF4-FFF2-40B4-BE49-F238E27FC236}">
                <a16:creationId xmlns:a16="http://schemas.microsoft.com/office/drawing/2014/main" id="{4442A398-7283-469D-9899-7FD55A2B2E6F}"/>
              </a:ext>
            </a:extLst>
          </p:cNvPr>
          <p:cNvSpPr>
            <a:spLocks noChangeArrowheads="1"/>
          </p:cNvSpPr>
          <p:nvPr/>
        </p:nvSpPr>
        <p:spPr bwMode="auto">
          <a:xfrm>
            <a:off x="576263" y="3645024"/>
            <a:ext cx="1958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rPr>
              <a:t>）实时性好 </a:t>
            </a:r>
          </a:p>
        </p:txBody>
      </p:sp>
      <p:sp>
        <p:nvSpPr>
          <p:cNvPr id="2582534" name="Rectangle 6">
            <a:extLst>
              <a:ext uri="{FF2B5EF4-FFF2-40B4-BE49-F238E27FC236}">
                <a16:creationId xmlns:a16="http://schemas.microsoft.com/office/drawing/2014/main" id="{5DAF3931-87F4-436B-9427-EC11708C3F9A}"/>
              </a:ext>
            </a:extLst>
          </p:cNvPr>
          <p:cNvSpPr>
            <a:spLocks noChangeArrowheads="1"/>
          </p:cNvSpPr>
          <p:nvPr/>
        </p:nvSpPr>
        <p:spPr bwMode="auto">
          <a:xfrm>
            <a:off x="755650" y="4264149"/>
            <a:ext cx="7993063"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当过程参数出现偏差或故障时，工控机能</a:t>
            </a:r>
            <a:r>
              <a:rPr lang="zh-CN" altLang="en-US" sz="2000" b="1" dirty="0">
                <a:solidFill>
                  <a:srgbClr val="0000FF"/>
                </a:solidFill>
                <a:latin typeface="微软雅黑" panose="020B0503020204020204" pitchFamily="34" charset="-122"/>
                <a:ea typeface="微软雅黑" panose="020B0503020204020204" pitchFamily="34" charset="-122"/>
              </a:rPr>
              <a:t>及时响应</a:t>
            </a:r>
            <a:r>
              <a:rPr lang="zh-CN" altLang="en-US" sz="2000" b="1" dirty="0">
                <a:latin typeface="微软雅黑" panose="020B0503020204020204" pitchFamily="34" charset="-122"/>
                <a:ea typeface="微软雅黑" panose="020B0503020204020204" pitchFamily="34" charset="-122"/>
              </a:rPr>
              <a:t>，并能实时地</a:t>
            </a:r>
            <a:r>
              <a:rPr lang="zh-CN" altLang="en-US" sz="2000" b="1" dirty="0">
                <a:solidFill>
                  <a:srgbClr val="0000FF"/>
                </a:solidFill>
                <a:latin typeface="微软雅黑" panose="020B0503020204020204" pitchFamily="34" charset="-122"/>
                <a:ea typeface="微软雅黑" panose="020B0503020204020204" pitchFamily="34" charset="-122"/>
              </a:rPr>
              <a:t>进行报警和处理</a:t>
            </a:r>
            <a:r>
              <a:rPr lang="zh-CN" altLang="en-US" sz="2000" b="1" dirty="0">
                <a:latin typeface="微软雅黑" panose="020B0503020204020204" pitchFamily="34" charset="-122"/>
                <a:ea typeface="微软雅黑" panose="020B0503020204020204" pitchFamily="34" charset="-122"/>
              </a:rPr>
              <a:t>。为此工控机需配有</a:t>
            </a:r>
            <a:r>
              <a:rPr lang="zh-CN" altLang="en-US" sz="2000" b="1" dirty="0">
                <a:solidFill>
                  <a:srgbClr val="0000FF"/>
                </a:solidFill>
                <a:latin typeface="微软雅黑" panose="020B0503020204020204" pitchFamily="34" charset="-122"/>
                <a:ea typeface="微软雅黑" panose="020B0503020204020204" pitchFamily="34" charset="-122"/>
              </a:rPr>
              <a:t>实时多任务操作系统</a:t>
            </a:r>
            <a:r>
              <a:rPr lang="en-US" altLang="zh-CN" sz="2000" b="1" dirty="0">
                <a:latin typeface="微软雅黑" panose="020B0503020204020204" pitchFamily="34" charset="-122"/>
                <a:ea typeface="微软雅黑" panose="020B0503020204020204" pitchFamily="34" charset="-122"/>
              </a:rPr>
              <a:t>(RTOS)</a:t>
            </a:r>
            <a:r>
              <a:rPr lang="zh-CN" altLang="en-US" sz="2000" b="1" dirty="0">
                <a:latin typeface="微软雅黑" panose="020B0503020204020204" pitchFamily="34" charset="-122"/>
                <a:ea typeface="微软雅黑" panose="020B0503020204020204" pitchFamily="34" charset="-122"/>
              </a:rPr>
              <a:t>。</a:t>
            </a:r>
          </a:p>
        </p:txBody>
      </p:sp>
      <p:sp>
        <p:nvSpPr>
          <p:cNvPr id="11" name="矩形 10">
            <a:extLst>
              <a:ext uri="{FF2B5EF4-FFF2-40B4-BE49-F238E27FC236}">
                <a16:creationId xmlns:a16="http://schemas.microsoft.com/office/drawing/2014/main" id="{DB8DD367-5840-44E5-984C-B5DF6B67858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82531"/>
                                        </p:tgtEl>
                                        <p:attrNameLst>
                                          <p:attrName>style.visibility</p:attrName>
                                        </p:attrNameLst>
                                      </p:cBhvr>
                                      <p:to>
                                        <p:strVal val="visible"/>
                                      </p:to>
                                    </p:set>
                                    <p:anim calcmode="lin" valueType="num">
                                      <p:cBhvr additive="base">
                                        <p:cTn id="7" dur="1000" fill="hold"/>
                                        <p:tgtEl>
                                          <p:spTgt spid="2582531"/>
                                        </p:tgtEl>
                                        <p:attrNameLst>
                                          <p:attrName>ppt_x</p:attrName>
                                        </p:attrNameLst>
                                      </p:cBhvr>
                                      <p:tavLst>
                                        <p:tav tm="0">
                                          <p:val>
                                            <p:strVal val="0-#ppt_w/2"/>
                                          </p:val>
                                        </p:tav>
                                        <p:tav tm="100000">
                                          <p:val>
                                            <p:strVal val="#ppt_x"/>
                                          </p:val>
                                        </p:tav>
                                      </p:tavLst>
                                    </p:anim>
                                    <p:anim calcmode="lin" valueType="num">
                                      <p:cBhvr additive="base">
                                        <p:cTn id="8" dur="1000" fill="hold"/>
                                        <p:tgtEl>
                                          <p:spTgt spid="258253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3" presetClass="entr" presetSubtype="10" fill="hold" grpId="0" nodeType="afterEffect">
                                  <p:stCondLst>
                                    <p:cond delay="0"/>
                                  </p:stCondLst>
                                  <p:childTnLst>
                                    <p:set>
                                      <p:cBhvr>
                                        <p:cTn id="11" dur="1" fill="hold">
                                          <p:stCondLst>
                                            <p:cond delay="0"/>
                                          </p:stCondLst>
                                        </p:cTn>
                                        <p:tgtEl>
                                          <p:spTgt spid="2582532"/>
                                        </p:tgtEl>
                                        <p:attrNameLst>
                                          <p:attrName>style.visibility</p:attrName>
                                        </p:attrNameLst>
                                      </p:cBhvr>
                                      <p:to>
                                        <p:strVal val="visible"/>
                                      </p:to>
                                    </p:set>
                                    <p:animEffect transition="in" filter="blinds(horizontal)">
                                      <p:cBhvr>
                                        <p:cTn id="12" dur="500"/>
                                        <p:tgtEl>
                                          <p:spTgt spid="2582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582533"/>
                                        </p:tgtEl>
                                        <p:attrNameLst>
                                          <p:attrName>style.visibility</p:attrName>
                                        </p:attrNameLst>
                                      </p:cBhvr>
                                      <p:to>
                                        <p:strVal val="visible"/>
                                      </p:to>
                                    </p:set>
                                    <p:anim calcmode="lin" valueType="num">
                                      <p:cBhvr additive="base">
                                        <p:cTn id="17" dur="1000" fill="hold"/>
                                        <p:tgtEl>
                                          <p:spTgt spid="2582533"/>
                                        </p:tgtEl>
                                        <p:attrNameLst>
                                          <p:attrName>ppt_x</p:attrName>
                                        </p:attrNameLst>
                                      </p:cBhvr>
                                      <p:tavLst>
                                        <p:tav tm="0">
                                          <p:val>
                                            <p:strVal val="0-#ppt_w/2"/>
                                          </p:val>
                                        </p:tav>
                                        <p:tav tm="100000">
                                          <p:val>
                                            <p:strVal val="#ppt_x"/>
                                          </p:val>
                                        </p:tav>
                                      </p:tavLst>
                                    </p:anim>
                                    <p:anim calcmode="lin" valueType="num">
                                      <p:cBhvr additive="base">
                                        <p:cTn id="18" dur="1000" fill="hold"/>
                                        <p:tgtEl>
                                          <p:spTgt spid="258253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2582534"/>
                                        </p:tgtEl>
                                        <p:attrNameLst>
                                          <p:attrName>style.visibility</p:attrName>
                                        </p:attrNameLst>
                                      </p:cBhvr>
                                      <p:to>
                                        <p:strVal val="visible"/>
                                      </p:to>
                                    </p:set>
                                    <p:anim calcmode="lin" valueType="num">
                                      <p:cBhvr additive="base">
                                        <p:cTn id="22" dur="1000" fill="hold"/>
                                        <p:tgtEl>
                                          <p:spTgt spid="2582534"/>
                                        </p:tgtEl>
                                        <p:attrNameLst>
                                          <p:attrName>ppt_x</p:attrName>
                                        </p:attrNameLst>
                                      </p:cBhvr>
                                      <p:tavLst>
                                        <p:tav tm="0">
                                          <p:val>
                                            <p:strVal val="#ppt_x"/>
                                          </p:val>
                                        </p:tav>
                                        <p:tav tm="100000">
                                          <p:val>
                                            <p:strVal val="#ppt_x"/>
                                          </p:val>
                                        </p:tav>
                                      </p:tavLst>
                                    </p:anim>
                                    <p:anim calcmode="lin" valueType="num">
                                      <p:cBhvr additive="base">
                                        <p:cTn id="23" dur="1000" fill="hold"/>
                                        <p:tgtEl>
                                          <p:spTgt spid="25825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2531" grpId="0"/>
      <p:bldP spid="2582532" grpId="0"/>
      <p:bldP spid="2582533" grpId="0" bldLvl="0" animBg="1"/>
      <p:bldP spid="25825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EE2CF61-FF2A-439A-A617-D0F83E7D77E3}"/>
              </a:ext>
            </a:extLst>
          </p:cNvPr>
          <p:cNvSpPr>
            <a:spLocks noGrp="1"/>
          </p:cNvSpPr>
          <p:nvPr>
            <p:ph idx="4294967295"/>
          </p:nvPr>
        </p:nvSpPr>
        <p:spPr>
          <a:xfrm>
            <a:off x="360363" y="981075"/>
            <a:ext cx="8748712" cy="1511300"/>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2000" b="1" dirty="0">
                <a:latin typeface="微软雅黑" panose="020B0503020204020204" pitchFamily="34" charset="-122"/>
                <a:ea typeface="微软雅黑" panose="020B0503020204020204" pitchFamily="34" charset="-122"/>
              </a:rPr>
              <a:t>微型计算机的工作即运行程序，运行程序就是依次逐条从存储器中取出</a:t>
            </a:r>
            <a:r>
              <a:rPr lang="zh-CN" altLang="pt-BR" sz="2000" b="1" dirty="0">
                <a:latin typeface="微软雅黑" panose="020B0503020204020204" pitchFamily="34" charset="-122"/>
                <a:ea typeface="微软雅黑" panose="020B0503020204020204" pitchFamily="34" charset="-122"/>
              </a:rPr>
              <a:t>预先</a:t>
            </a:r>
            <a:r>
              <a:rPr lang="zh-CN" altLang="en-US" sz="2000" b="1" dirty="0">
                <a:latin typeface="微软雅黑" panose="020B0503020204020204" pitchFamily="34" charset="-122"/>
                <a:ea typeface="微软雅黑" panose="020B0503020204020204" pitchFamily="34" charset="-122"/>
              </a:rPr>
              <a:t>存放的指令并完成指令规定的动作。</a:t>
            </a:r>
          </a:p>
          <a:p>
            <a:pPr marL="355600" indent="-355600" eaLnBrk="1" hangingPunct="1">
              <a:lnSpc>
                <a:spcPct val="150000"/>
              </a:lnSpc>
              <a:buClr>
                <a:schemeClr val="tx2"/>
              </a:buClr>
              <a:buFont typeface="Wingdings" panose="05000000000000000000" pitchFamily="2" charset="2"/>
              <a:buBlip>
                <a:blip r:embed="rId2"/>
              </a:buBlip>
            </a:pPr>
            <a:r>
              <a:rPr lang="zh-CN" altLang="en-US" sz="2000" b="1" dirty="0">
                <a:latin typeface="微软雅黑" panose="020B0503020204020204" pitchFamily="34" charset="-122"/>
                <a:ea typeface="微软雅黑" panose="020B0503020204020204" pitchFamily="34" charset="-122"/>
              </a:rPr>
              <a:t>微机系统的基本工作原理是</a:t>
            </a:r>
            <a:r>
              <a:rPr lang="zh-CN" altLang="en-US" sz="2000" b="1" dirty="0">
                <a:solidFill>
                  <a:srgbClr val="0000FF"/>
                </a:solidFill>
                <a:latin typeface="微软雅黑" panose="020B0503020204020204" pitchFamily="34" charset="-122"/>
                <a:ea typeface="微软雅黑" panose="020B0503020204020204" pitchFamily="34" charset="-122"/>
              </a:rPr>
              <a:t>存储程序和程序控制</a:t>
            </a:r>
            <a:r>
              <a:rPr lang="zh-CN" altLang="en-US" sz="2000" b="1" dirty="0">
                <a:latin typeface="微软雅黑" panose="020B0503020204020204" pitchFamily="34" charset="-122"/>
                <a:ea typeface="微软雅黑" panose="020B0503020204020204" pitchFamily="34" charset="-122"/>
              </a:rPr>
              <a:t>。  </a:t>
            </a:r>
          </a:p>
        </p:txBody>
      </p:sp>
      <p:grpSp>
        <p:nvGrpSpPr>
          <p:cNvPr id="16387" name="Group 3">
            <a:extLst>
              <a:ext uri="{FF2B5EF4-FFF2-40B4-BE49-F238E27FC236}">
                <a16:creationId xmlns:a16="http://schemas.microsoft.com/office/drawing/2014/main" id="{54E8928F-F4B5-43A0-BF55-258DE4930339}"/>
              </a:ext>
            </a:extLst>
          </p:cNvPr>
          <p:cNvGrpSpPr>
            <a:grpSpLocks/>
          </p:cNvGrpSpPr>
          <p:nvPr/>
        </p:nvGrpSpPr>
        <p:grpSpPr bwMode="auto">
          <a:xfrm>
            <a:off x="873126" y="2997200"/>
            <a:ext cx="7227888" cy="3541713"/>
            <a:chOff x="550" y="1888"/>
            <a:chExt cx="4553" cy="2231"/>
          </a:xfrm>
        </p:grpSpPr>
        <p:sp>
          <p:nvSpPr>
            <p:cNvPr id="16389" name="Text Box 4">
              <a:extLst>
                <a:ext uri="{FF2B5EF4-FFF2-40B4-BE49-F238E27FC236}">
                  <a16:creationId xmlns:a16="http://schemas.microsoft.com/office/drawing/2014/main" id="{04710165-3FD5-40FE-971E-C572743851D3}"/>
                </a:ext>
              </a:extLst>
            </p:cNvPr>
            <p:cNvSpPr txBox="1">
              <a:spLocks noChangeArrowheads="1"/>
            </p:cNvSpPr>
            <p:nvPr/>
          </p:nvSpPr>
          <p:spPr bwMode="auto">
            <a:xfrm>
              <a:off x="3277" y="1933"/>
              <a:ext cx="918"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600" b="1" dirty="0">
                  <a:latin typeface="微软雅黑" panose="020B0503020204020204" pitchFamily="34" charset="-122"/>
                  <a:ea typeface="微软雅黑" panose="020B0503020204020204" pitchFamily="34" charset="-122"/>
                </a:rPr>
                <a:t>②CPU</a:t>
              </a:r>
              <a:r>
                <a:rPr lang="zh-CN" altLang="en-US" sz="1600" b="1" dirty="0">
                  <a:latin typeface="微软雅黑" panose="020B0503020204020204" pitchFamily="34" charset="-122"/>
                  <a:ea typeface="微软雅黑" panose="020B0503020204020204" pitchFamily="34" charset="-122"/>
                </a:rPr>
                <a:t>从内存中逐条读取该程序的指令及相关的数据。</a:t>
              </a:r>
            </a:p>
          </p:txBody>
        </p:sp>
        <p:sp>
          <p:nvSpPr>
            <p:cNvPr id="16390" name="Text Box 5">
              <a:extLst>
                <a:ext uri="{FF2B5EF4-FFF2-40B4-BE49-F238E27FC236}">
                  <a16:creationId xmlns:a16="http://schemas.microsoft.com/office/drawing/2014/main" id="{6082AC07-B5A6-4A39-8DDE-1B356FF4DC5F}"/>
                </a:ext>
              </a:extLst>
            </p:cNvPr>
            <p:cNvSpPr txBox="1">
              <a:spLocks noChangeArrowheads="1"/>
            </p:cNvSpPr>
            <p:nvPr/>
          </p:nvSpPr>
          <p:spPr bwMode="auto">
            <a:xfrm>
              <a:off x="3297" y="3203"/>
              <a:ext cx="98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600" b="1" dirty="0">
                  <a:latin typeface="微软雅黑" panose="020B0503020204020204" pitchFamily="34" charset="-122"/>
                  <a:ea typeface="微软雅黑" panose="020B0503020204020204" pitchFamily="34" charset="-122"/>
                </a:rPr>
                <a:t>④</a:t>
              </a:r>
              <a:r>
                <a:rPr lang="zh-CN" altLang="en-US" sz="1600" b="1" dirty="0">
                  <a:latin typeface="微软雅黑" panose="020B0503020204020204" pitchFamily="34" charset="-122"/>
                  <a:ea typeface="微软雅黑" panose="020B0503020204020204" pitchFamily="34" charset="-122"/>
                </a:rPr>
                <a:t>将指令的运算处理结果送回内存保存。</a:t>
              </a:r>
            </a:p>
          </p:txBody>
        </p:sp>
        <p:sp>
          <p:nvSpPr>
            <p:cNvPr id="16391" name="Text Box 6">
              <a:extLst>
                <a:ext uri="{FF2B5EF4-FFF2-40B4-BE49-F238E27FC236}">
                  <a16:creationId xmlns:a16="http://schemas.microsoft.com/office/drawing/2014/main" id="{6A1E25BF-DF4E-43C4-B241-8BB44D740AB1}"/>
                </a:ext>
              </a:extLst>
            </p:cNvPr>
            <p:cNvSpPr txBox="1">
              <a:spLocks noChangeArrowheads="1"/>
            </p:cNvSpPr>
            <p:nvPr/>
          </p:nvSpPr>
          <p:spPr bwMode="auto">
            <a:xfrm>
              <a:off x="1292" y="3113"/>
              <a:ext cx="956" cy="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600" b="1" dirty="0">
                  <a:latin typeface="微软雅黑" panose="020B0503020204020204" pitchFamily="34" charset="-122"/>
                  <a:ea typeface="微软雅黑" panose="020B0503020204020204" pitchFamily="34" charset="-122"/>
                </a:rPr>
                <a:t>⑤</a:t>
              </a:r>
              <a:r>
                <a:rPr lang="zh-CN" altLang="en-US" sz="1600" b="1" dirty="0">
                  <a:latin typeface="微软雅黑" panose="020B0503020204020204" pitchFamily="34" charset="-122"/>
                  <a:ea typeface="微软雅黑" panose="020B0503020204020204" pitchFamily="34" charset="-122"/>
                </a:rPr>
                <a:t>任务完成后，将处理得到的全部结果成批传送到外存以长久保存。</a:t>
              </a:r>
            </a:p>
          </p:txBody>
        </p:sp>
        <p:grpSp>
          <p:nvGrpSpPr>
            <p:cNvPr id="16392" name="Group 7">
              <a:extLst>
                <a:ext uri="{FF2B5EF4-FFF2-40B4-BE49-F238E27FC236}">
                  <a16:creationId xmlns:a16="http://schemas.microsoft.com/office/drawing/2014/main" id="{8C87373E-205D-480F-897E-DF05740121C1}"/>
                </a:ext>
              </a:extLst>
            </p:cNvPr>
            <p:cNvGrpSpPr>
              <a:grpSpLocks/>
            </p:cNvGrpSpPr>
            <p:nvPr/>
          </p:nvGrpSpPr>
          <p:grpSpPr bwMode="auto">
            <a:xfrm>
              <a:off x="550" y="2614"/>
              <a:ext cx="728" cy="767"/>
              <a:chOff x="2011" y="8667"/>
              <a:chExt cx="1201" cy="702"/>
            </a:xfrm>
          </p:grpSpPr>
          <p:sp>
            <p:nvSpPr>
              <p:cNvPr id="2408456" name="AutoShape 8">
                <a:extLst>
                  <a:ext uri="{FF2B5EF4-FFF2-40B4-BE49-F238E27FC236}">
                    <a16:creationId xmlns:a16="http://schemas.microsoft.com/office/drawing/2014/main" id="{8559CFD9-3A54-43AA-B1BA-631DD75F48CF}"/>
                  </a:ext>
                </a:extLst>
              </p:cNvPr>
              <p:cNvSpPr>
                <a:spLocks noChangeArrowheads="1"/>
              </p:cNvSpPr>
              <p:nvPr/>
            </p:nvSpPr>
            <p:spPr bwMode="auto">
              <a:xfrm>
                <a:off x="2086" y="8667"/>
                <a:ext cx="1034" cy="702"/>
              </a:xfrm>
              <a:prstGeom prst="can">
                <a:avLst>
                  <a:gd name="adj" fmla="val 25000"/>
                </a:avLst>
              </a:prstGeom>
              <a:solidFill>
                <a:srgbClr val="FFFFFF"/>
              </a:solidFill>
              <a:ln w="9525">
                <a:solidFill>
                  <a:srgbClr val="000000"/>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16430" name="Text Box 9">
                <a:extLst>
                  <a:ext uri="{FF2B5EF4-FFF2-40B4-BE49-F238E27FC236}">
                    <a16:creationId xmlns:a16="http://schemas.microsoft.com/office/drawing/2014/main" id="{6844989A-0E53-4EFD-8717-6ED64E70BC28}"/>
                  </a:ext>
                </a:extLst>
              </p:cNvPr>
              <p:cNvSpPr txBox="1">
                <a:spLocks noChangeArrowheads="1"/>
              </p:cNvSpPr>
              <p:nvPr/>
            </p:nvSpPr>
            <p:spPr bwMode="auto">
              <a:xfrm>
                <a:off x="2011" y="8791"/>
                <a:ext cx="1201"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2000" b="1" dirty="0">
                    <a:solidFill>
                      <a:srgbClr val="0000FF"/>
                    </a:solidFill>
                    <a:latin typeface="微软雅黑" panose="020B0503020204020204" pitchFamily="34" charset="-122"/>
                    <a:ea typeface="微软雅黑" panose="020B0503020204020204" pitchFamily="34" charset="-122"/>
                  </a:rPr>
                  <a:t>外部</a:t>
                </a:r>
              </a:p>
              <a:p>
                <a:pPr algn="ctr" eaLnBrk="1" hangingPunct="1">
                  <a:spcBef>
                    <a:spcPct val="0"/>
                  </a:spcBef>
                  <a:buFontTx/>
                  <a:buNone/>
                </a:pPr>
                <a:r>
                  <a:rPr lang="zh-CN" altLang="en-US" sz="2000" b="1" dirty="0">
                    <a:solidFill>
                      <a:srgbClr val="0000FF"/>
                    </a:solidFill>
                    <a:latin typeface="微软雅黑" panose="020B0503020204020204" pitchFamily="34" charset="-122"/>
                    <a:ea typeface="微软雅黑" panose="020B0503020204020204" pitchFamily="34" charset="-122"/>
                  </a:rPr>
                  <a:t>存储器</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en-US" altLang="zh-CN" sz="2000" b="1" dirty="0">
                    <a:solidFill>
                      <a:srgbClr val="0000FF"/>
                    </a:solidFill>
                    <a:latin typeface="微软雅黑" panose="020B0503020204020204" pitchFamily="34" charset="-122"/>
                    <a:ea typeface="微软雅黑" panose="020B0503020204020204" pitchFamily="34" charset="-122"/>
                  </a:rPr>
                  <a:t>storage</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grpSp>
        <p:sp>
          <p:nvSpPr>
            <p:cNvPr id="2408458" name="Rectangle 10">
              <a:extLst>
                <a:ext uri="{FF2B5EF4-FFF2-40B4-BE49-F238E27FC236}">
                  <a16:creationId xmlns:a16="http://schemas.microsoft.com/office/drawing/2014/main" id="{41D3F82F-A0A0-4DF1-AF20-F51230A28A32}"/>
                </a:ext>
              </a:extLst>
            </p:cNvPr>
            <p:cNvSpPr>
              <a:spLocks noChangeArrowheads="1"/>
            </p:cNvSpPr>
            <p:nvPr/>
          </p:nvSpPr>
          <p:spPr bwMode="auto">
            <a:xfrm>
              <a:off x="2366" y="1888"/>
              <a:ext cx="786" cy="2086"/>
            </a:xfrm>
            <a:prstGeom prst="rect">
              <a:avLst/>
            </a:prstGeom>
            <a:solidFill>
              <a:srgbClr val="FFFFFF"/>
            </a:solidFill>
            <a:ln w="9525">
              <a:solidFill>
                <a:srgbClr val="000000"/>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394" name="Text Box 11">
              <a:extLst>
                <a:ext uri="{FF2B5EF4-FFF2-40B4-BE49-F238E27FC236}">
                  <a16:creationId xmlns:a16="http://schemas.microsoft.com/office/drawing/2014/main" id="{625902D5-446C-4586-8791-2E517C02EAF6}"/>
                </a:ext>
              </a:extLst>
            </p:cNvPr>
            <p:cNvSpPr txBox="1">
              <a:spLocks noChangeArrowheads="1"/>
            </p:cNvSpPr>
            <p:nvPr/>
          </p:nvSpPr>
          <p:spPr bwMode="auto">
            <a:xfrm>
              <a:off x="2841" y="2317"/>
              <a:ext cx="359" cy="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rPr>
                <a:t>内存储器</a:t>
              </a:r>
              <a:r>
                <a:rPr lang="en-US" altLang="zh-CN" sz="1800" b="1" dirty="0">
                  <a:solidFill>
                    <a:srgbClr val="FF0000"/>
                  </a:solidFill>
                  <a:latin typeface="微软雅黑" panose="020B0503020204020204" pitchFamily="34" charset="-122"/>
                  <a:ea typeface="微软雅黑" panose="020B0503020204020204" pitchFamily="34" charset="-122"/>
                </a:rPr>
                <a:t>(memory)</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grpSp>
          <p:nvGrpSpPr>
            <p:cNvPr id="16395" name="Group 12">
              <a:extLst>
                <a:ext uri="{FF2B5EF4-FFF2-40B4-BE49-F238E27FC236}">
                  <a16:creationId xmlns:a16="http://schemas.microsoft.com/office/drawing/2014/main" id="{36697E14-A637-433D-BEDD-A48F5B116344}"/>
                </a:ext>
              </a:extLst>
            </p:cNvPr>
            <p:cNvGrpSpPr>
              <a:grpSpLocks/>
            </p:cNvGrpSpPr>
            <p:nvPr/>
          </p:nvGrpSpPr>
          <p:grpSpPr bwMode="auto">
            <a:xfrm>
              <a:off x="4386" y="2198"/>
              <a:ext cx="717" cy="1595"/>
              <a:chOff x="4655" y="2639"/>
              <a:chExt cx="765" cy="944"/>
            </a:xfrm>
          </p:grpSpPr>
          <p:sp>
            <p:nvSpPr>
              <p:cNvPr id="2408461" name="Rectangle 13">
                <a:extLst>
                  <a:ext uri="{FF2B5EF4-FFF2-40B4-BE49-F238E27FC236}">
                    <a16:creationId xmlns:a16="http://schemas.microsoft.com/office/drawing/2014/main" id="{E196C533-B97F-4C68-8D73-B3F0E0B3AED7}"/>
                  </a:ext>
                </a:extLst>
              </p:cNvPr>
              <p:cNvSpPr>
                <a:spLocks noChangeArrowheads="1"/>
              </p:cNvSpPr>
              <p:nvPr/>
            </p:nvSpPr>
            <p:spPr bwMode="auto">
              <a:xfrm>
                <a:off x="4655" y="2639"/>
                <a:ext cx="765" cy="944"/>
              </a:xfrm>
              <a:prstGeom prst="rect">
                <a:avLst/>
              </a:prstGeom>
              <a:solidFill>
                <a:srgbClr val="FFFFFF"/>
              </a:solidFill>
              <a:ln w="9525">
                <a:solidFill>
                  <a:srgbClr val="000000"/>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428" name="Text Box 14">
                <a:extLst>
                  <a:ext uri="{FF2B5EF4-FFF2-40B4-BE49-F238E27FC236}">
                    <a16:creationId xmlns:a16="http://schemas.microsoft.com/office/drawing/2014/main" id="{F45EF694-4A10-4278-8963-2939126F7CB4}"/>
                  </a:ext>
                </a:extLst>
              </p:cNvPr>
              <p:cNvSpPr txBox="1">
                <a:spLocks noChangeArrowheads="1"/>
              </p:cNvSpPr>
              <p:nvPr/>
            </p:nvSpPr>
            <p:spPr bwMode="auto">
              <a:xfrm>
                <a:off x="4656" y="2655"/>
                <a:ext cx="72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solidFill>
                      <a:srgbClr val="F85326"/>
                    </a:solidFill>
                    <a:latin typeface="微软雅黑" panose="020B0503020204020204" pitchFamily="34" charset="-122"/>
                    <a:ea typeface="微软雅黑" panose="020B0503020204020204" pitchFamily="34" charset="-122"/>
                  </a:rPr>
                  <a:t>CPU</a:t>
                </a:r>
              </a:p>
            </p:txBody>
          </p:sp>
        </p:grpSp>
        <p:grpSp>
          <p:nvGrpSpPr>
            <p:cNvPr id="16396" name="Group 15">
              <a:extLst>
                <a:ext uri="{FF2B5EF4-FFF2-40B4-BE49-F238E27FC236}">
                  <a16:creationId xmlns:a16="http://schemas.microsoft.com/office/drawing/2014/main" id="{8354FAA4-FEA1-43B8-9B04-97936ABC7BDD}"/>
                </a:ext>
              </a:extLst>
            </p:cNvPr>
            <p:cNvGrpSpPr>
              <a:grpSpLocks/>
            </p:cNvGrpSpPr>
            <p:nvPr/>
          </p:nvGrpSpPr>
          <p:grpSpPr bwMode="auto">
            <a:xfrm>
              <a:off x="1268" y="2850"/>
              <a:ext cx="1085" cy="203"/>
              <a:chOff x="1328" y="3028"/>
              <a:chExt cx="1158" cy="120"/>
            </a:xfrm>
          </p:grpSpPr>
          <p:sp>
            <p:nvSpPr>
              <p:cNvPr id="2408464" name="Line 16">
                <a:extLst>
                  <a:ext uri="{FF2B5EF4-FFF2-40B4-BE49-F238E27FC236}">
                    <a16:creationId xmlns:a16="http://schemas.microsoft.com/office/drawing/2014/main" id="{40A78DE8-DF39-44C4-9A63-916A31045FEF}"/>
                  </a:ext>
                </a:extLst>
              </p:cNvPr>
              <p:cNvSpPr>
                <a:spLocks noChangeShapeType="1"/>
              </p:cNvSpPr>
              <p:nvPr/>
            </p:nvSpPr>
            <p:spPr bwMode="auto">
              <a:xfrm>
                <a:off x="1328" y="3028"/>
                <a:ext cx="1158" cy="0"/>
              </a:xfrm>
              <a:prstGeom prst="line">
                <a:avLst/>
              </a:prstGeom>
              <a:noFill/>
              <a:ln w="28575">
                <a:solidFill>
                  <a:schemeClr val="tx2"/>
                </a:solidFill>
                <a:round/>
                <a:tailEnd type="triangle" w="sm"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65" name="Line 17">
                <a:extLst>
                  <a:ext uri="{FF2B5EF4-FFF2-40B4-BE49-F238E27FC236}">
                    <a16:creationId xmlns:a16="http://schemas.microsoft.com/office/drawing/2014/main" id="{930836A8-D9F4-45AB-A767-D4C763CB293A}"/>
                  </a:ext>
                </a:extLst>
              </p:cNvPr>
              <p:cNvSpPr>
                <a:spLocks noChangeShapeType="1"/>
              </p:cNvSpPr>
              <p:nvPr/>
            </p:nvSpPr>
            <p:spPr bwMode="auto">
              <a:xfrm flipH="1">
                <a:off x="1328" y="3148"/>
                <a:ext cx="1158" cy="0"/>
              </a:xfrm>
              <a:prstGeom prst="line">
                <a:avLst/>
              </a:prstGeom>
              <a:ln w="28575">
                <a:solidFill>
                  <a:schemeClr val="tx2"/>
                </a:solidFill>
                <a:tailEnd type="triangle" w="sm" len="med"/>
              </a:ln>
            </p:spPr>
            <p:style>
              <a:lnRef idx="3">
                <a:schemeClr val="accent1"/>
              </a:lnRef>
              <a:fillRef idx="0">
                <a:schemeClr val="accent1"/>
              </a:fillRef>
              <a:effectRef idx="2">
                <a:schemeClr val="accent1"/>
              </a:effectRef>
              <a:fontRef idx="minor">
                <a:schemeClr val="tx1"/>
              </a:fontRef>
            </p:style>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16397" name="Group 18">
              <a:extLst>
                <a:ext uri="{FF2B5EF4-FFF2-40B4-BE49-F238E27FC236}">
                  <a16:creationId xmlns:a16="http://schemas.microsoft.com/office/drawing/2014/main" id="{23FEC456-E8BA-48BA-A577-376DC7EC19F2}"/>
                </a:ext>
              </a:extLst>
            </p:cNvPr>
            <p:cNvGrpSpPr>
              <a:grpSpLocks/>
            </p:cNvGrpSpPr>
            <p:nvPr/>
          </p:nvGrpSpPr>
          <p:grpSpPr bwMode="auto">
            <a:xfrm>
              <a:off x="3289" y="2815"/>
              <a:ext cx="1084" cy="291"/>
              <a:chOff x="3484" y="3003"/>
              <a:chExt cx="1158" cy="173"/>
            </a:xfrm>
          </p:grpSpPr>
          <p:sp>
            <p:nvSpPr>
              <p:cNvPr id="2408467" name="Line 19">
                <a:extLst>
                  <a:ext uri="{FF2B5EF4-FFF2-40B4-BE49-F238E27FC236}">
                    <a16:creationId xmlns:a16="http://schemas.microsoft.com/office/drawing/2014/main" id="{C7D8A834-86B0-4F61-B0C2-4B342982AF53}"/>
                  </a:ext>
                </a:extLst>
              </p:cNvPr>
              <p:cNvSpPr>
                <a:spLocks noChangeShapeType="1"/>
              </p:cNvSpPr>
              <p:nvPr/>
            </p:nvSpPr>
            <p:spPr bwMode="auto">
              <a:xfrm>
                <a:off x="3484" y="3003"/>
                <a:ext cx="1158" cy="0"/>
              </a:xfrm>
              <a:prstGeom prst="line">
                <a:avLst/>
              </a:prstGeom>
              <a:noFill/>
              <a:ln w="19050">
                <a:solidFill>
                  <a:schemeClr val="tx2"/>
                </a:solidFill>
                <a:round/>
                <a:tailEnd type="triangle" w="sm"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68" name="Line 20">
                <a:extLst>
                  <a:ext uri="{FF2B5EF4-FFF2-40B4-BE49-F238E27FC236}">
                    <a16:creationId xmlns:a16="http://schemas.microsoft.com/office/drawing/2014/main" id="{5CE33AE6-7E22-426F-87A3-1B2300A0189D}"/>
                  </a:ext>
                </a:extLst>
              </p:cNvPr>
              <p:cNvSpPr>
                <a:spLocks noChangeShapeType="1"/>
              </p:cNvSpPr>
              <p:nvPr/>
            </p:nvSpPr>
            <p:spPr bwMode="auto">
              <a:xfrm flipH="1">
                <a:off x="3484" y="3176"/>
                <a:ext cx="1158" cy="0"/>
              </a:xfrm>
              <a:prstGeom prst="line">
                <a:avLst/>
              </a:prstGeom>
              <a:noFill/>
              <a:ln w="19050">
                <a:solidFill>
                  <a:schemeClr val="tx2"/>
                </a:solidFill>
                <a:round/>
                <a:tailEnd type="triangle" w="sm"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16398" name="Text Box 21">
              <a:extLst>
                <a:ext uri="{FF2B5EF4-FFF2-40B4-BE49-F238E27FC236}">
                  <a16:creationId xmlns:a16="http://schemas.microsoft.com/office/drawing/2014/main" id="{FDBB92F1-DCBF-4194-BBD1-3366016DA70D}"/>
                </a:ext>
              </a:extLst>
            </p:cNvPr>
            <p:cNvSpPr txBox="1">
              <a:spLocks noChangeArrowheads="1"/>
            </p:cNvSpPr>
            <p:nvPr/>
          </p:nvSpPr>
          <p:spPr bwMode="auto">
            <a:xfrm>
              <a:off x="1292" y="1991"/>
              <a:ext cx="980" cy="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600" b="1" dirty="0">
                  <a:latin typeface="微软雅黑" panose="020B0503020204020204" pitchFamily="34" charset="-122"/>
                  <a:ea typeface="微软雅黑" panose="020B0503020204020204" pitchFamily="34" charset="-122"/>
                </a:rPr>
                <a:t>①</a:t>
              </a:r>
              <a:r>
                <a:rPr lang="zh-CN" altLang="en-US" sz="1600" b="1" dirty="0">
                  <a:latin typeface="微软雅黑" panose="020B0503020204020204" pitchFamily="34" charset="-122"/>
                  <a:ea typeface="微软雅黑" panose="020B0503020204020204" pitchFamily="34" charset="-122"/>
                </a:rPr>
                <a:t>任务启动时，执行该任务的程序和数据从外存成批传送到内存。</a:t>
              </a:r>
            </a:p>
          </p:txBody>
        </p:sp>
        <p:grpSp>
          <p:nvGrpSpPr>
            <p:cNvPr id="16399" name="Group 22">
              <a:extLst>
                <a:ext uri="{FF2B5EF4-FFF2-40B4-BE49-F238E27FC236}">
                  <a16:creationId xmlns:a16="http://schemas.microsoft.com/office/drawing/2014/main" id="{931B719E-D9E8-4392-AEFE-D7DE0F7FF6A1}"/>
                </a:ext>
              </a:extLst>
            </p:cNvPr>
            <p:cNvGrpSpPr>
              <a:grpSpLocks/>
            </p:cNvGrpSpPr>
            <p:nvPr/>
          </p:nvGrpSpPr>
          <p:grpSpPr bwMode="auto">
            <a:xfrm>
              <a:off x="2426" y="1979"/>
              <a:ext cx="616" cy="2140"/>
              <a:chOff x="2001" y="1856"/>
              <a:chExt cx="500" cy="993"/>
            </a:xfrm>
          </p:grpSpPr>
          <p:sp>
            <p:nvSpPr>
              <p:cNvPr id="16409" name="Text Box 23">
                <a:extLst>
                  <a:ext uri="{FF2B5EF4-FFF2-40B4-BE49-F238E27FC236}">
                    <a16:creationId xmlns:a16="http://schemas.microsoft.com/office/drawing/2014/main" id="{78ECFFB7-1A4A-45D9-8810-0B63429A3B75}"/>
                  </a:ext>
                </a:extLst>
              </p:cNvPr>
              <p:cNvSpPr txBox="1">
                <a:spLocks noChangeArrowheads="1"/>
              </p:cNvSpPr>
              <p:nvPr/>
            </p:nvSpPr>
            <p:spPr bwMode="auto">
              <a:xfrm>
                <a:off x="2018" y="1873"/>
                <a:ext cx="42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指令</a:t>
                </a:r>
                <a:r>
                  <a:rPr lang="en-US" altLang="zh-CN" sz="1400" b="1">
                    <a:solidFill>
                      <a:srgbClr val="0000FF"/>
                    </a:solidFill>
                    <a:latin typeface="微软雅黑" panose="020B0503020204020204" pitchFamily="34" charset="-122"/>
                    <a:ea typeface="微软雅黑" panose="020B0503020204020204" pitchFamily="34" charset="-122"/>
                  </a:rPr>
                  <a:t>1</a:t>
                </a:r>
              </a:p>
            </p:txBody>
          </p:sp>
          <p:sp>
            <p:nvSpPr>
              <p:cNvPr id="16410" name="Text Box 24">
                <a:extLst>
                  <a:ext uri="{FF2B5EF4-FFF2-40B4-BE49-F238E27FC236}">
                    <a16:creationId xmlns:a16="http://schemas.microsoft.com/office/drawing/2014/main" id="{07924AF2-BA21-4D2F-9303-22795CC704D9}"/>
                  </a:ext>
                </a:extLst>
              </p:cNvPr>
              <p:cNvSpPr txBox="1">
                <a:spLocks noChangeArrowheads="1"/>
              </p:cNvSpPr>
              <p:nvPr/>
            </p:nvSpPr>
            <p:spPr bwMode="auto">
              <a:xfrm>
                <a:off x="2018" y="1970"/>
                <a:ext cx="42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指令</a:t>
                </a:r>
                <a:r>
                  <a:rPr lang="en-US" altLang="zh-CN" sz="1400" b="1">
                    <a:solidFill>
                      <a:srgbClr val="0000FF"/>
                    </a:solidFill>
                    <a:latin typeface="微软雅黑" panose="020B0503020204020204" pitchFamily="34" charset="-122"/>
                    <a:ea typeface="微软雅黑" panose="020B0503020204020204" pitchFamily="34" charset="-122"/>
                  </a:rPr>
                  <a:t>2</a:t>
                </a:r>
              </a:p>
            </p:txBody>
          </p:sp>
          <p:sp>
            <p:nvSpPr>
              <p:cNvPr id="16411" name="Text Box 25">
                <a:extLst>
                  <a:ext uri="{FF2B5EF4-FFF2-40B4-BE49-F238E27FC236}">
                    <a16:creationId xmlns:a16="http://schemas.microsoft.com/office/drawing/2014/main" id="{7E4F54BA-0757-4667-9A95-7D0AECB7EB11}"/>
                  </a:ext>
                </a:extLst>
              </p:cNvPr>
              <p:cNvSpPr txBox="1">
                <a:spLocks noChangeArrowheads="1"/>
              </p:cNvSpPr>
              <p:nvPr/>
            </p:nvSpPr>
            <p:spPr bwMode="auto">
              <a:xfrm>
                <a:off x="2018" y="2127"/>
                <a:ext cx="42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指令</a:t>
                </a:r>
                <a:r>
                  <a:rPr lang="en-US" altLang="zh-CN" sz="1400" b="1">
                    <a:solidFill>
                      <a:srgbClr val="0000FF"/>
                    </a:solidFill>
                    <a:latin typeface="微软雅黑" panose="020B0503020204020204" pitchFamily="34" charset="-122"/>
                    <a:ea typeface="微软雅黑" panose="020B0503020204020204" pitchFamily="34" charset="-122"/>
                  </a:rPr>
                  <a:t>k</a:t>
                </a:r>
              </a:p>
              <a:p>
                <a:pPr eaLnBrk="1" hangingPunct="1">
                  <a:spcBef>
                    <a:spcPct val="0"/>
                  </a:spcBef>
                  <a:buFontTx/>
                  <a:buNone/>
                </a:pP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16412" name="Text Box 26">
                <a:extLst>
                  <a:ext uri="{FF2B5EF4-FFF2-40B4-BE49-F238E27FC236}">
                    <a16:creationId xmlns:a16="http://schemas.microsoft.com/office/drawing/2014/main" id="{6C75513A-5EAE-4F76-BE89-DBE35C5BDBC8}"/>
                  </a:ext>
                </a:extLst>
              </p:cNvPr>
              <p:cNvSpPr txBox="1">
                <a:spLocks noChangeArrowheads="1"/>
              </p:cNvSpPr>
              <p:nvPr/>
            </p:nvSpPr>
            <p:spPr bwMode="auto">
              <a:xfrm>
                <a:off x="2018" y="2264"/>
                <a:ext cx="42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指令</a:t>
                </a:r>
                <a:r>
                  <a:rPr lang="en-US" altLang="zh-CN" sz="1400" b="1">
                    <a:solidFill>
                      <a:srgbClr val="0000FF"/>
                    </a:solidFill>
                    <a:latin typeface="微软雅黑" panose="020B0503020204020204" pitchFamily="34" charset="-122"/>
                    <a:ea typeface="微软雅黑" panose="020B0503020204020204" pitchFamily="34" charset="-122"/>
                  </a:rPr>
                  <a:t>n</a:t>
                </a:r>
              </a:p>
              <a:p>
                <a:pPr eaLnBrk="1" hangingPunct="1">
                  <a:spcBef>
                    <a:spcPct val="0"/>
                  </a:spcBef>
                  <a:buFontTx/>
                  <a:buNone/>
                </a:pP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2408475" name="Line 27">
                <a:extLst>
                  <a:ext uri="{FF2B5EF4-FFF2-40B4-BE49-F238E27FC236}">
                    <a16:creationId xmlns:a16="http://schemas.microsoft.com/office/drawing/2014/main" id="{099A4F9E-ED00-417B-9ADE-4E782CAF46D0}"/>
                  </a:ext>
                </a:extLst>
              </p:cNvPr>
              <p:cNvSpPr>
                <a:spLocks noChangeShapeType="1"/>
              </p:cNvSpPr>
              <p:nvPr/>
            </p:nvSpPr>
            <p:spPr bwMode="auto">
              <a:xfrm>
                <a:off x="2102" y="2102"/>
                <a:ext cx="106" cy="0"/>
              </a:xfrm>
              <a:prstGeom prst="line">
                <a:avLst/>
              </a:prstGeom>
              <a:noFill/>
              <a:ln w="12700">
                <a:solidFill>
                  <a:srgbClr val="000000"/>
                </a:solidFill>
                <a:prstDash val="sysDot"/>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76" name="Line 28">
                <a:extLst>
                  <a:ext uri="{FF2B5EF4-FFF2-40B4-BE49-F238E27FC236}">
                    <a16:creationId xmlns:a16="http://schemas.microsoft.com/office/drawing/2014/main" id="{DADD98C2-7FD9-4B19-8FC7-B22D64C2C56D}"/>
                  </a:ext>
                </a:extLst>
              </p:cNvPr>
              <p:cNvSpPr>
                <a:spLocks noChangeShapeType="1"/>
              </p:cNvSpPr>
              <p:nvPr/>
            </p:nvSpPr>
            <p:spPr bwMode="auto">
              <a:xfrm>
                <a:off x="2096" y="2247"/>
                <a:ext cx="105" cy="0"/>
              </a:xfrm>
              <a:prstGeom prst="line">
                <a:avLst/>
              </a:prstGeom>
              <a:noFill/>
              <a:ln w="12700">
                <a:solidFill>
                  <a:srgbClr val="000000"/>
                </a:solidFill>
                <a:prstDash val="sysDot"/>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77" name="Rectangle 29">
                <a:extLst>
                  <a:ext uri="{FF2B5EF4-FFF2-40B4-BE49-F238E27FC236}">
                    <a16:creationId xmlns:a16="http://schemas.microsoft.com/office/drawing/2014/main" id="{EC9A6755-E7B0-4DD6-9BEE-82D05DA65F76}"/>
                  </a:ext>
                </a:extLst>
              </p:cNvPr>
              <p:cNvSpPr>
                <a:spLocks noChangeArrowheads="1"/>
              </p:cNvSpPr>
              <p:nvPr/>
            </p:nvSpPr>
            <p:spPr bwMode="auto">
              <a:xfrm>
                <a:off x="2001" y="1856"/>
                <a:ext cx="307" cy="526"/>
              </a:xfrm>
              <a:prstGeom prst="rect">
                <a:avLst/>
              </a:prstGeom>
              <a:noFill/>
              <a:ln w="6350">
                <a:solidFill>
                  <a:srgbClr val="000000"/>
                </a:solidFill>
                <a:prstDash val="dash"/>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416" name="Text Box 30">
                <a:extLst>
                  <a:ext uri="{FF2B5EF4-FFF2-40B4-BE49-F238E27FC236}">
                    <a16:creationId xmlns:a16="http://schemas.microsoft.com/office/drawing/2014/main" id="{784EE397-B566-4947-8099-A621DFD32548}"/>
                  </a:ext>
                </a:extLst>
              </p:cNvPr>
              <p:cNvSpPr txBox="1">
                <a:spLocks noChangeArrowheads="1"/>
              </p:cNvSpPr>
              <p:nvPr/>
            </p:nvSpPr>
            <p:spPr bwMode="auto">
              <a:xfrm>
                <a:off x="2333" y="1860"/>
                <a:ext cx="16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600" b="1">
                    <a:solidFill>
                      <a:srgbClr val="0000FF"/>
                    </a:solidFill>
                    <a:latin typeface="微软雅黑" panose="020B0503020204020204" pitchFamily="34" charset="-122"/>
                    <a:ea typeface="微软雅黑" panose="020B0503020204020204" pitchFamily="34" charset="-122"/>
                  </a:rPr>
                  <a:t>程序</a:t>
                </a:r>
              </a:p>
            </p:txBody>
          </p:sp>
          <p:sp>
            <p:nvSpPr>
              <p:cNvPr id="16417" name="Text Box 31">
                <a:extLst>
                  <a:ext uri="{FF2B5EF4-FFF2-40B4-BE49-F238E27FC236}">
                    <a16:creationId xmlns:a16="http://schemas.microsoft.com/office/drawing/2014/main" id="{60F90EF9-C5D7-443A-890B-ECB618C3393C}"/>
                  </a:ext>
                </a:extLst>
              </p:cNvPr>
              <p:cNvSpPr txBox="1">
                <a:spLocks noChangeArrowheads="1"/>
              </p:cNvSpPr>
              <p:nvPr/>
            </p:nvSpPr>
            <p:spPr bwMode="auto">
              <a:xfrm>
                <a:off x="2018" y="2408"/>
                <a:ext cx="4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数据</a:t>
                </a:r>
                <a:r>
                  <a:rPr lang="en-US" altLang="zh-CN" sz="1400" b="1">
                    <a:solidFill>
                      <a:srgbClr val="0000FF"/>
                    </a:solidFill>
                    <a:latin typeface="微软雅黑" panose="020B0503020204020204" pitchFamily="34" charset="-122"/>
                    <a:ea typeface="微软雅黑" panose="020B0503020204020204" pitchFamily="34" charset="-122"/>
                  </a:rPr>
                  <a:t>1</a:t>
                </a:r>
              </a:p>
            </p:txBody>
          </p:sp>
          <p:sp>
            <p:nvSpPr>
              <p:cNvPr id="16418" name="Text Box 32">
                <a:extLst>
                  <a:ext uri="{FF2B5EF4-FFF2-40B4-BE49-F238E27FC236}">
                    <a16:creationId xmlns:a16="http://schemas.microsoft.com/office/drawing/2014/main" id="{99EA06BB-FDAA-414A-984B-357BAC00403D}"/>
                  </a:ext>
                </a:extLst>
              </p:cNvPr>
              <p:cNvSpPr txBox="1">
                <a:spLocks noChangeArrowheads="1"/>
              </p:cNvSpPr>
              <p:nvPr/>
            </p:nvSpPr>
            <p:spPr bwMode="auto">
              <a:xfrm>
                <a:off x="2018" y="2508"/>
                <a:ext cx="40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数据</a:t>
                </a:r>
                <a:r>
                  <a:rPr lang="en-US" altLang="zh-CN" sz="1400" b="1">
                    <a:solidFill>
                      <a:srgbClr val="0000FF"/>
                    </a:solidFill>
                    <a:latin typeface="微软雅黑" panose="020B0503020204020204" pitchFamily="34" charset="-122"/>
                    <a:ea typeface="微软雅黑" panose="020B0503020204020204" pitchFamily="34" charset="-122"/>
                  </a:rPr>
                  <a:t>2</a:t>
                </a:r>
              </a:p>
            </p:txBody>
          </p:sp>
          <p:sp>
            <p:nvSpPr>
              <p:cNvPr id="16419" name="Text Box 33">
                <a:extLst>
                  <a:ext uri="{FF2B5EF4-FFF2-40B4-BE49-F238E27FC236}">
                    <a16:creationId xmlns:a16="http://schemas.microsoft.com/office/drawing/2014/main" id="{93B16F9F-578D-4E85-BD04-82BFFC898D06}"/>
                  </a:ext>
                </a:extLst>
              </p:cNvPr>
              <p:cNvSpPr txBox="1">
                <a:spLocks noChangeArrowheads="1"/>
              </p:cNvSpPr>
              <p:nvPr/>
            </p:nvSpPr>
            <p:spPr bwMode="auto">
              <a:xfrm>
                <a:off x="2021" y="2628"/>
                <a:ext cx="46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数据</a:t>
                </a:r>
                <a:r>
                  <a:rPr lang="en-US" altLang="zh-CN" sz="1400" b="1">
                    <a:solidFill>
                      <a:srgbClr val="0000FF"/>
                    </a:solidFill>
                    <a:latin typeface="微软雅黑" panose="020B0503020204020204" pitchFamily="34" charset="-122"/>
                    <a:ea typeface="微软雅黑" panose="020B0503020204020204" pitchFamily="34" charset="-122"/>
                  </a:rPr>
                  <a:t>m</a:t>
                </a:r>
              </a:p>
            </p:txBody>
          </p:sp>
          <p:sp>
            <p:nvSpPr>
              <p:cNvPr id="2408482" name="Line 34">
                <a:extLst>
                  <a:ext uri="{FF2B5EF4-FFF2-40B4-BE49-F238E27FC236}">
                    <a16:creationId xmlns:a16="http://schemas.microsoft.com/office/drawing/2014/main" id="{9122BC70-6EE0-491C-B575-BD7F16A79522}"/>
                  </a:ext>
                </a:extLst>
              </p:cNvPr>
              <p:cNvSpPr>
                <a:spLocks noChangeShapeType="1"/>
              </p:cNvSpPr>
              <p:nvPr/>
            </p:nvSpPr>
            <p:spPr bwMode="auto">
              <a:xfrm>
                <a:off x="2096" y="2636"/>
                <a:ext cx="104" cy="0"/>
              </a:xfrm>
              <a:prstGeom prst="line">
                <a:avLst/>
              </a:prstGeom>
              <a:noFill/>
              <a:ln w="12700">
                <a:solidFill>
                  <a:srgbClr val="000000"/>
                </a:solidFill>
                <a:prstDash val="sysDot"/>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83" name="Rectangle 35">
                <a:extLst>
                  <a:ext uri="{FF2B5EF4-FFF2-40B4-BE49-F238E27FC236}">
                    <a16:creationId xmlns:a16="http://schemas.microsoft.com/office/drawing/2014/main" id="{D1335317-82DF-439D-AA73-D325B433F221}"/>
                  </a:ext>
                </a:extLst>
              </p:cNvPr>
              <p:cNvSpPr>
                <a:spLocks noChangeArrowheads="1"/>
              </p:cNvSpPr>
              <p:nvPr/>
            </p:nvSpPr>
            <p:spPr bwMode="auto">
              <a:xfrm>
                <a:off x="2001" y="2412"/>
                <a:ext cx="307" cy="355"/>
              </a:xfrm>
              <a:prstGeom prst="rect">
                <a:avLst/>
              </a:prstGeom>
              <a:noFill/>
              <a:ln w="6350">
                <a:solidFill>
                  <a:srgbClr val="000000"/>
                </a:solidFill>
                <a:prstDash val="dash"/>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422" name="Text Box 36">
                <a:extLst>
                  <a:ext uri="{FF2B5EF4-FFF2-40B4-BE49-F238E27FC236}">
                    <a16:creationId xmlns:a16="http://schemas.microsoft.com/office/drawing/2014/main" id="{199B5531-F5C8-4CF7-A53D-5183F8073C6A}"/>
                  </a:ext>
                </a:extLst>
              </p:cNvPr>
              <p:cNvSpPr txBox="1">
                <a:spLocks noChangeArrowheads="1"/>
              </p:cNvSpPr>
              <p:nvPr/>
            </p:nvSpPr>
            <p:spPr bwMode="auto">
              <a:xfrm>
                <a:off x="2187" y="2412"/>
                <a:ext cx="31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600" b="1">
                    <a:solidFill>
                      <a:srgbClr val="0000FF"/>
                    </a:solidFill>
                    <a:latin typeface="微软雅黑" panose="020B0503020204020204" pitchFamily="34" charset="-122"/>
                    <a:ea typeface="微软雅黑" panose="020B0503020204020204" pitchFamily="34" charset="-122"/>
                  </a:rPr>
                  <a:t>数据</a:t>
                </a:r>
              </a:p>
            </p:txBody>
          </p:sp>
        </p:grpSp>
        <p:sp>
          <p:nvSpPr>
            <p:cNvPr id="16400" name="Text Box 37">
              <a:extLst>
                <a:ext uri="{FF2B5EF4-FFF2-40B4-BE49-F238E27FC236}">
                  <a16:creationId xmlns:a16="http://schemas.microsoft.com/office/drawing/2014/main" id="{6531197C-2055-4AA7-B882-4CEC3FA3380A}"/>
                </a:ext>
              </a:extLst>
            </p:cNvPr>
            <p:cNvSpPr txBox="1">
              <a:spLocks noChangeArrowheads="1"/>
            </p:cNvSpPr>
            <p:nvPr/>
          </p:nvSpPr>
          <p:spPr bwMode="auto">
            <a:xfrm>
              <a:off x="4468" y="2475"/>
              <a:ext cx="499" cy="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72000" rIns="71646" bIns="10800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lnSpc>
                  <a:spcPct val="80000"/>
                </a:lnSpc>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rPr>
                <a:t>③CPU</a:t>
              </a:r>
              <a:r>
                <a:rPr lang="zh-CN" altLang="en-US" sz="1600" b="1" dirty="0">
                  <a:solidFill>
                    <a:srgbClr val="0000FF"/>
                  </a:solidFill>
                  <a:latin typeface="微软雅黑" panose="020B0503020204020204" pitchFamily="34" charset="-122"/>
                  <a:ea typeface="微软雅黑" panose="020B0503020204020204" pitchFamily="34" charset="-122"/>
                </a:rPr>
                <a:t>逐条执行指令</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按指令要求完成对数据的运算和处理。</a:t>
              </a:r>
            </a:p>
          </p:txBody>
        </p:sp>
        <p:grpSp>
          <p:nvGrpSpPr>
            <p:cNvPr id="16401" name="Group 38">
              <a:extLst>
                <a:ext uri="{FF2B5EF4-FFF2-40B4-BE49-F238E27FC236}">
                  <a16:creationId xmlns:a16="http://schemas.microsoft.com/office/drawing/2014/main" id="{9B23BAF0-BA22-4C15-A0DF-D8F268F3F43E}"/>
                </a:ext>
              </a:extLst>
            </p:cNvPr>
            <p:cNvGrpSpPr>
              <a:grpSpLocks/>
            </p:cNvGrpSpPr>
            <p:nvPr/>
          </p:nvGrpSpPr>
          <p:grpSpPr bwMode="auto">
            <a:xfrm>
              <a:off x="3331" y="2568"/>
              <a:ext cx="853" cy="590"/>
              <a:chOff x="487" y="2805"/>
              <a:chExt cx="694" cy="227"/>
            </a:xfrm>
          </p:grpSpPr>
          <p:sp>
            <p:nvSpPr>
              <p:cNvPr id="2408487" name="Oval 39">
                <a:extLst>
                  <a:ext uri="{FF2B5EF4-FFF2-40B4-BE49-F238E27FC236}">
                    <a16:creationId xmlns:a16="http://schemas.microsoft.com/office/drawing/2014/main" id="{9EE43749-FACB-4B1D-9A32-34A06D2A8347}"/>
                  </a:ext>
                </a:extLst>
              </p:cNvPr>
              <p:cNvSpPr>
                <a:spLocks noChangeArrowheads="1"/>
              </p:cNvSpPr>
              <p:nvPr/>
            </p:nvSpPr>
            <p:spPr bwMode="auto">
              <a:xfrm>
                <a:off x="489" y="2805"/>
                <a:ext cx="680" cy="227"/>
              </a:xfrm>
              <a:prstGeom prst="ellipse">
                <a:avLst/>
              </a:prstGeom>
              <a:noFill/>
              <a:ln w="38100">
                <a:solidFill>
                  <a:srgbClr val="FF0000"/>
                </a:solidFill>
                <a:round/>
              </a:ln>
              <a:effectLst/>
            </p:spPr>
            <p:txBody>
              <a:bodyPr wrap="none" anchor="ct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16403" name="Group 40">
                <a:extLst>
                  <a:ext uri="{FF2B5EF4-FFF2-40B4-BE49-F238E27FC236}">
                    <a16:creationId xmlns:a16="http://schemas.microsoft.com/office/drawing/2014/main" id="{07F92668-FDE6-4F48-9F3E-A1E7A3CD447C}"/>
                  </a:ext>
                </a:extLst>
              </p:cNvPr>
              <p:cNvGrpSpPr>
                <a:grpSpLocks/>
              </p:cNvGrpSpPr>
              <p:nvPr/>
            </p:nvGrpSpPr>
            <p:grpSpPr bwMode="auto">
              <a:xfrm rot="5400000">
                <a:off x="509" y="2832"/>
                <a:ext cx="30" cy="74"/>
                <a:chOff x="489" y="2918"/>
                <a:chExt cx="30" cy="74"/>
              </a:xfrm>
            </p:grpSpPr>
            <p:sp>
              <p:nvSpPr>
                <p:cNvPr id="2408489" name="Line 41">
                  <a:extLst>
                    <a:ext uri="{FF2B5EF4-FFF2-40B4-BE49-F238E27FC236}">
                      <a16:creationId xmlns:a16="http://schemas.microsoft.com/office/drawing/2014/main" id="{EE01CEDC-32D4-4D07-B463-D26AA2608F2D}"/>
                    </a:ext>
                  </a:extLst>
                </p:cNvPr>
                <p:cNvSpPr>
                  <a:spLocks noChangeShapeType="1"/>
                </p:cNvSpPr>
                <p:nvPr/>
              </p:nvSpPr>
              <p:spPr bwMode="auto">
                <a:xfrm>
                  <a:off x="489" y="2918"/>
                  <a:ext cx="3" cy="74"/>
                </a:xfrm>
                <a:prstGeom prst="line">
                  <a:avLst/>
                </a:prstGeom>
                <a:noFill/>
                <a:ln w="38100">
                  <a:solidFill>
                    <a:srgbClr val="FF0000"/>
                  </a:solidFill>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90" name="Line 42">
                  <a:extLst>
                    <a:ext uri="{FF2B5EF4-FFF2-40B4-BE49-F238E27FC236}">
                      <a16:creationId xmlns:a16="http://schemas.microsoft.com/office/drawing/2014/main" id="{EC266513-547D-40D0-BEEF-4486A4D6341A}"/>
                    </a:ext>
                  </a:extLst>
                </p:cNvPr>
                <p:cNvSpPr>
                  <a:spLocks noChangeShapeType="1"/>
                </p:cNvSpPr>
                <p:nvPr/>
              </p:nvSpPr>
              <p:spPr bwMode="auto">
                <a:xfrm>
                  <a:off x="489" y="2929"/>
                  <a:ext cx="30" cy="5"/>
                </a:xfrm>
                <a:prstGeom prst="line">
                  <a:avLst/>
                </a:prstGeom>
                <a:noFill/>
                <a:ln w="38100">
                  <a:solidFill>
                    <a:srgbClr val="FF0000"/>
                  </a:solidFill>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16404" name="Group 43">
                <a:extLst>
                  <a:ext uri="{FF2B5EF4-FFF2-40B4-BE49-F238E27FC236}">
                    <a16:creationId xmlns:a16="http://schemas.microsoft.com/office/drawing/2014/main" id="{D15E5E82-EB6D-4725-B607-D8BC8133709D}"/>
                  </a:ext>
                </a:extLst>
              </p:cNvPr>
              <p:cNvGrpSpPr>
                <a:grpSpLocks/>
              </p:cNvGrpSpPr>
              <p:nvPr/>
            </p:nvGrpSpPr>
            <p:grpSpPr bwMode="auto">
              <a:xfrm rot="-5400000">
                <a:off x="1123" y="2925"/>
                <a:ext cx="37" cy="78"/>
                <a:chOff x="518" y="2962"/>
                <a:chExt cx="37" cy="78"/>
              </a:xfrm>
            </p:grpSpPr>
            <p:sp>
              <p:nvSpPr>
                <p:cNvPr id="2408492" name="Line 44">
                  <a:extLst>
                    <a:ext uri="{FF2B5EF4-FFF2-40B4-BE49-F238E27FC236}">
                      <a16:creationId xmlns:a16="http://schemas.microsoft.com/office/drawing/2014/main" id="{FF87D356-9341-4BBE-A3C4-EA24ECA2FD04}"/>
                    </a:ext>
                  </a:extLst>
                </p:cNvPr>
                <p:cNvSpPr>
                  <a:spLocks noChangeShapeType="1"/>
                </p:cNvSpPr>
                <p:nvPr/>
              </p:nvSpPr>
              <p:spPr bwMode="auto">
                <a:xfrm>
                  <a:off x="520" y="2962"/>
                  <a:ext cx="1" cy="78"/>
                </a:xfrm>
                <a:prstGeom prst="line">
                  <a:avLst/>
                </a:prstGeom>
                <a:noFill/>
                <a:ln w="38100">
                  <a:solidFill>
                    <a:srgbClr val="FF0000"/>
                  </a:solidFill>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93" name="Line 45">
                  <a:extLst>
                    <a:ext uri="{FF2B5EF4-FFF2-40B4-BE49-F238E27FC236}">
                      <a16:creationId xmlns:a16="http://schemas.microsoft.com/office/drawing/2014/main" id="{2B410070-149D-4810-8C43-CA7D7BF5455A}"/>
                    </a:ext>
                  </a:extLst>
                </p:cNvPr>
                <p:cNvSpPr>
                  <a:spLocks noChangeShapeType="1"/>
                </p:cNvSpPr>
                <p:nvPr/>
              </p:nvSpPr>
              <p:spPr bwMode="auto">
                <a:xfrm>
                  <a:off x="519" y="2962"/>
                  <a:ext cx="37" cy="15"/>
                </a:xfrm>
                <a:prstGeom prst="line">
                  <a:avLst/>
                </a:prstGeom>
                <a:noFill/>
                <a:ln w="38100">
                  <a:solidFill>
                    <a:srgbClr val="FF0000"/>
                  </a:solidFill>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grpSp>
      <p:sp>
        <p:nvSpPr>
          <p:cNvPr id="51" name="矩形 50">
            <a:extLst>
              <a:ext uri="{FF2B5EF4-FFF2-40B4-BE49-F238E27FC236}">
                <a16:creationId xmlns:a16="http://schemas.microsoft.com/office/drawing/2014/main" id="{224C9E02-BC5B-4212-B600-8B48497516A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9BB4E8B6-97A8-44A6-B4BE-3FDCDB59E684}"/>
              </a:ext>
            </a:extLst>
          </p:cNvPr>
          <p:cNvSpPr>
            <a:spLocks noChangeArrowheads="1"/>
          </p:cNvSpPr>
          <p:nvPr/>
        </p:nvSpPr>
        <p:spPr bwMode="auto">
          <a:xfrm>
            <a:off x="755650" y="1052513"/>
            <a:ext cx="7921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实时性是指工业控制计算机系统应该具有的能够</a:t>
            </a:r>
            <a:r>
              <a:rPr lang="zh-CN" altLang="en-US" sz="2000" b="1">
                <a:solidFill>
                  <a:srgbClr val="0000FF"/>
                </a:solidFill>
                <a:latin typeface="微软雅黑" panose="020B0503020204020204" pitchFamily="34" charset="-122"/>
                <a:ea typeface="微软雅黑" panose="020B0503020204020204" pitchFamily="34" charset="-122"/>
              </a:rPr>
              <a:t>在限定的时间内</a:t>
            </a:r>
            <a:r>
              <a:rPr lang="zh-CN" altLang="en-US" sz="2000" b="1">
                <a:latin typeface="微软雅黑" panose="020B0503020204020204" pitchFamily="34" charset="-122"/>
                <a:ea typeface="微软雅黑" panose="020B0503020204020204" pitchFamily="34" charset="-122"/>
              </a:rPr>
              <a:t>对外来事件做出反应的特性。</a:t>
            </a:r>
          </a:p>
        </p:txBody>
      </p:sp>
      <p:sp>
        <p:nvSpPr>
          <p:cNvPr id="2584580" name="Rectangle 4">
            <a:extLst>
              <a:ext uri="{FF2B5EF4-FFF2-40B4-BE49-F238E27FC236}">
                <a16:creationId xmlns:a16="http://schemas.microsoft.com/office/drawing/2014/main" id="{49750D7D-DF9F-453D-A0A4-F29BA27D0B6C}"/>
              </a:ext>
            </a:extLst>
          </p:cNvPr>
          <p:cNvSpPr>
            <a:spLocks noChangeArrowheads="1"/>
          </p:cNvSpPr>
          <p:nvPr/>
        </p:nvSpPr>
        <p:spPr bwMode="auto">
          <a:xfrm>
            <a:off x="755650" y="2781300"/>
            <a:ext cx="799306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主要考虑两个要素：</a:t>
            </a:r>
          </a:p>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一是根据生产过程出现的事件</a:t>
            </a:r>
            <a:r>
              <a:rPr lang="zh-CN" altLang="en-US" sz="2000" b="1">
                <a:solidFill>
                  <a:srgbClr val="0000FF"/>
                </a:solidFill>
                <a:latin typeface="微软雅黑" panose="020B0503020204020204" pitchFamily="34" charset="-122"/>
                <a:ea typeface="微软雅黑" panose="020B0503020204020204" pitchFamily="34" charset="-122"/>
              </a:rPr>
              <a:t>能够保持多长的时间</a:t>
            </a:r>
            <a:r>
              <a:rPr lang="zh-CN" altLang="en-US" sz="2000" b="1">
                <a:latin typeface="微软雅黑" panose="020B0503020204020204" pitchFamily="34" charset="-122"/>
                <a:ea typeface="微软雅黑" panose="020B0503020204020204" pitchFamily="34" charset="-122"/>
              </a:rPr>
              <a:t>；</a:t>
            </a:r>
          </a:p>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二是该事件要求计算机</a:t>
            </a:r>
            <a:r>
              <a:rPr lang="zh-CN" altLang="en-US" sz="2000" b="1">
                <a:solidFill>
                  <a:srgbClr val="0000FF"/>
                </a:solidFill>
                <a:latin typeface="微软雅黑" panose="020B0503020204020204" pitchFamily="34" charset="-122"/>
                <a:ea typeface="微软雅黑" panose="020B0503020204020204" pitchFamily="34" charset="-122"/>
              </a:rPr>
              <a:t>在多长的时间以内必须做出反应</a:t>
            </a:r>
            <a:r>
              <a:rPr lang="zh-CN" altLang="en-US" sz="2000" b="1">
                <a:latin typeface="微软雅黑" panose="020B0503020204020204" pitchFamily="34" charset="-122"/>
                <a:ea typeface="微软雅黑" panose="020B0503020204020204" pitchFamily="34" charset="-122"/>
              </a:rPr>
              <a:t>，否则，将对生产过程造成影响甚至造成损害。</a:t>
            </a:r>
            <a:endParaRPr lang="en-US" altLang="zh-CN" sz="2000" b="1">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AC2F690-F865-4A46-857D-05519CF5EFC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84580"/>
                                        </p:tgtEl>
                                        <p:attrNameLst>
                                          <p:attrName>style.visibility</p:attrName>
                                        </p:attrNameLst>
                                      </p:cBhvr>
                                      <p:to>
                                        <p:strVal val="visible"/>
                                      </p:to>
                                    </p:set>
                                    <p:animEffect transition="in" filter="box(in)">
                                      <p:cBhvr>
                                        <p:cTn id="7" dur="1000"/>
                                        <p:tgtEl>
                                          <p:spTgt spid="258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45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4011AA1-42C5-46E7-8D7B-7EA0C96527D3}"/>
              </a:ext>
            </a:extLst>
          </p:cNvPr>
          <p:cNvSpPr>
            <a:spLocks noChangeArrowheads="1"/>
          </p:cNvSpPr>
          <p:nvPr/>
        </p:nvSpPr>
        <p:spPr bwMode="auto">
          <a:xfrm>
            <a:off x="631825" y="936625"/>
            <a:ext cx="2728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）环境适应能力强： </a:t>
            </a:r>
          </a:p>
        </p:txBody>
      </p:sp>
      <p:sp>
        <p:nvSpPr>
          <p:cNvPr id="2586627" name="Rectangle 3">
            <a:extLst>
              <a:ext uri="{FF2B5EF4-FFF2-40B4-BE49-F238E27FC236}">
                <a16:creationId xmlns:a16="http://schemas.microsoft.com/office/drawing/2014/main" id="{A989A82F-510C-48FB-97F2-35FF2FCE15E2}"/>
              </a:ext>
            </a:extLst>
          </p:cNvPr>
          <p:cNvSpPr>
            <a:spLocks noChangeArrowheads="1"/>
          </p:cNvSpPr>
          <p:nvPr/>
        </p:nvSpPr>
        <p:spPr bwMode="auto">
          <a:xfrm>
            <a:off x="1011238" y="1571625"/>
            <a:ext cx="74898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对</a:t>
            </a:r>
            <a:r>
              <a:rPr lang="zh-CN" altLang="en-US" sz="2000" b="1">
                <a:solidFill>
                  <a:srgbClr val="0000FF"/>
                </a:solidFill>
                <a:latin typeface="微软雅黑" panose="020B0503020204020204" pitchFamily="34" charset="-122"/>
                <a:ea typeface="微软雅黑" panose="020B0503020204020204" pitchFamily="34" charset="-122"/>
              </a:rPr>
              <a:t>温度</a:t>
            </a:r>
            <a:r>
              <a:rPr lang="en-US" altLang="zh-CN" sz="2000" b="1">
                <a:solidFill>
                  <a:srgbClr val="0000FF"/>
                </a:solidFill>
                <a:latin typeface="微软雅黑" panose="020B0503020204020204" pitchFamily="34" charset="-122"/>
                <a:ea typeface="微软雅黑" panose="020B0503020204020204" pitchFamily="34" charset="-122"/>
              </a:rPr>
              <a:t>/</a:t>
            </a:r>
            <a:r>
              <a:rPr lang="zh-CN" altLang="en-US" sz="2000" b="1">
                <a:solidFill>
                  <a:srgbClr val="0000FF"/>
                </a:solidFill>
                <a:latin typeface="微软雅黑" panose="020B0503020204020204" pitchFamily="34" charset="-122"/>
                <a:ea typeface="微软雅黑" panose="020B0503020204020204" pitchFamily="34" charset="-122"/>
              </a:rPr>
              <a:t>湿度</a:t>
            </a:r>
            <a:r>
              <a:rPr lang="zh-CN" altLang="en-US" sz="2000" b="1">
                <a:latin typeface="微软雅黑" panose="020B0503020204020204" pitchFamily="34" charset="-122"/>
                <a:ea typeface="微软雅黑" panose="020B0503020204020204" pitchFamily="34" charset="-122"/>
              </a:rPr>
              <a:t>变化范围要求高；</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要具有</a:t>
            </a:r>
            <a:r>
              <a:rPr lang="zh-CN" altLang="en-US" sz="2000" b="1">
                <a:solidFill>
                  <a:srgbClr val="0000FF"/>
                </a:solidFill>
                <a:latin typeface="微软雅黑" panose="020B0503020204020204" pitchFamily="34" charset="-122"/>
                <a:ea typeface="微软雅黑" panose="020B0503020204020204" pitchFamily="34" charset="-122"/>
              </a:rPr>
              <a:t>防尘、防腐蚀、防振动冲击</a:t>
            </a:r>
            <a:r>
              <a:rPr lang="zh-CN" altLang="en-US" sz="2000" b="1">
                <a:latin typeface="微软雅黑" panose="020B0503020204020204" pitchFamily="34" charset="-122"/>
                <a:ea typeface="微软雅黑" panose="020B0503020204020204" pitchFamily="34" charset="-122"/>
              </a:rPr>
              <a:t>的能力；</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要具有较好的</a:t>
            </a:r>
            <a:r>
              <a:rPr lang="zh-CN" altLang="en-US" sz="2000" b="1">
                <a:solidFill>
                  <a:srgbClr val="0000FF"/>
                </a:solidFill>
                <a:latin typeface="微软雅黑" panose="020B0503020204020204" pitchFamily="34" charset="-122"/>
                <a:ea typeface="微软雅黑" panose="020B0503020204020204" pitchFamily="34" charset="-122"/>
              </a:rPr>
              <a:t>电磁兼容性</a:t>
            </a:r>
            <a:r>
              <a:rPr lang="zh-CN" altLang="en-US" sz="2000" b="1">
                <a:latin typeface="微软雅黑" panose="020B0503020204020204" pitchFamily="34" charset="-122"/>
                <a:ea typeface="微软雅黑" panose="020B0503020204020204" pitchFamily="34" charset="-122"/>
              </a:rPr>
              <a:t>和</a:t>
            </a:r>
            <a:r>
              <a:rPr lang="zh-CN" altLang="en-US" sz="2000" b="1">
                <a:solidFill>
                  <a:srgbClr val="0000FF"/>
                </a:solidFill>
                <a:latin typeface="微软雅黑" panose="020B0503020204020204" pitchFamily="34" charset="-122"/>
                <a:ea typeface="微软雅黑" panose="020B0503020204020204" pitchFamily="34" charset="-122"/>
              </a:rPr>
              <a:t>高抗干扰</a:t>
            </a:r>
            <a:r>
              <a:rPr lang="zh-CN" altLang="en-US" sz="2000" b="1">
                <a:latin typeface="微软雅黑" panose="020B0503020204020204" pitchFamily="34" charset="-122"/>
                <a:ea typeface="微软雅黑" panose="020B0503020204020204" pitchFamily="34" charset="-122"/>
              </a:rPr>
              <a:t>能力。</a:t>
            </a:r>
            <a:endParaRPr lang="en-US" altLang="zh-CN" sz="2000" b="1">
              <a:latin typeface="微软雅黑" panose="020B0503020204020204" pitchFamily="34" charset="-122"/>
              <a:ea typeface="微软雅黑" panose="020B0503020204020204" pitchFamily="34" charset="-122"/>
            </a:endParaRPr>
          </a:p>
        </p:txBody>
      </p:sp>
      <p:sp>
        <p:nvSpPr>
          <p:cNvPr id="2586628" name="Rectangle 4">
            <a:extLst>
              <a:ext uri="{FF2B5EF4-FFF2-40B4-BE49-F238E27FC236}">
                <a16:creationId xmlns:a16="http://schemas.microsoft.com/office/drawing/2014/main" id="{58257511-419F-4A3E-910B-6AB693D9A84E}"/>
              </a:ext>
            </a:extLst>
          </p:cNvPr>
          <p:cNvSpPr>
            <a:spLocks noChangeArrowheads="1"/>
          </p:cNvSpPr>
          <p:nvPr/>
        </p:nvSpPr>
        <p:spPr bwMode="auto">
          <a:xfrm>
            <a:off x="611188" y="3602038"/>
            <a:ext cx="4176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4</a:t>
            </a:r>
            <a:r>
              <a:rPr lang="zh-CN" altLang="en-US" sz="2000" b="1">
                <a:latin typeface="微软雅黑" panose="020B0503020204020204" pitchFamily="34" charset="-122"/>
                <a:ea typeface="微软雅黑" panose="020B0503020204020204" pitchFamily="34" charset="-122"/>
              </a:rPr>
              <a:t>）输入和输出模板配套好 </a:t>
            </a:r>
          </a:p>
        </p:txBody>
      </p:sp>
      <p:sp>
        <p:nvSpPr>
          <p:cNvPr id="2586629" name="Rectangle 5">
            <a:extLst>
              <a:ext uri="{FF2B5EF4-FFF2-40B4-BE49-F238E27FC236}">
                <a16:creationId xmlns:a16="http://schemas.microsoft.com/office/drawing/2014/main" id="{EAFC1666-980C-4EA4-A873-1476B1BFBC51}"/>
              </a:ext>
            </a:extLst>
          </p:cNvPr>
          <p:cNvSpPr>
            <a:spLocks noChangeArrowheads="1"/>
          </p:cNvSpPr>
          <p:nvPr/>
        </p:nvSpPr>
        <p:spPr bwMode="auto">
          <a:xfrm>
            <a:off x="1052513" y="4214813"/>
            <a:ext cx="5822950"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多种功能的</a:t>
            </a:r>
            <a:r>
              <a:rPr lang="zh-CN" altLang="en-US" sz="2000" b="1" dirty="0">
                <a:solidFill>
                  <a:srgbClr val="0000FF"/>
                </a:solidFill>
                <a:latin typeface="微软雅黑" panose="020B0503020204020204" pitchFamily="34" charset="-122"/>
                <a:ea typeface="微软雅黑" panose="020B0503020204020204" pitchFamily="34" charset="-122"/>
              </a:rPr>
              <a:t>过程输入和输出配套模板</a:t>
            </a:r>
            <a:r>
              <a:rPr lang="zh-CN" altLang="en-US" sz="2000" b="1" dirty="0">
                <a:latin typeface="微软雅黑" panose="020B0503020204020204" pitchFamily="34" charset="-122"/>
                <a:ea typeface="微软雅黑" panose="020B0503020204020204" pitchFamily="34" charset="-122"/>
              </a:rPr>
              <a:t>；</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多种类型的</a:t>
            </a:r>
            <a:r>
              <a:rPr lang="zh-CN" altLang="en-US" sz="2000" b="1" dirty="0">
                <a:solidFill>
                  <a:srgbClr val="0000FF"/>
                </a:solidFill>
                <a:latin typeface="微软雅黑" panose="020B0503020204020204" pitchFamily="34" charset="-122"/>
                <a:ea typeface="微软雅黑" panose="020B0503020204020204" pitchFamily="34" charset="-122"/>
              </a:rPr>
              <a:t>信号调理功能。</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F61D4E85-7A62-4E7B-8B6E-2890EAB9A06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86627"/>
                                        </p:tgtEl>
                                        <p:attrNameLst>
                                          <p:attrName>style.visibility</p:attrName>
                                        </p:attrNameLst>
                                      </p:cBhvr>
                                      <p:to>
                                        <p:strVal val="visible"/>
                                      </p:to>
                                    </p:set>
                                    <p:animEffect transition="in" filter="box(in)">
                                      <p:cBhvr>
                                        <p:cTn id="7" dur="1000"/>
                                        <p:tgtEl>
                                          <p:spTgt spid="2586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586628"/>
                                        </p:tgtEl>
                                        <p:attrNameLst>
                                          <p:attrName>style.visibility</p:attrName>
                                        </p:attrNameLst>
                                      </p:cBhvr>
                                      <p:to>
                                        <p:strVal val="visible"/>
                                      </p:to>
                                    </p:set>
                                    <p:anim calcmode="lin" valueType="num">
                                      <p:cBhvr additive="base">
                                        <p:cTn id="12" dur="1000" fill="hold"/>
                                        <p:tgtEl>
                                          <p:spTgt spid="2586628"/>
                                        </p:tgtEl>
                                        <p:attrNameLst>
                                          <p:attrName>ppt_x</p:attrName>
                                        </p:attrNameLst>
                                      </p:cBhvr>
                                      <p:tavLst>
                                        <p:tav tm="0">
                                          <p:val>
                                            <p:strVal val="0-#ppt_w/2"/>
                                          </p:val>
                                        </p:tav>
                                        <p:tav tm="100000">
                                          <p:val>
                                            <p:strVal val="#ppt_x"/>
                                          </p:val>
                                        </p:tav>
                                      </p:tavLst>
                                    </p:anim>
                                    <p:anim calcmode="lin" valueType="num">
                                      <p:cBhvr additive="base">
                                        <p:cTn id="13" dur="1000" fill="hold"/>
                                        <p:tgtEl>
                                          <p:spTgt spid="258662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586629"/>
                                        </p:tgtEl>
                                        <p:attrNameLst>
                                          <p:attrName>style.visibility</p:attrName>
                                        </p:attrNameLst>
                                      </p:cBhvr>
                                      <p:to>
                                        <p:strVal val="visible"/>
                                      </p:to>
                                    </p:set>
                                    <p:animEffect transition="in" filter="box(in)">
                                      <p:cBhvr>
                                        <p:cTn id="18" dur="1000"/>
                                        <p:tgtEl>
                                          <p:spTgt spid="258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6627" grpId="0"/>
      <p:bldP spid="2586628" grpId="0" bldLvl="0" animBg="1"/>
      <p:bldP spid="25866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931487F-D951-4702-8D62-E44CFA217D3B}"/>
              </a:ext>
            </a:extLst>
          </p:cNvPr>
          <p:cNvSpPr>
            <a:spLocks noChangeArrowheads="1"/>
          </p:cNvSpPr>
          <p:nvPr/>
        </p:nvSpPr>
        <p:spPr bwMode="auto">
          <a:xfrm>
            <a:off x="214313" y="1030288"/>
            <a:ext cx="3781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5</a:t>
            </a:r>
            <a:r>
              <a:rPr lang="zh-CN" altLang="en-US" sz="2000" b="1">
                <a:latin typeface="微软雅黑" panose="020B0503020204020204" pitchFamily="34" charset="-122"/>
                <a:ea typeface="微软雅黑" panose="020B0503020204020204" pitchFamily="34" charset="-122"/>
              </a:rPr>
              <a:t>）系统通信功能强 </a:t>
            </a:r>
          </a:p>
        </p:txBody>
      </p:sp>
      <p:sp>
        <p:nvSpPr>
          <p:cNvPr id="2588675" name="Rectangle 3">
            <a:extLst>
              <a:ext uri="{FF2B5EF4-FFF2-40B4-BE49-F238E27FC236}">
                <a16:creationId xmlns:a16="http://schemas.microsoft.com/office/drawing/2014/main" id="{16E5FB28-5B70-4136-9BA9-AE2887FC8E24}"/>
              </a:ext>
            </a:extLst>
          </p:cNvPr>
          <p:cNvSpPr>
            <a:spLocks noChangeArrowheads="1"/>
          </p:cNvSpPr>
          <p:nvPr/>
        </p:nvSpPr>
        <p:spPr bwMode="auto">
          <a:xfrm>
            <a:off x="539750" y="1517650"/>
            <a:ext cx="820896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串行通信、网络通信</a:t>
            </a:r>
            <a:r>
              <a:rPr lang="zh-CN" altLang="en-US" sz="2000" b="1" dirty="0">
                <a:latin typeface="微软雅黑" panose="020B0503020204020204" pitchFamily="34" charset="-122"/>
                <a:ea typeface="微软雅黑" panose="020B0503020204020204" pitchFamily="34" charset="-122"/>
              </a:rPr>
              <a:t>功能；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通信</a:t>
            </a:r>
            <a:r>
              <a:rPr lang="zh-CN" altLang="en-US" sz="2000" b="1" dirty="0">
                <a:solidFill>
                  <a:srgbClr val="0000FF"/>
                </a:solidFill>
                <a:latin typeface="微软雅黑" panose="020B0503020204020204" pitchFamily="34" charset="-122"/>
                <a:ea typeface="微软雅黑" panose="020B0503020204020204" pitchFamily="34" charset="-122"/>
              </a:rPr>
              <a:t>网络速度高</a:t>
            </a:r>
            <a:r>
              <a:rPr lang="zh-CN" altLang="en-US" sz="2000" b="1" dirty="0">
                <a:latin typeface="微软雅黑" panose="020B0503020204020204" pitchFamily="34" charset="-122"/>
                <a:ea typeface="微软雅黑" panose="020B0503020204020204" pitchFamily="34" charset="-122"/>
              </a:rPr>
              <a:t>；</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符合</a:t>
            </a:r>
            <a:r>
              <a:rPr lang="zh-CN" altLang="en-US" sz="2000" b="1" dirty="0">
                <a:solidFill>
                  <a:srgbClr val="0000FF"/>
                </a:solidFill>
                <a:latin typeface="微软雅黑" panose="020B0503020204020204" pitchFamily="34" charset="-122"/>
                <a:ea typeface="微软雅黑" panose="020B0503020204020204" pitchFamily="34" charset="-122"/>
              </a:rPr>
              <a:t>国际标准通信协议</a:t>
            </a:r>
            <a:r>
              <a:rPr lang="zh-CN" altLang="en-US" sz="2000" b="1" dirty="0">
                <a:latin typeface="微软雅黑" panose="020B0503020204020204" pitchFamily="34" charset="-122"/>
                <a:ea typeface="微软雅黑" panose="020B0503020204020204" pitchFamily="34" charset="-122"/>
              </a:rPr>
              <a:t>，如</a:t>
            </a:r>
            <a:r>
              <a:rPr lang="en-US" altLang="zh-CN" sz="2000" b="1" dirty="0">
                <a:latin typeface="微软雅黑" panose="020B0503020204020204" pitchFamily="34" charset="-122"/>
                <a:ea typeface="微软雅黑" panose="020B0503020204020204" pitchFamily="34" charset="-122"/>
              </a:rPr>
              <a:t>IEEE 802.4</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IEEE 802.3</a:t>
            </a:r>
            <a:r>
              <a:rPr lang="zh-CN" altLang="en-US" sz="2000" b="1" dirty="0">
                <a:latin typeface="微软雅黑" panose="020B0503020204020204" pitchFamily="34" charset="-122"/>
                <a:ea typeface="微软雅黑" panose="020B0503020204020204" pitchFamily="34" charset="-122"/>
              </a:rPr>
              <a:t>协议等。</a:t>
            </a:r>
            <a:endParaRPr lang="en-US" altLang="zh-CN" sz="2000" b="1" dirty="0">
              <a:latin typeface="微软雅黑" panose="020B0503020204020204" pitchFamily="34" charset="-122"/>
              <a:ea typeface="微软雅黑" panose="020B0503020204020204" pitchFamily="34" charset="-122"/>
            </a:endParaRPr>
          </a:p>
        </p:txBody>
      </p:sp>
      <p:sp>
        <p:nvSpPr>
          <p:cNvPr id="2588676" name="Rectangle 4">
            <a:extLst>
              <a:ext uri="{FF2B5EF4-FFF2-40B4-BE49-F238E27FC236}">
                <a16:creationId xmlns:a16="http://schemas.microsoft.com/office/drawing/2014/main" id="{8DF8858F-87A8-4EB8-945A-CAD03B8E3125}"/>
              </a:ext>
            </a:extLst>
          </p:cNvPr>
          <p:cNvSpPr>
            <a:spLocks noChangeArrowheads="1"/>
          </p:cNvSpPr>
          <p:nvPr/>
        </p:nvSpPr>
        <p:spPr bwMode="auto">
          <a:xfrm>
            <a:off x="214313" y="3495675"/>
            <a:ext cx="3781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6</a:t>
            </a:r>
            <a:r>
              <a:rPr lang="zh-CN" altLang="en-US" sz="2000" b="1">
                <a:latin typeface="微软雅黑" panose="020B0503020204020204" pitchFamily="34" charset="-122"/>
                <a:ea typeface="微软雅黑" panose="020B0503020204020204" pitchFamily="34" charset="-122"/>
              </a:rPr>
              <a:t>）系统开放性和扩充性好 </a:t>
            </a:r>
          </a:p>
        </p:txBody>
      </p:sp>
      <p:sp>
        <p:nvSpPr>
          <p:cNvPr id="2588677" name="Rectangle 5">
            <a:extLst>
              <a:ext uri="{FF2B5EF4-FFF2-40B4-BE49-F238E27FC236}">
                <a16:creationId xmlns:a16="http://schemas.microsoft.com/office/drawing/2014/main" id="{B7A6D755-8317-43D1-87D7-FB1709B715B7}"/>
              </a:ext>
            </a:extLst>
          </p:cNvPr>
          <p:cNvSpPr>
            <a:spLocks noChangeArrowheads="1"/>
          </p:cNvSpPr>
          <p:nvPr/>
        </p:nvSpPr>
        <p:spPr bwMode="auto">
          <a:xfrm>
            <a:off x="467544" y="4184650"/>
            <a:ext cx="81438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开放性体系结构</a:t>
            </a:r>
            <a:r>
              <a:rPr lang="zh-CN" altLang="en-US" sz="2000" b="1" dirty="0">
                <a:latin typeface="微软雅黑" panose="020B0503020204020204" pitchFamily="34" charset="-122"/>
                <a:ea typeface="微软雅黑" panose="020B0503020204020204" pitchFamily="34" charset="-122"/>
              </a:rPr>
              <a:t>，也就是说在主机接口、网络通信、软件兼容及升级等方面遵守开放性原则，以便于</a:t>
            </a:r>
            <a:r>
              <a:rPr lang="zh-CN" altLang="en-US" sz="2000" b="1" dirty="0">
                <a:solidFill>
                  <a:srgbClr val="0000FF"/>
                </a:solidFill>
                <a:latin typeface="微软雅黑" panose="020B0503020204020204" pitchFamily="34" charset="-122"/>
                <a:ea typeface="微软雅黑" panose="020B0503020204020204" pitchFamily="34" charset="-122"/>
              </a:rPr>
              <a:t>系统扩充、异机种连接、软件的可移植和互换</a:t>
            </a:r>
            <a:r>
              <a:rPr lang="zh-CN" altLang="en-US" sz="2000" b="1" dirty="0">
                <a:latin typeface="微软雅黑" panose="020B0503020204020204" pitchFamily="34" charset="-122"/>
                <a:ea typeface="微软雅黑" panose="020B0503020204020204" pitchFamily="34" charset="-122"/>
              </a:rPr>
              <a:t>。</a:t>
            </a:r>
          </a:p>
        </p:txBody>
      </p:sp>
      <p:sp>
        <p:nvSpPr>
          <p:cNvPr id="12" name="矩形 11">
            <a:extLst>
              <a:ext uri="{FF2B5EF4-FFF2-40B4-BE49-F238E27FC236}">
                <a16:creationId xmlns:a16="http://schemas.microsoft.com/office/drawing/2014/main" id="{F1EFFFAD-1732-4942-B827-022CE75A471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88675"/>
                                        </p:tgtEl>
                                        <p:attrNameLst>
                                          <p:attrName>style.visibility</p:attrName>
                                        </p:attrNameLst>
                                      </p:cBhvr>
                                      <p:to>
                                        <p:strVal val="visible"/>
                                      </p:to>
                                    </p:set>
                                    <p:animEffect transition="in" filter="box(in)">
                                      <p:cBhvr>
                                        <p:cTn id="7" dur="1000"/>
                                        <p:tgtEl>
                                          <p:spTgt spid="25886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588676"/>
                                        </p:tgtEl>
                                        <p:attrNameLst>
                                          <p:attrName>style.visibility</p:attrName>
                                        </p:attrNameLst>
                                      </p:cBhvr>
                                      <p:to>
                                        <p:strVal val="visible"/>
                                      </p:to>
                                    </p:set>
                                    <p:anim calcmode="lin" valueType="num">
                                      <p:cBhvr additive="base">
                                        <p:cTn id="12" dur="1000" fill="hold"/>
                                        <p:tgtEl>
                                          <p:spTgt spid="2588676"/>
                                        </p:tgtEl>
                                        <p:attrNameLst>
                                          <p:attrName>ppt_x</p:attrName>
                                        </p:attrNameLst>
                                      </p:cBhvr>
                                      <p:tavLst>
                                        <p:tav tm="0">
                                          <p:val>
                                            <p:strVal val="0-#ppt_w/2"/>
                                          </p:val>
                                        </p:tav>
                                        <p:tav tm="100000">
                                          <p:val>
                                            <p:strVal val="#ppt_x"/>
                                          </p:val>
                                        </p:tav>
                                      </p:tavLst>
                                    </p:anim>
                                    <p:anim calcmode="lin" valueType="num">
                                      <p:cBhvr additive="base">
                                        <p:cTn id="13" dur="1000" fill="hold"/>
                                        <p:tgtEl>
                                          <p:spTgt spid="2588676"/>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588677"/>
                                        </p:tgtEl>
                                        <p:attrNameLst>
                                          <p:attrName>style.visibility</p:attrName>
                                        </p:attrNameLst>
                                      </p:cBhvr>
                                      <p:to>
                                        <p:strVal val="visible"/>
                                      </p:to>
                                    </p:set>
                                    <p:anim calcmode="lin" valueType="num">
                                      <p:cBhvr additive="base">
                                        <p:cTn id="17" dur="1000" fill="hold"/>
                                        <p:tgtEl>
                                          <p:spTgt spid="2588677"/>
                                        </p:tgtEl>
                                        <p:attrNameLst>
                                          <p:attrName>ppt_x</p:attrName>
                                        </p:attrNameLst>
                                      </p:cBhvr>
                                      <p:tavLst>
                                        <p:tav tm="0">
                                          <p:val>
                                            <p:strVal val="#ppt_x"/>
                                          </p:val>
                                        </p:tav>
                                        <p:tav tm="100000">
                                          <p:val>
                                            <p:strVal val="#ppt_x"/>
                                          </p:val>
                                        </p:tav>
                                      </p:tavLst>
                                    </p:anim>
                                    <p:anim calcmode="lin" valueType="num">
                                      <p:cBhvr additive="base">
                                        <p:cTn id="18" dur="1000" fill="hold"/>
                                        <p:tgtEl>
                                          <p:spTgt spid="258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8675" grpId="0"/>
      <p:bldP spid="2588676" grpId="0" bldLvl="0" animBg="1"/>
      <p:bldP spid="258867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0486899-EB56-42B0-B39A-54C286EA7ED1}"/>
              </a:ext>
            </a:extLst>
          </p:cNvPr>
          <p:cNvSpPr>
            <a:spLocks noChangeArrowheads="1"/>
          </p:cNvSpPr>
          <p:nvPr/>
        </p:nvSpPr>
        <p:spPr bwMode="auto">
          <a:xfrm>
            <a:off x="466725" y="1083468"/>
            <a:ext cx="3241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7</a:t>
            </a:r>
            <a:r>
              <a:rPr lang="zh-CN" altLang="en-US" sz="2000" b="1">
                <a:latin typeface="微软雅黑" panose="020B0503020204020204" pitchFamily="34" charset="-122"/>
                <a:ea typeface="微软雅黑" panose="020B0503020204020204" pitchFamily="34" charset="-122"/>
              </a:rPr>
              <a:t>）控制软件包功能强： </a:t>
            </a:r>
          </a:p>
        </p:txBody>
      </p:sp>
      <p:sp>
        <p:nvSpPr>
          <p:cNvPr id="64515" name="Rectangle 3">
            <a:extLst>
              <a:ext uri="{FF2B5EF4-FFF2-40B4-BE49-F238E27FC236}">
                <a16:creationId xmlns:a16="http://schemas.microsoft.com/office/drawing/2014/main" id="{EB5C457E-D1DB-4539-B11A-337FF210BFD7}"/>
              </a:ext>
            </a:extLst>
          </p:cNvPr>
          <p:cNvSpPr>
            <a:spLocks noChangeArrowheads="1"/>
          </p:cNvSpPr>
          <p:nvPr/>
        </p:nvSpPr>
        <p:spPr bwMode="auto">
          <a:xfrm>
            <a:off x="466725" y="1486693"/>
            <a:ext cx="842645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具备</a:t>
            </a:r>
            <a:r>
              <a:rPr lang="zh-CN" altLang="en-US" sz="2000" b="1" dirty="0">
                <a:solidFill>
                  <a:srgbClr val="0000FF"/>
                </a:solidFill>
                <a:latin typeface="微软雅黑" panose="020B0503020204020204" pitchFamily="34" charset="-122"/>
                <a:ea typeface="微软雅黑" panose="020B0503020204020204" pitchFamily="34" charset="-122"/>
              </a:rPr>
              <a:t>人机交互方便、画面丰富、实时性好</a:t>
            </a:r>
            <a:r>
              <a:rPr lang="zh-CN" altLang="en-US" sz="2000" b="1" dirty="0">
                <a:latin typeface="微软雅黑" panose="020B0503020204020204" pitchFamily="34" charset="-122"/>
                <a:ea typeface="微软雅黑" panose="020B0503020204020204" pitchFamily="34" charset="-122"/>
              </a:rPr>
              <a:t>等性能；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系统组态</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系统生成</a:t>
            </a:r>
            <a:r>
              <a:rPr lang="zh-CN" altLang="en-US" sz="2000" b="1" dirty="0">
                <a:latin typeface="微软雅黑" panose="020B0503020204020204" pitchFamily="34" charset="-122"/>
                <a:ea typeface="微软雅黑" panose="020B0503020204020204" pitchFamily="34" charset="-122"/>
              </a:rPr>
              <a:t>功能；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实时及历史的趋势记录</a:t>
            </a:r>
            <a:r>
              <a:rPr lang="zh-CN" altLang="en-US" sz="2000" b="1" dirty="0">
                <a:latin typeface="微软雅黑" panose="020B0503020204020204" pitchFamily="34" charset="-122"/>
                <a:ea typeface="微软雅黑" panose="020B0503020204020204" pitchFamily="34" charset="-122"/>
              </a:rPr>
              <a:t>与</a:t>
            </a:r>
            <a:r>
              <a:rPr lang="zh-CN" altLang="en-US" sz="2000" b="1" dirty="0">
                <a:solidFill>
                  <a:srgbClr val="0000FF"/>
                </a:solidFill>
                <a:latin typeface="微软雅黑" panose="020B0503020204020204" pitchFamily="34" charset="-122"/>
                <a:ea typeface="微软雅黑" panose="020B0503020204020204" pitchFamily="34" charset="-122"/>
              </a:rPr>
              <a:t>显示功能</a:t>
            </a:r>
            <a:r>
              <a:rPr lang="zh-CN" altLang="en-US" sz="2000" b="1" dirty="0">
                <a:latin typeface="微软雅黑" panose="020B0503020204020204" pitchFamily="34" charset="-122"/>
                <a:ea typeface="微软雅黑" panose="020B0503020204020204" pitchFamily="34" charset="-122"/>
              </a:rPr>
              <a:t>；</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实时报警及事故追忆</a:t>
            </a:r>
            <a:r>
              <a:rPr lang="zh-CN" altLang="en-US" sz="2000" b="1" dirty="0">
                <a:latin typeface="微软雅黑" panose="020B0503020204020204" pitchFamily="34" charset="-122"/>
                <a:ea typeface="微软雅黑" panose="020B0503020204020204" pitchFamily="34" charset="-122"/>
              </a:rPr>
              <a:t>等功能；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丰富的控制算法</a:t>
            </a:r>
            <a:r>
              <a:rPr lang="zh-CN" altLang="en-US" sz="2000" b="1" dirty="0">
                <a:latin typeface="微软雅黑" panose="020B0503020204020204" pitchFamily="34" charset="-122"/>
                <a:ea typeface="微软雅黑" panose="020B0503020204020204" pitchFamily="34" charset="-122"/>
              </a:rPr>
              <a:t>，除了常规</a:t>
            </a:r>
            <a:r>
              <a:rPr lang="en-US" altLang="zh-CN" sz="2000" b="1" dirty="0">
                <a:latin typeface="微软雅黑" panose="020B0503020204020204" pitchFamily="34" charset="-122"/>
                <a:ea typeface="微软雅黑" panose="020B0503020204020204" pitchFamily="34" charset="-122"/>
              </a:rPr>
              <a:t>PID(</a:t>
            </a:r>
            <a:r>
              <a:rPr lang="zh-CN" altLang="en-US" sz="2000" b="1" dirty="0">
                <a:latin typeface="微软雅黑" panose="020B0503020204020204" pitchFamily="34" charset="-122"/>
                <a:ea typeface="微软雅黑" panose="020B0503020204020204" pitchFamily="34" charset="-122"/>
              </a:rPr>
              <a:t>比例、积分、微分</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控制算法外，还应具有一些高级控制算法，如模糊控制、神经元网络、优化、自适应、自整定等算法；</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并具有</a:t>
            </a:r>
            <a:r>
              <a:rPr lang="zh-CN" altLang="en-US" sz="2000" b="1" dirty="0">
                <a:solidFill>
                  <a:srgbClr val="0000FF"/>
                </a:solidFill>
                <a:latin typeface="微软雅黑" panose="020B0503020204020204" pitchFamily="34" charset="-122"/>
                <a:ea typeface="微软雅黑" panose="020B0503020204020204" pitchFamily="34" charset="-122"/>
              </a:rPr>
              <a:t>在线自诊断</a:t>
            </a:r>
            <a:r>
              <a:rPr lang="zh-CN" altLang="en-US" sz="2000" b="1" dirty="0">
                <a:latin typeface="微软雅黑" panose="020B0503020204020204" pitchFamily="34" charset="-122"/>
                <a:ea typeface="微软雅黑" panose="020B0503020204020204" pitchFamily="34" charset="-122"/>
              </a:rPr>
              <a:t>功能；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目前一个优秀的控制软件包往往将</a:t>
            </a:r>
            <a:r>
              <a:rPr lang="zh-CN" altLang="en-US" sz="2000" b="1" dirty="0">
                <a:solidFill>
                  <a:srgbClr val="0000FF"/>
                </a:solidFill>
                <a:latin typeface="微软雅黑" panose="020B0503020204020204" pitchFamily="34" charset="-122"/>
                <a:ea typeface="微软雅黑" panose="020B0503020204020204" pitchFamily="34" charset="-122"/>
              </a:rPr>
              <a:t>连续控制功能</a:t>
            </a:r>
            <a:r>
              <a:rPr lang="zh-CN" altLang="en-US" sz="2000" b="1" dirty="0">
                <a:latin typeface="微软雅黑" panose="020B0503020204020204" pitchFamily="34" charset="-122"/>
                <a:ea typeface="微软雅黑" panose="020B0503020204020204" pitchFamily="34" charset="-122"/>
              </a:rPr>
              <a:t>与</a:t>
            </a:r>
            <a:r>
              <a:rPr lang="zh-CN" altLang="en-US" sz="2000" b="1" dirty="0">
                <a:solidFill>
                  <a:srgbClr val="0000FF"/>
                </a:solidFill>
                <a:latin typeface="微软雅黑" panose="020B0503020204020204" pitchFamily="34" charset="-122"/>
                <a:ea typeface="微软雅黑" panose="020B0503020204020204" pitchFamily="34" charset="-122"/>
              </a:rPr>
              <a:t>断续控制功能相结合</a:t>
            </a:r>
            <a:r>
              <a:rPr lang="zh-CN" altLang="en-US" sz="2000" b="1" dirty="0">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78E19745-98D5-4AFB-A9BA-0D23765FE98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A1E703-AA23-4000-B872-B7C9E22DE327}"/>
              </a:ext>
            </a:extLst>
          </p:cNvPr>
          <p:cNvSpPr>
            <a:spLocks noChangeArrowheads="1"/>
          </p:cNvSpPr>
          <p:nvPr/>
        </p:nvSpPr>
        <p:spPr bwMode="auto">
          <a:xfrm>
            <a:off x="466725" y="1081088"/>
            <a:ext cx="4176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8</a:t>
            </a:r>
            <a:r>
              <a:rPr lang="zh-CN" altLang="en-US" sz="2000" b="1">
                <a:latin typeface="微软雅黑" panose="020B0503020204020204" pitchFamily="34" charset="-122"/>
                <a:ea typeface="微软雅黑" panose="020B0503020204020204" pitchFamily="34" charset="-122"/>
              </a:rPr>
              <a:t>）后备措施齐全，具有冗余性 </a:t>
            </a:r>
          </a:p>
        </p:txBody>
      </p:sp>
      <p:sp>
        <p:nvSpPr>
          <p:cNvPr id="66563" name="Rectangle 3">
            <a:extLst>
              <a:ext uri="{FF2B5EF4-FFF2-40B4-BE49-F238E27FC236}">
                <a16:creationId xmlns:a16="http://schemas.microsoft.com/office/drawing/2014/main" id="{7E88EBB5-0C25-4847-B33D-E6EE4D1C4642}"/>
              </a:ext>
            </a:extLst>
          </p:cNvPr>
          <p:cNvSpPr>
            <a:spLocks noChangeArrowheads="1"/>
          </p:cNvSpPr>
          <p:nvPr/>
        </p:nvSpPr>
        <p:spPr bwMode="auto">
          <a:xfrm>
            <a:off x="611188" y="2243138"/>
            <a:ext cx="78486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在一些可靠性要求更高的场所，要求有</a:t>
            </a:r>
            <a:r>
              <a:rPr lang="zh-CN" altLang="en-US" sz="2000" b="1">
                <a:solidFill>
                  <a:srgbClr val="0000FF"/>
                </a:solidFill>
                <a:latin typeface="微软雅黑" panose="020B0503020204020204" pitchFamily="34" charset="-122"/>
                <a:ea typeface="微软雅黑" panose="020B0503020204020204" pitchFamily="34" charset="-122"/>
              </a:rPr>
              <a:t>双机工作及冗余系统</a:t>
            </a:r>
            <a:r>
              <a:rPr lang="zh-CN" altLang="en-US" sz="2000" b="1">
                <a:latin typeface="微软雅黑" panose="020B0503020204020204" pitchFamily="34" charset="-122"/>
                <a:ea typeface="微软雅黑" panose="020B0503020204020204" pitchFamily="34" charset="-122"/>
              </a:rPr>
              <a:t>，如供电后备、存储器信息保护等，具有</a:t>
            </a:r>
            <a:r>
              <a:rPr lang="zh-CN" altLang="en-US" sz="2000" b="1">
                <a:solidFill>
                  <a:srgbClr val="0000FF"/>
                </a:solidFill>
                <a:latin typeface="微软雅黑" panose="020B0503020204020204" pitchFamily="34" charset="-122"/>
                <a:ea typeface="微软雅黑" panose="020B0503020204020204" pitchFamily="34" charset="-122"/>
              </a:rPr>
              <a:t>双机切换功能、双机监视软件</a:t>
            </a:r>
            <a:r>
              <a:rPr lang="zh-CN" altLang="en-US" sz="2000" b="1">
                <a:latin typeface="微软雅黑" panose="020B0503020204020204" pitchFamily="34" charset="-122"/>
                <a:ea typeface="微软雅黑" panose="020B0503020204020204" pitchFamily="34" charset="-122"/>
              </a:rPr>
              <a:t>等，以保证系统长期不间断地运行。</a:t>
            </a:r>
          </a:p>
        </p:txBody>
      </p:sp>
      <p:sp>
        <p:nvSpPr>
          <p:cNvPr id="8" name="矩形 7">
            <a:extLst>
              <a:ext uri="{FF2B5EF4-FFF2-40B4-BE49-F238E27FC236}">
                <a16:creationId xmlns:a16="http://schemas.microsoft.com/office/drawing/2014/main" id="{AB2A414A-1814-46C5-9927-6065EA6DE8A1}"/>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D603B88-2B53-4BE4-8F79-28824251B674}"/>
              </a:ext>
            </a:extLst>
          </p:cNvPr>
          <p:cNvSpPr>
            <a:spLocks noChangeArrowheads="1"/>
          </p:cNvSpPr>
          <p:nvPr/>
        </p:nvSpPr>
        <p:spPr bwMode="auto">
          <a:xfrm>
            <a:off x="395536" y="1520845"/>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）工业</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机，简称</a:t>
            </a:r>
            <a:r>
              <a:rPr lang="en-US" altLang="zh-CN" sz="2000" b="1" dirty="0">
                <a:latin typeface="微软雅黑" panose="020B0503020204020204" pitchFamily="34" charset="-122"/>
                <a:ea typeface="微软雅黑" panose="020B0503020204020204" pitchFamily="34" charset="-122"/>
              </a:rPr>
              <a:t>IPC</a:t>
            </a:r>
          </a:p>
        </p:txBody>
      </p:sp>
      <p:sp>
        <p:nvSpPr>
          <p:cNvPr id="3" name="Rectangle 2">
            <a:extLst>
              <a:ext uri="{FF2B5EF4-FFF2-40B4-BE49-F238E27FC236}">
                <a16:creationId xmlns:a16="http://schemas.microsoft.com/office/drawing/2014/main" id="{363450CA-56B7-4D6F-B751-55C3B55F77EB}"/>
              </a:ext>
            </a:extLst>
          </p:cNvPr>
          <p:cNvSpPr>
            <a:spLocks noChangeArrowheads="1"/>
          </p:cNvSpPr>
          <p:nvPr/>
        </p:nvSpPr>
        <p:spPr bwMode="auto">
          <a:xfrm>
            <a:off x="179388" y="765175"/>
            <a:ext cx="4464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5</a:t>
            </a:r>
            <a:r>
              <a:rPr lang="zh-CN" altLang="en-US" sz="2400" b="1">
                <a:latin typeface="微软雅黑" panose="020B0503020204020204" pitchFamily="34" charset="-122"/>
                <a:ea typeface="微软雅黑" panose="020B0503020204020204" pitchFamily="34" charset="-122"/>
              </a:rPr>
              <a:t>）工业控制计算机的分类</a:t>
            </a:r>
          </a:p>
        </p:txBody>
      </p:sp>
      <p:sp>
        <p:nvSpPr>
          <p:cNvPr id="4" name="矩形 3">
            <a:extLst>
              <a:ext uri="{FF2B5EF4-FFF2-40B4-BE49-F238E27FC236}">
                <a16:creationId xmlns:a16="http://schemas.microsoft.com/office/drawing/2014/main" id="{1D0A2670-8444-4C26-94A7-AC08F4624CF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5" name="Rectangle 4">
            <a:extLst>
              <a:ext uri="{FF2B5EF4-FFF2-40B4-BE49-F238E27FC236}">
                <a16:creationId xmlns:a16="http://schemas.microsoft.com/office/drawing/2014/main" id="{942CFEB5-8160-4E2B-A174-9099BABC5940}"/>
              </a:ext>
            </a:extLst>
          </p:cNvPr>
          <p:cNvSpPr>
            <a:spLocks noChangeArrowheads="1"/>
          </p:cNvSpPr>
          <p:nvPr/>
        </p:nvSpPr>
        <p:spPr bwMode="auto">
          <a:xfrm>
            <a:off x="395536" y="2116707"/>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）总线型工控机</a:t>
            </a:r>
          </a:p>
        </p:txBody>
      </p:sp>
      <p:sp>
        <p:nvSpPr>
          <p:cNvPr id="6" name="Rectangle 3">
            <a:extLst>
              <a:ext uri="{FF2B5EF4-FFF2-40B4-BE49-F238E27FC236}">
                <a16:creationId xmlns:a16="http://schemas.microsoft.com/office/drawing/2014/main" id="{19E7E7C4-4C39-4456-AE18-19E4F2E86708}"/>
              </a:ext>
            </a:extLst>
          </p:cNvPr>
          <p:cNvSpPr>
            <a:spLocks noChangeArrowheads="1"/>
          </p:cNvSpPr>
          <p:nvPr/>
        </p:nvSpPr>
        <p:spPr bwMode="auto">
          <a:xfrm>
            <a:off x="395536" y="2780928"/>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）嵌入式工控机</a:t>
            </a:r>
          </a:p>
        </p:txBody>
      </p:sp>
      <p:sp>
        <p:nvSpPr>
          <p:cNvPr id="7" name="Rectangle 3">
            <a:extLst>
              <a:ext uri="{FF2B5EF4-FFF2-40B4-BE49-F238E27FC236}">
                <a16:creationId xmlns:a16="http://schemas.microsoft.com/office/drawing/2014/main" id="{E870313E-B0CC-416B-862E-1FCD898CC845}"/>
              </a:ext>
            </a:extLst>
          </p:cNvPr>
          <p:cNvSpPr>
            <a:spLocks noChangeArrowheads="1"/>
          </p:cNvSpPr>
          <p:nvPr/>
        </p:nvSpPr>
        <p:spPr bwMode="auto">
          <a:xfrm>
            <a:off x="395536" y="3429000"/>
            <a:ext cx="345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）现场工作站</a:t>
            </a:r>
          </a:p>
        </p:txBody>
      </p:sp>
      <p:sp>
        <p:nvSpPr>
          <p:cNvPr id="8" name="Rectangle 3">
            <a:extLst>
              <a:ext uri="{FF2B5EF4-FFF2-40B4-BE49-F238E27FC236}">
                <a16:creationId xmlns:a16="http://schemas.microsoft.com/office/drawing/2014/main" id="{0548D3F5-00EF-404E-8F4C-8783092DEED1}"/>
              </a:ext>
            </a:extLst>
          </p:cNvPr>
          <p:cNvSpPr>
            <a:spLocks noChangeArrowheads="1"/>
          </p:cNvSpPr>
          <p:nvPr/>
        </p:nvSpPr>
        <p:spPr bwMode="auto">
          <a:xfrm>
            <a:off x="395536" y="4037914"/>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）可编程控制器（</a:t>
            </a:r>
            <a:r>
              <a:rPr lang="en-US" altLang="zh-CN" sz="2000" b="1" dirty="0">
                <a:latin typeface="微软雅黑" panose="020B0503020204020204" pitchFamily="34" charset="-122"/>
                <a:ea typeface="微软雅黑" panose="020B0503020204020204" pitchFamily="34" charset="-122"/>
              </a:rPr>
              <a:t>Programmable Logic Controller</a:t>
            </a:r>
            <a:r>
              <a:rPr lang="zh-CN" altLang="en-US" sz="2000" b="1" dirty="0">
                <a:latin typeface="微软雅黑" panose="020B0503020204020204" pitchFamily="34" charset="-122"/>
                <a:ea typeface="微软雅黑" panose="020B0503020204020204" pitchFamily="34" charset="-122"/>
              </a:rPr>
              <a:t>）简称</a:t>
            </a:r>
            <a:r>
              <a:rPr lang="en-US" altLang="zh-CN" sz="2000" b="1" dirty="0">
                <a:latin typeface="微软雅黑" panose="020B0503020204020204" pitchFamily="34" charset="-122"/>
                <a:ea typeface="微软雅黑" panose="020B0503020204020204" pitchFamily="34" charset="-122"/>
              </a:rPr>
              <a:t>PLC</a:t>
            </a:r>
            <a:endParaRPr lang="zh-CN" altLang="en-US" sz="2000" b="1" dirty="0">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9A90B152-1ABC-4570-B5C9-CFF792A18C1E}"/>
              </a:ext>
            </a:extLst>
          </p:cNvPr>
          <p:cNvSpPr>
            <a:spLocks noChangeArrowheads="1"/>
          </p:cNvSpPr>
          <p:nvPr/>
        </p:nvSpPr>
        <p:spPr bwMode="auto">
          <a:xfrm>
            <a:off x="395536" y="4689083"/>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）单元式测控系统</a:t>
            </a:r>
          </a:p>
        </p:txBody>
      </p:sp>
    </p:spTree>
    <p:extLst>
      <p:ext uri="{BB962C8B-B14F-4D97-AF65-F5344CB8AC3E}">
        <p14:creationId xmlns:p14="http://schemas.microsoft.com/office/powerpoint/2010/main" val="2395699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3" descr="MPC-6050">
            <a:extLst>
              <a:ext uri="{FF2B5EF4-FFF2-40B4-BE49-F238E27FC236}">
                <a16:creationId xmlns:a16="http://schemas.microsoft.com/office/drawing/2014/main" id="{56E6BA81-2E85-4168-86AA-04420B8486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133600"/>
            <a:ext cx="7056437"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6">
            <a:extLst>
              <a:ext uri="{FF2B5EF4-FFF2-40B4-BE49-F238E27FC236}">
                <a16:creationId xmlns:a16="http://schemas.microsoft.com/office/drawing/2014/main" id="{4756AE4E-BF00-4B9D-8EBE-01BFA3A29AE9}"/>
              </a:ext>
            </a:extLst>
          </p:cNvPr>
          <p:cNvSpPr>
            <a:spLocks noChangeArrowheads="1"/>
          </p:cNvSpPr>
          <p:nvPr/>
        </p:nvSpPr>
        <p:spPr bwMode="auto">
          <a:xfrm>
            <a:off x="323850" y="1341438"/>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）工业</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机，简称</a:t>
            </a:r>
            <a:r>
              <a:rPr lang="en-US" altLang="zh-CN" sz="2000" b="1" dirty="0">
                <a:latin typeface="微软雅黑" panose="020B0503020204020204" pitchFamily="34" charset="-122"/>
                <a:ea typeface="微软雅黑" panose="020B0503020204020204" pitchFamily="34" charset="-122"/>
              </a:rPr>
              <a:t>IPC</a:t>
            </a:r>
          </a:p>
        </p:txBody>
      </p:sp>
      <p:sp>
        <p:nvSpPr>
          <p:cNvPr id="8" name="矩形 7">
            <a:extLst>
              <a:ext uri="{FF2B5EF4-FFF2-40B4-BE49-F238E27FC236}">
                <a16:creationId xmlns:a16="http://schemas.microsoft.com/office/drawing/2014/main" id="{11DC17D9-8701-4F0E-9D19-D1AD4FC0C1C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68613" name="Rectangle 2">
            <a:extLst>
              <a:ext uri="{FF2B5EF4-FFF2-40B4-BE49-F238E27FC236}">
                <a16:creationId xmlns:a16="http://schemas.microsoft.com/office/drawing/2014/main" id="{7B86ADDC-B4B0-4A4A-BB3C-42E2416E78DF}"/>
              </a:ext>
            </a:extLst>
          </p:cNvPr>
          <p:cNvSpPr>
            <a:spLocks noChangeArrowheads="1"/>
          </p:cNvSpPr>
          <p:nvPr/>
        </p:nvSpPr>
        <p:spPr bwMode="auto">
          <a:xfrm>
            <a:off x="179388" y="765175"/>
            <a:ext cx="4464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5</a:t>
            </a:r>
            <a:r>
              <a:rPr lang="zh-CN" altLang="en-US" sz="2400" b="1">
                <a:latin typeface="微软雅黑" panose="020B0503020204020204" pitchFamily="34" charset="-122"/>
                <a:ea typeface="微软雅黑" panose="020B0503020204020204" pitchFamily="34" charset="-122"/>
              </a:rPr>
              <a:t>）工业控制计算机的分类</a:t>
            </a:r>
          </a:p>
        </p:txBody>
      </p:sp>
    </p:spTree>
  </p:cSld>
  <p:clrMapOvr>
    <a:masterClrMapping/>
  </p:clrMapOvr>
  <p:transition>
    <p:blind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descr="工控机3">
            <a:extLst>
              <a:ext uri="{FF2B5EF4-FFF2-40B4-BE49-F238E27FC236}">
                <a16:creationId xmlns:a16="http://schemas.microsoft.com/office/drawing/2014/main" id="{CD7947C3-19A5-4936-B960-B3724BB6BA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68413"/>
            <a:ext cx="8259762"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D47962DF-1567-4859-86A6-152D48415E5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工控机2">
            <a:extLst>
              <a:ext uri="{FF2B5EF4-FFF2-40B4-BE49-F238E27FC236}">
                <a16:creationId xmlns:a16="http://schemas.microsoft.com/office/drawing/2014/main" id="{7E14E158-E02C-49BB-A176-B5B344F90B5A}"/>
              </a:ext>
            </a:extLst>
          </p:cNvPr>
          <p:cNvPicPr>
            <a:picLocks noChangeAspect="1"/>
          </p:cNvPicPr>
          <p:nvPr/>
        </p:nvPicPr>
        <p:blipFill>
          <a:blip r:embed="rId3">
            <a:extLst>
              <a:ext uri="{28A0092B-C50C-407E-A947-70E740481C1C}">
                <a14:useLocalDpi xmlns:a14="http://schemas.microsoft.com/office/drawing/2010/main" val="0"/>
              </a:ext>
            </a:extLst>
          </a:blip>
          <a:srcRect t="15604"/>
          <a:stretch>
            <a:fillRect/>
          </a:stretch>
        </p:blipFill>
        <p:spPr bwMode="auto">
          <a:xfrm>
            <a:off x="395288" y="1700213"/>
            <a:ext cx="8259762"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29387CA0-7C6D-43CA-A64B-A66384602CC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5315" name="Rectangle 3">
            <a:extLst>
              <a:ext uri="{FF2B5EF4-FFF2-40B4-BE49-F238E27FC236}">
                <a16:creationId xmlns:a16="http://schemas.microsoft.com/office/drawing/2014/main" id="{EA67D03B-8D27-42D2-A805-B52420D81EEA}"/>
              </a:ext>
            </a:extLst>
          </p:cNvPr>
          <p:cNvSpPr>
            <a:spLocks noChangeArrowheads="1"/>
          </p:cNvSpPr>
          <p:nvPr/>
        </p:nvSpPr>
        <p:spPr bwMode="auto">
          <a:xfrm>
            <a:off x="395288" y="765175"/>
            <a:ext cx="2020887" cy="461963"/>
          </a:xfrm>
          <a:prstGeom prst="rect">
            <a:avLst/>
          </a:prstGeom>
          <a:noFill/>
          <a:ln>
            <a:noFill/>
          </a:ln>
          <a:effectLst/>
        </p:spPr>
        <p:txBody>
          <a:bodyPr wrap="none" anchor="ctr">
            <a:spAutoFit/>
          </a:bodyPr>
          <a:lstStyle/>
          <a:p>
            <a:pPr eaLnBrk="1" hangingPunct="1">
              <a:defRPr/>
            </a:pPr>
            <a:r>
              <a:rPr lang="en-US" altLang="zh-CN" sz="2400" b="1" dirty="0">
                <a:latin typeface="微软雅黑" panose="020B0503020204020204" pitchFamily="34" charset="-122"/>
                <a:ea typeface="微软雅黑" panose="020B0503020204020204" pitchFamily="34" charset="-122"/>
              </a:rPr>
              <a:t>IPC</a:t>
            </a:r>
            <a:r>
              <a:rPr lang="zh-CN" altLang="en-US" sz="2400" b="1" dirty="0">
                <a:latin typeface="微软雅黑" panose="020B0503020204020204" pitchFamily="34" charset="-122"/>
                <a:ea typeface="微软雅黑" panose="020B0503020204020204" pitchFamily="34" charset="-122"/>
              </a:rPr>
              <a:t>内部结构</a:t>
            </a:r>
            <a:r>
              <a:rPr lang="zh-CN" altLang="en-US" sz="24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pic>
        <p:nvPicPr>
          <p:cNvPr id="74755" name="Picture 4">
            <a:extLst>
              <a:ext uri="{FF2B5EF4-FFF2-40B4-BE49-F238E27FC236}">
                <a16:creationId xmlns:a16="http://schemas.microsoft.com/office/drawing/2014/main" id="{40F4C901-6C69-4D50-A884-7DBCC7CE50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23950"/>
            <a:ext cx="7777163"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3073110A-EA4F-45F3-9315-ACECEA4A354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EE2CF61-FF2A-439A-A617-D0F83E7D77E3}"/>
              </a:ext>
            </a:extLst>
          </p:cNvPr>
          <p:cNvSpPr>
            <a:spLocks noGrp="1"/>
          </p:cNvSpPr>
          <p:nvPr>
            <p:ph idx="4294967295"/>
          </p:nvPr>
        </p:nvSpPr>
        <p:spPr>
          <a:xfrm>
            <a:off x="360363" y="981074"/>
            <a:ext cx="8748712" cy="1931367"/>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1800" b="1" dirty="0">
                <a:latin typeface="微软雅黑" panose="020B0503020204020204" pitchFamily="34" charset="-122"/>
                <a:ea typeface="微软雅黑" panose="020B0503020204020204" pitchFamily="34" charset="-122"/>
              </a:rPr>
              <a:t>寄存器</a:t>
            </a:r>
            <a:r>
              <a:rPr lang="en-US" altLang="zh-CN" sz="1800" b="1" dirty="0">
                <a:latin typeface="微软雅黑" panose="020B0503020204020204" pitchFamily="34" charset="-122"/>
                <a:ea typeface="微软雅黑" panose="020B0503020204020204" pitchFamily="34" charset="-122"/>
              </a:rPr>
              <a:t>(Register)</a:t>
            </a:r>
            <a:r>
              <a:rPr lang="zh-CN" altLang="en-US" sz="1800" b="1" dirty="0">
                <a:latin typeface="微软雅黑" panose="020B0503020204020204" pitchFamily="34" charset="-122"/>
                <a:ea typeface="微软雅黑" panose="020B0503020204020204" pitchFamily="34" charset="-122"/>
              </a:rPr>
              <a:t>，缓存</a:t>
            </a:r>
            <a:r>
              <a:rPr lang="en-US" altLang="zh-CN" sz="1800" b="1" dirty="0">
                <a:latin typeface="微软雅黑" panose="020B0503020204020204" pitchFamily="34" charset="-122"/>
                <a:ea typeface="微软雅黑" panose="020B0503020204020204" pitchFamily="34" charset="-122"/>
              </a:rPr>
              <a:t>(Cache)</a:t>
            </a:r>
            <a:r>
              <a:rPr lang="zh-CN" altLang="en-US" sz="1800" b="1" dirty="0">
                <a:latin typeface="微软雅黑" panose="020B0503020204020204" pitchFamily="34" charset="-122"/>
                <a:ea typeface="微软雅黑" panose="020B0503020204020204" pitchFamily="34" charset="-122"/>
              </a:rPr>
              <a:t>，主存</a:t>
            </a:r>
            <a:r>
              <a:rPr lang="en-US" altLang="zh-CN" sz="1800" b="1" dirty="0">
                <a:latin typeface="微软雅黑" panose="020B0503020204020204" pitchFamily="34" charset="-122"/>
                <a:ea typeface="微软雅黑" panose="020B0503020204020204" pitchFamily="34" charset="-122"/>
              </a:rPr>
              <a:t>(Memory)</a:t>
            </a:r>
            <a:r>
              <a:rPr lang="zh-CN" altLang="en-US" sz="1800" b="1" dirty="0">
                <a:latin typeface="微软雅黑" panose="020B0503020204020204" pitchFamily="34" charset="-122"/>
                <a:ea typeface="微软雅黑" panose="020B0503020204020204" pitchFamily="34" charset="-122"/>
              </a:rPr>
              <a:t>，外存</a:t>
            </a:r>
            <a:r>
              <a:rPr lang="en-US" altLang="zh-CN" sz="1800" b="1" dirty="0">
                <a:latin typeface="微软雅黑" panose="020B0503020204020204" pitchFamily="34" charset="-122"/>
                <a:ea typeface="微软雅黑" panose="020B0503020204020204" pitchFamily="34" charset="-122"/>
              </a:rPr>
              <a:t>(Storage)</a:t>
            </a:r>
            <a:r>
              <a:rPr lang="zh-CN" altLang="en-US" sz="1800" b="1" dirty="0">
                <a:latin typeface="微软雅黑" panose="020B0503020204020204" pitchFamily="34" charset="-122"/>
                <a:ea typeface="微软雅黑" panose="020B0503020204020204" pitchFamily="34" charset="-122"/>
              </a:rPr>
              <a:t>构成了微机系统的存储系统，越靠近</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速度越快，容量越小，价格越高。</a:t>
            </a:r>
            <a:endParaRPr lang="en-US" altLang="zh-CN" sz="1800" b="1" dirty="0">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Blip>
                <a:blip r:embed="rId2"/>
              </a:buBlip>
            </a:pP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和</a:t>
            </a:r>
            <a:r>
              <a:rPr lang="en-US" altLang="zh-CN" sz="1800" b="1" dirty="0">
                <a:latin typeface="微软雅黑" panose="020B0503020204020204" pitchFamily="34" charset="-122"/>
                <a:ea typeface="微软雅黑" panose="020B0503020204020204" pitchFamily="34" charset="-122"/>
              </a:rPr>
              <a:t>I/O</a:t>
            </a:r>
            <a:r>
              <a:rPr lang="zh-CN" altLang="en-US" sz="1800" b="1" dirty="0">
                <a:latin typeface="微软雅黑" panose="020B0503020204020204" pitchFamily="34" charset="-122"/>
                <a:ea typeface="微软雅黑" panose="020B0503020204020204" pitchFamily="34" charset="-122"/>
              </a:rPr>
              <a:t>围绕存储系统，按照指令的指示做出动作，不断改变存储系统内数据，完成程序的执行。</a:t>
            </a:r>
            <a:r>
              <a:rPr lang="zh-CN" altLang="en-US" sz="1800" b="1" dirty="0">
                <a:solidFill>
                  <a:srgbClr val="FF0000"/>
                </a:solidFill>
                <a:latin typeface="微软雅黑" panose="020B0503020204020204" pitchFamily="34" charset="-122"/>
                <a:ea typeface="微软雅黑" panose="020B0503020204020204" pitchFamily="34" charset="-122"/>
              </a:rPr>
              <a:t>学习任何体系结构，了解指令集</a:t>
            </a:r>
            <a:r>
              <a:rPr lang="en-US" altLang="zh-CN" sz="1800" b="1" dirty="0">
                <a:solidFill>
                  <a:srgbClr val="FF0000"/>
                </a:solidFill>
                <a:latin typeface="微软雅黑" panose="020B0503020204020204" pitchFamily="34" charset="-122"/>
                <a:ea typeface="微软雅黑" panose="020B0503020204020204" pitchFamily="34" charset="-122"/>
              </a:rPr>
              <a:t>ISA</a:t>
            </a:r>
            <a:r>
              <a:rPr lang="zh-CN" altLang="en-US" sz="1800" b="1" dirty="0">
                <a:solidFill>
                  <a:srgbClr val="FF0000"/>
                </a:solidFill>
                <a:latin typeface="微软雅黑" panose="020B0503020204020204" pitchFamily="34" charset="-122"/>
                <a:ea typeface="微软雅黑" panose="020B0503020204020204" pitchFamily="34" charset="-122"/>
              </a:rPr>
              <a:t>和存储结构。</a:t>
            </a:r>
            <a:endParaRPr lang="en-US" altLang="zh-CN" sz="1800" b="1" dirty="0">
              <a:solidFill>
                <a:srgbClr val="FF0000"/>
              </a:solidFill>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Blip>
                <a:blip r:embed="rId2"/>
              </a:buBlip>
            </a:pPr>
            <a:r>
              <a:rPr lang="zh-CN" altLang="en-US" sz="1800" b="1" dirty="0">
                <a:solidFill>
                  <a:srgbClr val="FF0000"/>
                </a:solidFill>
                <a:latin typeface="微软雅黑" panose="020B0503020204020204" pitchFamily="34" charset="-122"/>
                <a:ea typeface="微软雅黑" panose="020B0503020204020204" pitchFamily="34" charset="-122"/>
              </a:rPr>
              <a:t>存储金字塔结构</a:t>
            </a:r>
            <a:r>
              <a:rPr lang="zh-CN" altLang="en-US" sz="1800" b="1" dirty="0">
                <a:latin typeface="微软雅黑" panose="020B0503020204020204" pitchFamily="34" charset="-122"/>
                <a:ea typeface="微软雅黑" panose="020B0503020204020204" pitchFamily="34" charset="-122"/>
              </a:rPr>
              <a:t>很好的改善了</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和存储系统的随着生产工艺进步导致的速度差异越来越大的内存墙问题。依据局部性原理为</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提供了“容量大速度快”的存储系统。</a:t>
            </a:r>
            <a:endParaRPr lang="en-US" altLang="zh-CN" sz="1800" b="1" dirty="0">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Blip>
                <a:blip r:embed="rId2"/>
              </a:buBlip>
            </a:pPr>
            <a:r>
              <a:rPr lang="en-US" altLang="zh-CN" sz="1800" b="1" dirty="0">
                <a:solidFill>
                  <a:srgbClr val="FF0000"/>
                </a:solidFill>
                <a:latin typeface="微软雅黑" panose="020B0503020204020204" pitchFamily="34" charset="-122"/>
                <a:ea typeface="微软雅黑" panose="020B0503020204020204" pitchFamily="34" charset="-122"/>
              </a:rPr>
              <a:t>8051</a:t>
            </a:r>
            <a:r>
              <a:rPr lang="zh-CN" altLang="en-US" sz="1800" b="1" dirty="0">
                <a:solidFill>
                  <a:srgbClr val="FF0000"/>
                </a:solidFill>
                <a:latin typeface="微软雅黑" panose="020B0503020204020204" pitchFamily="34" charset="-122"/>
                <a:ea typeface="微软雅黑" panose="020B0503020204020204" pitchFamily="34" charset="-122"/>
              </a:rPr>
              <a:t>的指令集和各种数据地址空间。</a:t>
            </a:r>
            <a:endParaRPr lang="en-US" altLang="zh-CN" sz="1800" b="1" dirty="0">
              <a:solidFill>
                <a:srgbClr val="FF0000"/>
              </a:solidFill>
              <a:latin typeface="微软雅黑" panose="020B0503020204020204" pitchFamily="34" charset="-122"/>
              <a:ea typeface="微软雅黑" panose="020B0503020204020204" pitchFamily="34" charset="-122"/>
            </a:endParaRPr>
          </a:p>
          <a:p>
            <a:pPr marL="755650" lvl="1" indent="-355600" eaLnBrk="1" hangingPunct="1">
              <a:lnSpc>
                <a:spcPct val="150000"/>
              </a:lnSpc>
              <a:buClr>
                <a:schemeClr val="tx2"/>
              </a:buClr>
              <a:buBlip>
                <a:blip r:embed="rId2"/>
              </a:buBlip>
            </a:pPr>
            <a:endParaRPr lang="en-US" altLang="zh-CN" sz="1400" b="1" dirty="0">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224C9E02-BC5B-4212-B600-8B48497516A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pic>
        <p:nvPicPr>
          <p:cNvPr id="3" name="图片 2">
            <a:extLst>
              <a:ext uri="{FF2B5EF4-FFF2-40B4-BE49-F238E27FC236}">
                <a16:creationId xmlns:a16="http://schemas.microsoft.com/office/drawing/2014/main" id="{0A9D1F11-6FF6-4B55-9D3F-F5E8508B1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770" y="3573016"/>
            <a:ext cx="4638601" cy="2847586"/>
          </a:xfrm>
          <a:prstGeom prst="rect">
            <a:avLst/>
          </a:prstGeom>
        </p:spPr>
      </p:pic>
    </p:spTree>
    <p:extLst>
      <p:ext uri="{BB962C8B-B14F-4D97-AF65-F5344CB8AC3E}">
        <p14:creationId xmlns:p14="http://schemas.microsoft.com/office/powerpoint/2010/main" val="29624633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8898B06D-143B-44DA-B84C-192C127878DA}"/>
              </a:ext>
            </a:extLst>
          </p:cNvPr>
          <p:cNvSpPr>
            <a:spLocks noChangeArrowheads="1"/>
          </p:cNvSpPr>
          <p:nvPr/>
        </p:nvSpPr>
        <p:spPr bwMode="auto">
          <a:xfrm>
            <a:off x="323850" y="7651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）总线型工控机</a:t>
            </a:r>
          </a:p>
        </p:txBody>
      </p:sp>
      <p:sp>
        <p:nvSpPr>
          <p:cNvPr id="2447365" name="Rectangle 5">
            <a:extLst>
              <a:ext uri="{FF2B5EF4-FFF2-40B4-BE49-F238E27FC236}">
                <a16:creationId xmlns:a16="http://schemas.microsoft.com/office/drawing/2014/main" id="{B1143383-56C5-49FA-9016-BD43CFBE0A14}"/>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pic>
        <p:nvPicPr>
          <p:cNvPr id="2447366" name="Picture 6" descr="CRS8801总线型工控机">
            <a:extLst>
              <a:ext uri="{FF2B5EF4-FFF2-40B4-BE49-F238E27FC236}">
                <a16:creationId xmlns:a16="http://schemas.microsoft.com/office/drawing/2014/main" id="{EE6A840D-A05B-4E4A-AE91-B257C266B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341438"/>
            <a:ext cx="69850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641D70E0-F3E4-486A-86A2-ADAB99B3060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47366"/>
                                        </p:tgtEl>
                                        <p:attrNameLst>
                                          <p:attrName>style.visibility</p:attrName>
                                        </p:attrNameLst>
                                      </p:cBhvr>
                                      <p:to>
                                        <p:strVal val="visible"/>
                                      </p:to>
                                    </p:set>
                                    <p:animEffect transition="in" filter="blinds(horizontal)">
                                      <p:cBhvr>
                                        <p:cTn id="7" dur="500"/>
                                        <p:tgtEl>
                                          <p:spTgt spid="2447366"/>
                                        </p:tgtEl>
                                      </p:cBhvr>
                                    </p:animEffect>
                                  </p:childTnLst>
                                  <p:subTnLst>
                                    <p:set>
                                      <p:cBhvr override="childStyle">
                                        <p:cTn dur="1" fill="hold" display="0" masterRel="nextClick" afterEffect="1"/>
                                        <p:tgtEl>
                                          <p:spTgt spid="244736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PXI总线仪表">
            <a:extLst>
              <a:ext uri="{FF2B5EF4-FFF2-40B4-BE49-F238E27FC236}">
                <a16:creationId xmlns:a16="http://schemas.microsoft.com/office/drawing/2014/main" id="{F84782BC-FA60-4CB5-B5C3-AE78521363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263" y="765175"/>
            <a:ext cx="8099425" cy="552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7E2B607-C0E4-4B86-9BB8-F8DF08883461}"/>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36A84399-A93D-423C-A8A0-F76A1F838E08}"/>
              </a:ext>
            </a:extLst>
          </p:cNvPr>
          <p:cNvSpPr>
            <a:spLocks noChangeArrowheads="1"/>
          </p:cNvSpPr>
          <p:nvPr/>
        </p:nvSpPr>
        <p:spPr bwMode="auto">
          <a:xfrm>
            <a:off x="323850" y="765175"/>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）嵌入式工控机</a:t>
            </a:r>
          </a:p>
        </p:txBody>
      </p:sp>
      <p:sp>
        <p:nvSpPr>
          <p:cNvPr id="2457604" name="Rectangle 4">
            <a:extLst>
              <a:ext uri="{FF2B5EF4-FFF2-40B4-BE49-F238E27FC236}">
                <a16:creationId xmlns:a16="http://schemas.microsoft.com/office/drawing/2014/main" id="{E04F05DF-A8F8-4F8D-88FD-271B4D95438A}"/>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pic>
        <p:nvPicPr>
          <p:cNvPr id="80900" name="Picture 6">
            <a:extLst>
              <a:ext uri="{FF2B5EF4-FFF2-40B4-BE49-F238E27FC236}">
                <a16:creationId xmlns:a16="http://schemas.microsoft.com/office/drawing/2014/main" id="{A396F0CD-DCDB-427F-9E2B-C38A5E13CD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492375"/>
            <a:ext cx="8467725"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07" name="Rectangle 7">
            <a:extLst>
              <a:ext uri="{FF2B5EF4-FFF2-40B4-BE49-F238E27FC236}">
                <a16:creationId xmlns:a16="http://schemas.microsoft.com/office/drawing/2014/main" id="{8671CA78-3004-42D7-BC60-650645BEF1FF}"/>
              </a:ext>
            </a:extLst>
          </p:cNvPr>
          <p:cNvSpPr>
            <a:spLocks noChangeArrowheads="1"/>
          </p:cNvSpPr>
          <p:nvPr/>
        </p:nvSpPr>
        <p:spPr bwMode="auto">
          <a:xfrm>
            <a:off x="250825" y="1484313"/>
            <a:ext cx="8172450" cy="400050"/>
          </a:xfrm>
          <a:prstGeom prst="rect">
            <a:avLst/>
          </a:prstGeom>
          <a:noFill/>
          <a:ln>
            <a:noFill/>
          </a:ln>
          <a:effectLst/>
        </p:spPr>
        <p:txBody>
          <a:bodyPr anchor="ctr">
            <a:spAutoFit/>
          </a:bodyPr>
          <a:lstStyle/>
          <a:p>
            <a:pPr eaLnBrk="1" hangingPunct="1">
              <a:defRPr/>
            </a:pPr>
            <a:r>
              <a:rPr lang="zh-CN" altLang="en-US" sz="2000" b="1" dirty="0">
                <a:latin typeface="微软雅黑" panose="020B0503020204020204" pitchFamily="34" charset="-122"/>
                <a:ea typeface="微软雅黑" panose="020B0503020204020204" pitchFamily="34" charset="-122"/>
              </a:rPr>
              <a:t>早期的系统级嵌入式工控机主要采用</a:t>
            </a:r>
            <a:r>
              <a:rPr lang="en-US" altLang="zh-CN" sz="2000" b="1" dirty="0">
                <a:latin typeface="微软雅黑" panose="020B0503020204020204" pitchFamily="34" charset="-122"/>
                <a:ea typeface="微软雅黑" panose="020B0503020204020204" pitchFamily="34" charset="-122"/>
              </a:rPr>
              <a:t>PC/104</a:t>
            </a:r>
            <a:r>
              <a:rPr lang="zh-CN" altLang="en-US" sz="2000" b="1" dirty="0">
                <a:latin typeface="微软雅黑" panose="020B0503020204020204" pitchFamily="34" charset="-122"/>
                <a:ea typeface="微软雅黑" panose="020B0503020204020204" pitchFamily="34" charset="-122"/>
              </a:rPr>
              <a:t>总线结构的模块构成</a:t>
            </a:r>
            <a:r>
              <a:rPr lang="zh-CN" altLang="en-US"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sp>
        <p:nvSpPr>
          <p:cNvPr id="10" name="矩形 9">
            <a:extLst>
              <a:ext uri="{FF2B5EF4-FFF2-40B4-BE49-F238E27FC236}">
                <a16:creationId xmlns:a16="http://schemas.microsoft.com/office/drawing/2014/main" id="{673AC02B-B6B7-424B-91C3-65D242D5285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607"/>
                                        </p:tgtEl>
                                        <p:attrNameLst>
                                          <p:attrName>style.visibility</p:attrName>
                                        </p:attrNameLst>
                                      </p:cBhvr>
                                      <p:to>
                                        <p:strVal val="visible"/>
                                      </p:to>
                                    </p:set>
                                    <p:animEffect transition="in" filter="blinds(horizontal)">
                                      <p:cBhvr>
                                        <p:cTn id="7" dur="1000"/>
                                        <p:tgtEl>
                                          <p:spTgt spid="2457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0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PC104总线计算机">
            <a:extLst>
              <a:ext uri="{FF2B5EF4-FFF2-40B4-BE49-F238E27FC236}">
                <a16:creationId xmlns:a16="http://schemas.microsoft.com/office/drawing/2014/main" id="{506D6012-399F-4A82-8CB3-B6600AD687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268413"/>
            <a:ext cx="5040312"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ctangle 3">
            <a:extLst>
              <a:ext uri="{FF2B5EF4-FFF2-40B4-BE49-F238E27FC236}">
                <a16:creationId xmlns:a16="http://schemas.microsoft.com/office/drawing/2014/main" id="{6E0ABDC1-CEB0-4D39-9B94-AF4FF6183755}"/>
              </a:ext>
            </a:extLst>
          </p:cNvPr>
          <p:cNvSpPr>
            <a:spLocks noChangeArrowheads="1"/>
          </p:cNvSpPr>
          <p:nvPr/>
        </p:nvSpPr>
        <p:spPr bwMode="auto">
          <a:xfrm>
            <a:off x="395288" y="908050"/>
            <a:ext cx="4032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PC/104</a:t>
            </a:r>
            <a:r>
              <a:rPr lang="zh-CN" altLang="en-US" sz="2000" b="1">
                <a:latin typeface="微软雅黑" panose="020B0503020204020204" pitchFamily="34" charset="-122"/>
                <a:ea typeface="微软雅黑" panose="020B0503020204020204" pitchFamily="34" charset="-122"/>
              </a:rPr>
              <a:t>总线工控机的实物</a:t>
            </a:r>
          </a:p>
        </p:txBody>
      </p:sp>
      <p:sp>
        <p:nvSpPr>
          <p:cNvPr id="8" name="矩形 7">
            <a:extLst>
              <a:ext uri="{FF2B5EF4-FFF2-40B4-BE49-F238E27FC236}">
                <a16:creationId xmlns:a16="http://schemas.microsoft.com/office/drawing/2014/main" id="{FC7549FD-0C08-4097-A3D8-4E047155C4F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652" name="Rectangle 4">
            <a:extLst>
              <a:ext uri="{FF2B5EF4-FFF2-40B4-BE49-F238E27FC236}">
                <a16:creationId xmlns:a16="http://schemas.microsoft.com/office/drawing/2014/main" id="{4A9EAD08-9C36-47A9-A745-A9E931C04D2D}"/>
              </a:ext>
            </a:extLst>
          </p:cNvPr>
          <p:cNvSpPr>
            <a:spLocks noChangeArrowheads="1"/>
          </p:cNvSpPr>
          <p:nvPr/>
        </p:nvSpPr>
        <p:spPr bwMode="auto">
          <a:xfrm>
            <a:off x="0" y="2365375"/>
            <a:ext cx="184150" cy="45085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83971" name="Group 7">
            <a:extLst>
              <a:ext uri="{FF2B5EF4-FFF2-40B4-BE49-F238E27FC236}">
                <a16:creationId xmlns:a16="http://schemas.microsoft.com/office/drawing/2014/main" id="{AD7FD720-10FA-416D-8937-15EF6D70549D}"/>
              </a:ext>
            </a:extLst>
          </p:cNvPr>
          <p:cNvGrpSpPr>
            <a:grpSpLocks/>
          </p:cNvGrpSpPr>
          <p:nvPr/>
        </p:nvGrpSpPr>
        <p:grpSpPr bwMode="auto">
          <a:xfrm>
            <a:off x="611188" y="1557338"/>
            <a:ext cx="7848600" cy="4795837"/>
            <a:chOff x="367" y="641"/>
            <a:chExt cx="5422" cy="3679"/>
          </a:xfrm>
        </p:grpSpPr>
        <p:pic>
          <p:nvPicPr>
            <p:cNvPr id="83974" name="Picture 8" descr="威达佳PM-1021CPU模块">
              <a:extLst>
                <a:ext uri="{FF2B5EF4-FFF2-40B4-BE49-F238E27FC236}">
                  <a16:creationId xmlns:a16="http://schemas.microsoft.com/office/drawing/2014/main" id="{04310EE6-567C-4A73-BC5C-C42C3BF325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0" y="1124"/>
              <a:ext cx="2869" cy="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657" name="Line 9">
              <a:extLst>
                <a:ext uri="{FF2B5EF4-FFF2-40B4-BE49-F238E27FC236}">
                  <a16:creationId xmlns:a16="http://schemas.microsoft.com/office/drawing/2014/main" id="{A8E02E3A-1732-4D09-BAF6-3D496FE8BABE}"/>
                </a:ext>
              </a:extLst>
            </p:cNvPr>
            <p:cNvSpPr>
              <a:spLocks noChangeShapeType="1"/>
            </p:cNvSpPr>
            <p:nvPr/>
          </p:nvSpPr>
          <p:spPr bwMode="auto">
            <a:xfrm flipV="1">
              <a:off x="2149" y="871"/>
              <a:ext cx="333" cy="445"/>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76" name="Rectangle 10">
              <a:extLst>
                <a:ext uri="{FF2B5EF4-FFF2-40B4-BE49-F238E27FC236}">
                  <a16:creationId xmlns:a16="http://schemas.microsoft.com/office/drawing/2014/main" id="{1C2402C6-5A40-4720-8167-A4D8937D144F}"/>
                </a:ext>
              </a:extLst>
            </p:cNvPr>
            <p:cNvSpPr>
              <a:spLocks noChangeArrowheads="1"/>
            </p:cNvSpPr>
            <p:nvPr/>
          </p:nvSpPr>
          <p:spPr bwMode="auto">
            <a:xfrm>
              <a:off x="2248" y="641"/>
              <a:ext cx="10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A</a:t>
              </a:r>
              <a:r>
                <a:rPr lang="zh-CN" altLang="en-US" sz="1800" b="1">
                  <a:latin typeface="Times New Roman" panose="02020603050405020304" pitchFamily="18" charset="0"/>
                  <a:ea typeface="宋体" panose="02010600030101010101" pitchFamily="2" charset="-122"/>
                </a:rPr>
                <a:t>组</a:t>
              </a:r>
              <a:r>
                <a:rPr lang="en-US" altLang="zh-CN" sz="1800" b="1">
                  <a:latin typeface="Times New Roman" panose="02020603050405020304" pitchFamily="18" charset="0"/>
                  <a:ea typeface="宋体" panose="02010600030101010101" pitchFamily="2" charset="-122"/>
                </a:rPr>
                <a:t>32</a:t>
              </a:r>
              <a:r>
                <a:rPr lang="zh-CN" altLang="en-US" sz="1800" b="1">
                  <a:latin typeface="Times New Roman" panose="02020603050405020304" pitchFamily="18" charset="0"/>
                  <a:ea typeface="宋体" panose="02010600030101010101" pitchFamily="2" charset="-122"/>
                </a:rPr>
                <a:t>个引脚</a:t>
              </a:r>
            </a:p>
          </p:txBody>
        </p:sp>
        <p:sp>
          <p:nvSpPr>
            <p:cNvPr id="2459659" name="Line 11">
              <a:extLst>
                <a:ext uri="{FF2B5EF4-FFF2-40B4-BE49-F238E27FC236}">
                  <a16:creationId xmlns:a16="http://schemas.microsoft.com/office/drawing/2014/main" id="{E34AAA14-A401-41D8-BB22-4C5348BFF159}"/>
                </a:ext>
              </a:extLst>
            </p:cNvPr>
            <p:cNvSpPr>
              <a:spLocks noChangeShapeType="1"/>
            </p:cNvSpPr>
            <p:nvPr/>
          </p:nvSpPr>
          <p:spPr bwMode="auto">
            <a:xfrm flipH="1" flipV="1">
              <a:off x="1800" y="871"/>
              <a:ext cx="260" cy="516"/>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78" name="Rectangle 12">
              <a:extLst>
                <a:ext uri="{FF2B5EF4-FFF2-40B4-BE49-F238E27FC236}">
                  <a16:creationId xmlns:a16="http://schemas.microsoft.com/office/drawing/2014/main" id="{A91B7480-8E41-48CB-B026-83AF3B74243D}"/>
                </a:ext>
              </a:extLst>
            </p:cNvPr>
            <p:cNvSpPr>
              <a:spLocks noChangeArrowheads="1"/>
            </p:cNvSpPr>
            <p:nvPr/>
          </p:nvSpPr>
          <p:spPr bwMode="auto">
            <a:xfrm>
              <a:off x="1080" y="641"/>
              <a:ext cx="101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B</a:t>
              </a:r>
              <a:r>
                <a:rPr lang="zh-CN" altLang="en-US" sz="1800" b="1">
                  <a:latin typeface="Times New Roman" panose="02020603050405020304" pitchFamily="18" charset="0"/>
                  <a:ea typeface="宋体" panose="02010600030101010101" pitchFamily="2" charset="-122"/>
                </a:rPr>
                <a:t>组</a:t>
              </a:r>
              <a:r>
                <a:rPr lang="en-US" altLang="zh-CN" sz="1800" b="1">
                  <a:latin typeface="Times New Roman" panose="02020603050405020304" pitchFamily="18" charset="0"/>
                  <a:ea typeface="宋体" panose="02010600030101010101" pitchFamily="2" charset="-122"/>
                </a:rPr>
                <a:t>32</a:t>
              </a:r>
              <a:r>
                <a:rPr lang="zh-CN" altLang="en-US" sz="1800" b="1">
                  <a:latin typeface="Times New Roman" panose="02020603050405020304" pitchFamily="18" charset="0"/>
                  <a:ea typeface="宋体" panose="02010600030101010101" pitchFamily="2" charset="-122"/>
                </a:rPr>
                <a:t>个引脚</a:t>
              </a:r>
            </a:p>
          </p:txBody>
        </p:sp>
        <p:sp>
          <p:nvSpPr>
            <p:cNvPr id="83979" name="Rectangle 13">
              <a:extLst>
                <a:ext uri="{FF2B5EF4-FFF2-40B4-BE49-F238E27FC236}">
                  <a16:creationId xmlns:a16="http://schemas.microsoft.com/office/drawing/2014/main" id="{2BC6C3A8-D5F1-486B-B9E0-81E09A0F98A8}"/>
                </a:ext>
              </a:extLst>
            </p:cNvPr>
            <p:cNvSpPr>
              <a:spLocks noChangeArrowheads="1"/>
            </p:cNvSpPr>
            <p:nvPr/>
          </p:nvSpPr>
          <p:spPr bwMode="auto">
            <a:xfrm>
              <a:off x="684" y="1322"/>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C</a:t>
              </a:r>
              <a:r>
                <a:rPr lang="zh-CN" altLang="en-US" sz="1800" b="1">
                  <a:latin typeface="Times New Roman" panose="02020603050405020304" pitchFamily="18" charset="0"/>
                  <a:ea typeface="宋体" panose="02010600030101010101" pitchFamily="2" charset="-122"/>
                </a:rPr>
                <a:t>组</a:t>
              </a:r>
              <a:r>
                <a:rPr lang="en-US" altLang="zh-CN" sz="1800" b="1">
                  <a:latin typeface="Times New Roman" panose="02020603050405020304" pitchFamily="18" charset="0"/>
                  <a:ea typeface="宋体" panose="02010600030101010101" pitchFamily="2" charset="-122"/>
                </a:rPr>
                <a:t>20</a:t>
              </a:r>
              <a:r>
                <a:rPr lang="zh-CN" altLang="en-US" sz="1800" b="1">
                  <a:latin typeface="Times New Roman" panose="02020603050405020304" pitchFamily="18" charset="0"/>
                  <a:ea typeface="宋体" panose="02010600030101010101" pitchFamily="2" charset="-122"/>
                </a:rPr>
                <a:t>个引脚</a:t>
              </a:r>
            </a:p>
          </p:txBody>
        </p:sp>
        <p:sp>
          <p:nvSpPr>
            <p:cNvPr id="83980" name="Rectangle 14">
              <a:extLst>
                <a:ext uri="{FF2B5EF4-FFF2-40B4-BE49-F238E27FC236}">
                  <a16:creationId xmlns:a16="http://schemas.microsoft.com/office/drawing/2014/main" id="{6DDE6DD9-1850-4E3C-A3EE-F3A122B6336E}"/>
                </a:ext>
              </a:extLst>
            </p:cNvPr>
            <p:cNvSpPr>
              <a:spLocks noChangeArrowheads="1"/>
            </p:cNvSpPr>
            <p:nvPr/>
          </p:nvSpPr>
          <p:spPr bwMode="auto">
            <a:xfrm>
              <a:off x="701" y="2500"/>
              <a:ext cx="103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D</a:t>
              </a:r>
              <a:r>
                <a:rPr lang="zh-CN" altLang="en-US" sz="1800" b="1">
                  <a:latin typeface="Times New Roman" panose="02020603050405020304" pitchFamily="18" charset="0"/>
                  <a:ea typeface="宋体" panose="02010600030101010101" pitchFamily="2" charset="-122"/>
                </a:rPr>
                <a:t>组</a:t>
              </a:r>
              <a:r>
                <a:rPr lang="en-US" altLang="zh-CN" sz="1800" b="1">
                  <a:latin typeface="Times New Roman" panose="02020603050405020304" pitchFamily="18" charset="0"/>
                  <a:ea typeface="宋体" panose="02010600030101010101" pitchFamily="2" charset="-122"/>
                </a:rPr>
                <a:t>20</a:t>
              </a:r>
              <a:r>
                <a:rPr lang="zh-CN" altLang="en-US" sz="1800" b="1">
                  <a:latin typeface="Times New Roman" panose="02020603050405020304" pitchFamily="18" charset="0"/>
                  <a:ea typeface="宋体" panose="02010600030101010101" pitchFamily="2" charset="-122"/>
                </a:rPr>
                <a:t>个引脚</a:t>
              </a:r>
            </a:p>
          </p:txBody>
        </p:sp>
        <p:sp>
          <p:nvSpPr>
            <p:cNvPr id="2459663" name="Line 15">
              <a:extLst>
                <a:ext uri="{FF2B5EF4-FFF2-40B4-BE49-F238E27FC236}">
                  <a16:creationId xmlns:a16="http://schemas.microsoft.com/office/drawing/2014/main" id="{3C7578CA-CBC9-4A73-9BDD-50DA478768B1}"/>
                </a:ext>
              </a:extLst>
            </p:cNvPr>
            <p:cNvSpPr>
              <a:spLocks noChangeShapeType="1"/>
            </p:cNvSpPr>
            <p:nvPr/>
          </p:nvSpPr>
          <p:spPr bwMode="auto">
            <a:xfrm flipH="1" flipV="1">
              <a:off x="1406" y="1582"/>
              <a:ext cx="571" cy="351"/>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59664" name="Line 16">
              <a:extLst>
                <a:ext uri="{FF2B5EF4-FFF2-40B4-BE49-F238E27FC236}">
                  <a16:creationId xmlns:a16="http://schemas.microsoft.com/office/drawing/2014/main" id="{555250DE-74F4-4741-9E14-AC8A0BF0ED30}"/>
                </a:ext>
              </a:extLst>
            </p:cNvPr>
            <p:cNvSpPr>
              <a:spLocks noChangeShapeType="1"/>
            </p:cNvSpPr>
            <p:nvPr/>
          </p:nvSpPr>
          <p:spPr bwMode="auto">
            <a:xfrm flipH="1">
              <a:off x="1319" y="2013"/>
              <a:ext cx="571" cy="453"/>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83" name="Rectangle 17">
              <a:extLst>
                <a:ext uri="{FF2B5EF4-FFF2-40B4-BE49-F238E27FC236}">
                  <a16:creationId xmlns:a16="http://schemas.microsoft.com/office/drawing/2014/main" id="{0C48409E-C6BE-47E8-9B90-0EC2DD67EAAC}"/>
                </a:ext>
              </a:extLst>
            </p:cNvPr>
            <p:cNvSpPr>
              <a:spLocks noChangeArrowheads="1"/>
            </p:cNvSpPr>
            <p:nvPr/>
          </p:nvSpPr>
          <p:spPr bwMode="auto">
            <a:xfrm>
              <a:off x="4855" y="1445"/>
              <a:ext cx="783"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386SX-40 CPU</a:t>
              </a:r>
              <a:r>
                <a:rPr lang="en-US" altLang="zh-CN" sz="1800">
                  <a:latin typeface="Times New Roman" panose="02020603050405020304" pitchFamily="18" charset="0"/>
                  <a:ea typeface="宋体" panose="02010600030101010101" pitchFamily="2" charset="-122"/>
                </a:rPr>
                <a:t> </a:t>
              </a:r>
            </a:p>
          </p:txBody>
        </p:sp>
        <p:sp>
          <p:nvSpPr>
            <p:cNvPr id="2459666" name="Line 18">
              <a:extLst>
                <a:ext uri="{FF2B5EF4-FFF2-40B4-BE49-F238E27FC236}">
                  <a16:creationId xmlns:a16="http://schemas.microsoft.com/office/drawing/2014/main" id="{4B3DB0C9-BBC2-4C89-A7F9-292CF1258840}"/>
                </a:ext>
              </a:extLst>
            </p:cNvPr>
            <p:cNvSpPr>
              <a:spLocks noChangeShapeType="1"/>
            </p:cNvSpPr>
            <p:nvPr/>
          </p:nvSpPr>
          <p:spPr bwMode="auto">
            <a:xfrm flipH="1">
              <a:off x="1671" y="2900"/>
              <a:ext cx="812" cy="452"/>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85" name="Rectangle 19">
              <a:extLst>
                <a:ext uri="{FF2B5EF4-FFF2-40B4-BE49-F238E27FC236}">
                  <a16:creationId xmlns:a16="http://schemas.microsoft.com/office/drawing/2014/main" id="{DEC866A7-59D8-4C6E-BF2C-3B77D131B94D}"/>
                </a:ext>
              </a:extLst>
            </p:cNvPr>
            <p:cNvSpPr>
              <a:spLocks noChangeArrowheads="1"/>
            </p:cNvSpPr>
            <p:nvPr/>
          </p:nvSpPr>
          <p:spPr bwMode="auto">
            <a:xfrm>
              <a:off x="4855" y="3503"/>
              <a:ext cx="934"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Times New Roman" panose="02020603050405020304" pitchFamily="18" charset="0"/>
                  <a:ea typeface="宋体" panose="02010600030101010101" pitchFamily="2" charset="-122"/>
                </a:rPr>
                <a:t>板载</a:t>
              </a:r>
              <a:r>
                <a:rPr lang="en-US" altLang="zh-CN" sz="1800" b="1">
                  <a:latin typeface="Times New Roman" panose="02020603050405020304" pitchFamily="18" charset="0"/>
                  <a:ea typeface="宋体" panose="02010600030101010101" pitchFamily="2" charset="-122"/>
                </a:rPr>
                <a:t>4MB EDO RAM </a:t>
              </a:r>
            </a:p>
          </p:txBody>
        </p:sp>
        <p:sp>
          <p:nvSpPr>
            <p:cNvPr id="83986" name="Rectangle 20">
              <a:extLst>
                <a:ext uri="{FF2B5EF4-FFF2-40B4-BE49-F238E27FC236}">
                  <a16:creationId xmlns:a16="http://schemas.microsoft.com/office/drawing/2014/main" id="{EF3F4A73-EA8A-4815-8242-11C5AF885A0E}"/>
                </a:ext>
              </a:extLst>
            </p:cNvPr>
            <p:cNvSpPr>
              <a:spLocks noChangeArrowheads="1"/>
            </p:cNvSpPr>
            <p:nvPr/>
          </p:nvSpPr>
          <p:spPr bwMode="auto">
            <a:xfrm>
              <a:off x="367" y="3322"/>
              <a:ext cx="14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ALi M6117</a:t>
              </a:r>
              <a:r>
                <a:rPr lang="zh-CN" altLang="en-US" sz="1800" b="1">
                  <a:latin typeface="Times New Roman" panose="02020603050405020304" pitchFamily="18" charset="0"/>
                  <a:ea typeface="宋体" panose="02010600030101010101" pitchFamily="2" charset="-122"/>
                </a:rPr>
                <a:t>芯片组</a:t>
              </a:r>
              <a:r>
                <a:rPr lang="zh-CN" altLang="en-US" sz="1800">
                  <a:latin typeface="Times New Roman" panose="02020603050405020304" pitchFamily="18" charset="0"/>
                  <a:ea typeface="宋体" panose="02010600030101010101" pitchFamily="2" charset="-122"/>
                </a:rPr>
                <a:t> </a:t>
              </a:r>
            </a:p>
          </p:txBody>
        </p:sp>
        <p:sp>
          <p:nvSpPr>
            <p:cNvPr id="83987" name="Rectangle 21">
              <a:extLst>
                <a:ext uri="{FF2B5EF4-FFF2-40B4-BE49-F238E27FC236}">
                  <a16:creationId xmlns:a16="http://schemas.microsoft.com/office/drawing/2014/main" id="{F1ACC4EF-6E1F-4994-B417-61AEC08F7829}"/>
                </a:ext>
              </a:extLst>
            </p:cNvPr>
            <p:cNvSpPr>
              <a:spLocks noChangeArrowheads="1"/>
            </p:cNvSpPr>
            <p:nvPr/>
          </p:nvSpPr>
          <p:spPr bwMode="auto">
            <a:xfrm>
              <a:off x="3375" y="729"/>
              <a:ext cx="176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HM86508</a:t>
              </a:r>
              <a:r>
                <a:rPr lang="zh-CN" altLang="en-US" sz="1800" b="1">
                  <a:latin typeface="Times New Roman" panose="02020603050405020304" pitchFamily="18" charset="0"/>
                  <a:ea typeface="宋体" panose="02010600030101010101" pitchFamily="2" charset="-122"/>
                </a:rPr>
                <a:t>显示集成芯片</a:t>
              </a:r>
            </a:p>
          </p:txBody>
        </p:sp>
        <p:sp>
          <p:nvSpPr>
            <p:cNvPr id="2459670" name="Line 22">
              <a:extLst>
                <a:ext uri="{FF2B5EF4-FFF2-40B4-BE49-F238E27FC236}">
                  <a16:creationId xmlns:a16="http://schemas.microsoft.com/office/drawing/2014/main" id="{364378FF-724C-4CE1-BFE6-BB43D02A591F}"/>
                </a:ext>
              </a:extLst>
            </p:cNvPr>
            <p:cNvSpPr>
              <a:spLocks noChangeShapeType="1"/>
            </p:cNvSpPr>
            <p:nvPr/>
          </p:nvSpPr>
          <p:spPr bwMode="auto">
            <a:xfrm flipH="1">
              <a:off x="2658" y="997"/>
              <a:ext cx="717" cy="503"/>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59671" name="Line 23">
              <a:extLst>
                <a:ext uri="{FF2B5EF4-FFF2-40B4-BE49-F238E27FC236}">
                  <a16:creationId xmlns:a16="http://schemas.microsoft.com/office/drawing/2014/main" id="{E780C77E-B988-4CEC-A685-8C8D83073461}"/>
                </a:ext>
              </a:extLst>
            </p:cNvPr>
            <p:cNvSpPr>
              <a:spLocks noChangeShapeType="1"/>
            </p:cNvSpPr>
            <p:nvPr/>
          </p:nvSpPr>
          <p:spPr bwMode="auto">
            <a:xfrm flipH="1">
              <a:off x="3874" y="1700"/>
              <a:ext cx="979" cy="542"/>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59672" name="Line 24">
              <a:extLst>
                <a:ext uri="{FF2B5EF4-FFF2-40B4-BE49-F238E27FC236}">
                  <a16:creationId xmlns:a16="http://schemas.microsoft.com/office/drawing/2014/main" id="{6946FB73-2E94-450B-A5E4-F7427CA695E2}"/>
                </a:ext>
              </a:extLst>
            </p:cNvPr>
            <p:cNvSpPr>
              <a:spLocks noChangeShapeType="1"/>
            </p:cNvSpPr>
            <p:nvPr/>
          </p:nvSpPr>
          <p:spPr bwMode="auto">
            <a:xfrm flipH="1" flipV="1">
              <a:off x="3874" y="3321"/>
              <a:ext cx="979" cy="397"/>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91" name="Rectangle 25">
              <a:extLst>
                <a:ext uri="{FF2B5EF4-FFF2-40B4-BE49-F238E27FC236}">
                  <a16:creationId xmlns:a16="http://schemas.microsoft.com/office/drawing/2014/main" id="{C890C6ED-FA7D-4416-98F6-3F4A6F72DD91}"/>
                </a:ext>
              </a:extLst>
            </p:cNvPr>
            <p:cNvSpPr>
              <a:spLocks noChangeArrowheads="1"/>
            </p:cNvSpPr>
            <p:nvPr/>
          </p:nvSpPr>
          <p:spPr bwMode="auto">
            <a:xfrm>
              <a:off x="367" y="3828"/>
              <a:ext cx="14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2</a:t>
              </a:r>
              <a:r>
                <a:rPr lang="zh-CN" altLang="en-US" sz="1800" b="1">
                  <a:latin typeface="Times New Roman" panose="02020603050405020304" pitchFamily="18" charset="0"/>
                  <a:ea typeface="宋体" panose="02010600030101010101" pitchFamily="2" charset="-122"/>
                </a:rPr>
                <a:t>个</a:t>
              </a:r>
              <a:r>
                <a:rPr lang="en-US" altLang="zh-CN" sz="1800" b="1">
                  <a:latin typeface="Times New Roman" panose="02020603050405020304" pitchFamily="18" charset="0"/>
                  <a:ea typeface="宋体" panose="02010600030101010101" pitchFamily="2" charset="-122"/>
                </a:rPr>
                <a:t>RS-232</a:t>
              </a:r>
              <a:r>
                <a:rPr lang="zh-CN" altLang="en-US" sz="1800" b="1">
                  <a:latin typeface="Times New Roman" panose="02020603050405020304" pitchFamily="18" charset="0"/>
                  <a:ea typeface="宋体" panose="02010600030101010101" pitchFamily="2" charset="-122"/>
                </a:rPr>
                <a:t>串行口</a:t>
              </a:r>
              <a:r>
                <a:rPr lang="zh-CN" altLang="en-US" sz="1800">
                  <a:latin typeface="Times New Roman" panose="02020603050405020304" pitchFamily="18" charset="0"/>
                  <a:ea typeface="宋体" panose="02010600030101010101" pitchFamily="2" charset="-122"/>
                </a:rPr>
                <a:t> </a:t>
              </a:r>
            </a:p>
          </p:txBody>
        </p:sp>
        <p:sp>
          <p:nvSpPr>
            <p:cNvPr id="2459674" name="Line 26">
              <a:extLst>
                <a:ext uri="{FF2B5EF4-FFF2-40B4-BE49-F238E27FC236}">
                  <a16:creationId xmlns:a16="http://schemas.microsoft.com/office/drawing/2014/main" id="{039579C1-8414-494F-BDB9-73D144A0C8B3}"/>
                </a:ext>
              </a:extLst>
            </p:cNvPr>
            <p:cNvSpPr>
              <a:spLocks noChangeShapeType="1"/>
            </p:cNvSpPr>
            <p:nvPr/>
          </p:nvSpPr>
          <p:spPr bwMode="auto">
            <a:xfrm flipH="1">
              <a:off x="3986" y="1124"/>
              <a:ext cx="840" cy="458"/>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59675" name="Line 27">
              <a:extLst>
                <a:ext uri="{FF2B5EF4-FFF2-40B4-BE49-F238E27FC236}">
                  <a16:creationId xmlns:a16="http://schemas.microsoft.com/office/drawing/2014/main" id="{8E9CBE92-BA2C-4D0B-8DFA-632AB690FA91}"/>
                </a:ext>
              </a:extLst>
            </p:cNvPr>
            <p:cNvSpPr>
              <a:spLocks noChangeShapeType="1"/>
            </p:cNvSpPr>
            <p:nvPr/>
          </p:nvSpPr>
          <p:spPr bwMode="auto">
            <a:xfrm flipH="1">
              <a:off x="1670" y="3610"/>
              <a:ext cx="813" cy="362"/>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94" name="Rectangle 28">
              <a:extLst>
                <a:ext uri="{FF2B5EF4-FFF2-40B4-BE49-F238E27FC236}">
                  <a16:creationId xmlns:a16="http://schemas.microsoft.com/office/drawing/2014/main" id="{86628B61-7277-4A1F-B496-1C424E787782}"/>
                </a:ext>
              </a:extLst>
            </p:cNvPr>
            <p:cNvSpPr>
              <a:spLocks noChangeArrowheads="1"/>
            </p:cNvSpPr>
            <p:nvPr/>
          </p:nvSpPr>
          <p:spPr bwMode="auto">
            <a:xfrm>
              <a:off x="4826" y="996"/>
              <a:ext cx="6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Times New Roman" panose="02020603050405020304" pitchFamily="18" charset="0"/>
                  <a:ea typeface="宋体" panose="02010600030101010101" pitchFamily="2" charset="-122"/>
                </a:rPr>
                <a:t>并行口</a:t>
              </a:r>
              <a:r>
                <a:rPr lang="zh-CN" altLang="en-US" sz="1800">
                  <a:latin typeface="Times New Roman" panose="02020603050405020304" pitchFamily="18" charset="0"/>
                  <a:ea typeface="宋体" panose="02010600030101010101" pitchFamily="2" charset="-122"/>
                </a:rPr>
                <a:t> </a:t>
              </a:r>
            </a:p>
          </p:txBody>
        </p:sp>
        <p:sp>
          <p:nvSpPr>
            <p:cNvPr id="83995" name="Rectangle 29">
              <a:extLst>
                <a:ext uri="{FF2B5EF4-FFF2-40B4-BE49-F238E27FC236}">
                  <a16:creationId xmlns:a16="http://schemas.microsoft.com/office/drawing/2014/main" id="{0480D65F-2B4E-401E-B498-0C879A4FB719}"/>
                </a:ext>
              </a:extLst>
            </p:cNvPr>
            <p:cNvSpPr>
              <a:spLocks noChangeArrowheads="1"/>
            </p:cNvSpPr>
            <p:nvPr/>
          </p:nvSpPr>
          <p:spPr bwMode="auto">
            <a:xfrm>
              <a:off x="4855" y="2228"/>
              <a:ext cx="8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IDE</a:t>
              </a:r>
              <a:r>
                <a:rPr lang="zh-CN" altLang="en-US" sz="1800" b="1">
                  <a:latin typeface="Times New Roman" panose="02020603050405020304" pitchFamily="18" charset="0"/>
                  <a:ea typeface="宋体" panose="02010600030101010101" pitchFamily="2" charset="-122"/>
                </a:rPr>
                <a:t>通道</a:t>
              </a:r>
              <a:r>
                <a:rPr lang="zh-CN" altLang="en-US" sz="1800">
                  <a:latin typeface="Times New Roman" panose="02020603050405020304" pitchFamily="18" charset="0"/>
                  <a:ea typeface="宋体" panose="02010600030101010101" pitchFamily="2" charset="-122"/>
                </a:rPr>
                <a:t> </a:t>
              </a:r>
            </a:p>
          </p:txBody>
        </p:sp>
        <p:sp>
          <p:nvSpPr>
            <p:cNvPr id="2459678" name="Line 30">
              <a:extLst>
                <a:ext uri="{FF2B5EF4-FFF2-40B4-BE49-F238E27FC236}">
                  <a16:creationId xmlns:a16="http://schemas.microsoft.com/office/drawing/2014/main" id="{02235A25-94D1-4EFA-BF92-195F5D3C952F}"/>
                </a:ext>
              </a:extLst>
            </p:cNvPr>
            <p:cNvSpPr>
              <a:spLocks noChangeShapeType="1"/>
            </p:cNvSpPr>
            <p:nvPr/>
          </p:nvSpPr>
          <p:spPr bwMode="auto">
            <a:xfrm flipV="1">
              <a:off x="4522" y="2464"/>
              <a:ext cx="467" cy="399"/>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97" name="Rectangle 31">
              <a:extLst>
                <a:ext uri="{FF2B5EF4-FFF2-40B4-BE49-F238E27FC236}">
                  <a16:creationId xmlns:a16="http://schemas.microsoft.com/office/drawing/2014/main" id="{A872002E-75B8-44DE-8520-99884D9C33EA}"/>
                </a:ext>
              </a:extLst>
            </p:cNvPr>
            <p:cNvSpPr>
              <a:spLocks noChangeArrowheads="1"/>
            </p:cNvSpPr>
            <p:nvPr/>
          </p:nvSpPr>
          <p:spPr bwMode="auto">
            <a:xfrm>
              <a:off x="4180" y="4032"/>
              <a:ext cx="8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FDD</a:t>
              </a:r>
              <a:r>
                <a:rPr lang="zh-CN" altLang="en-US" sz="1800" b="1">
                  <a:latin typeface="Times New Roman" panose="02020603050405020304" pitchFamily="18" charset="0"/>
                  <a:ea typeface="宋体" panose="02010600030101010101" pitchFamily="2" charset="-122"/>
                </a:rPr>
                <a:t>接口</a:t>
              </a:r>
              <a:r>
                <a:rPr lang="zh-CN" altLang="en-US" sz="1800">
                  <a:latin typeface="Times New Roman" panose="02020603050405020304" pitchFamily="18" charset="0"/>
                  <a:ea typeface="宋体" panose="02010600030101010101" pitchFamily="2" charset="-122"/>
                </a:rPr>
                <a:t> </a:t>
              </a:r>
            </a:p>
          </p:txBody>
        </p:sp>
        <p:sp>
          <p:nvSpPr>
            <p:cNvPr id="2459680" name="Line 32">
              <a:extLst>
                <a:ext uri="{FF2B5EF4-FFF2-40B4-BE49-F238E27FC236}">
                  <a16:creationId xmlns:a16="http://schemas.microsoft.com/office/drawing/2014/main" id="{33118D6A-ABF6-4ADE-8AE2-15E62431D089}"/>
                </a:ext>
              </a:extLst>
            </p:cNvPr>
            <p:cNvSpPr>
              <a:spLocks noChangeShapeType="1"/>
            </p:cNvSpPr>
            <p:nvPr/>
          </p:nvSpPr>
          <p:spPr bwMode="auto">
            <a:xfrm flipH="1" flipV="1">
              <a:off x="3614" y="3774"/>
              <a:ext cx="566" cy="341"/>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sp>
        <p:nvSpPr>
          <p:cNvPr id="83972" name="Rectangle 33">
            <a:extLst>
              <a:ext uri="{FF2B5EF4-FFF2-40B4-BE49-F238E27FC236}">
                <a16:creationId xmlns:a16="http://schemas.microsoft.com/office/drawing/2014/main" id="{9B832826-154D-4EDC-B497-6508D79FA448}"/>
              </a:ext>
            </a:extLst>
          </p:cNvPr>
          <p:cNvSpPr>
            <a:spLocks noChangeArrowheads="1"/>
          </p:cNvSpPr>
          <p:nvPr/>
        </p:nvSpPr>
        <p:spPr bwMode="auto">
          <a:xfrm>
            <a:off x="323850" y="738188"/>
            <a:ext cx="44275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PC/104</a:t>
            </a:r>
            <a:r>
              <a:rPr lang="zh-CN" altLang="en-US" sz="2000" b="1">
                <a:latin typeface="微软雅黑" panose="020B0503020204020204" pitchFamily="34" charset="-122"/>
                <a:ea typeface="微软雅黑" panose="020B0503020204020204" pitchFamily="34" charset="-122"/>
              </a:rPr>
              <a:t>总线工控机的主控板</a:t>
            </a:r>
            <a:endParaRPr lang="en-US" altLang="zh-CN" sz="2000" b="1">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C7E8C1F2-7865-4E4A-9A80-7C0A4CED706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a:extLst>
              <a:ext uri="{FF2B5EF4-FFF2-40B4-BE49-F238E27FC236}">
                <a16:creationId xmlns:a16="http://schemas.microsoft.com/office/drawing/2014/main" id="{BD9E190B-2268-4B93-AF0A-B4BB76FBFF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268413"/>
            <a:ext cx="6048375"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3">
            <a:extLst>
              <a:ext uri="{FF2B5EF4-FFF2-40B4-BE49-F238E27FC236}">
                <a16:creationId xmlns:a16="http://schemas.microsoft.com/office/drawing/2014/main" id="{2DF5429A-0EF2-466C-AABD-7652A30A2E72}"/>
              </a:ext>
            </a:extLst>
          </p:cNvPr>
          <p:cNvSpPr>
            <a:spLocks noChangeArrowheads="1"/>
          </p:cNvSpPr>
          <p:nvPr/>
        </p:nvSpPr>
        <p:spPr bwMode="auto">
          <a:xfrm>
            <a:off x="395288" y="788988"/>
            <a:ext cx="74755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美国</a:t>
            </a:r>
            <a:r>
              <a:rPr lang="en-US" altLang="zh-CN" sz="2000" b="1">
                <a:latin typeface="微软雅黑" panose="020B0503020204020204" pitchFamily="34" charset="-122"/>
                <a:ea typeface="微软雅黑" panose="020B0503020204020204" pitchFamily="34" charset="-122"/>
              </a:rPr>
              <a:t>RTD</a:t>
            </a:r>
            <a:r>
              <a:rPr lang="zh-CN" altLang="en-US" sz="2000" b="1">
                <a:latin typeface="微软雅黑" panose="020B0503020204020204" pitchFamily="34" charset="-122"/>
                <a:ea typeface="微软雅黑" panose="020B0503020204020204" pitchFamily="34" charset="-122"/>
              </a:rPr>
              <a:t>公司的</a:t>
            </a:r>
            <a:r>
              <a:rPr lang="en-US" altLang="zh-CN" sz="2000" b="1">
                <a:latin typeface="微软雅黑" panose="020B0503020204020204" pitchFamily="34" charset="-122"/>
                <a:ea typeface="微软雅黑" panose="020B0503020204020204" pitchFamily="34" charset="-122"/>
              </a:rPr>
              <a:t>PCI/104CPU-CMX158886CX1000HR</a:t>
            </a:r>
            <a:r>
              <a:rPr lang="zh-CN" altLang="en-US" sz="2000" b="1">
                <a:latin typeface="微软雅黑" panose="020B0503020204020204" pitchFamily="34" charset="-122"/>
                <a:ea typeface="微软雅黑" panose="020B0503020204020204" pitchFamily="34" charset="-122"/>
              </a:rPr>
              <a:t>模块板 </a:t>
            </a:r>
          </a:p>
        </p:txBody>
      </p:sp>
      <p:sp>
        <p:nvSpPr>
          <p:cNvPr id="8" name="矩形 7">
            <a:extLst>
              <a:ext uri="{FF2B5EF4-FFF2-40B4-BE49-F238E27FC236}">
                <a16:creationId xmlns:a16="http://schemas.microsoft.com/office/drawing/2014/main" id="{CE10ED26-5007-4492-9712-670B50D42D5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a:extLst>
              <a:ext uri="{FF2B5EF4-FFF2-40B4-BE49-F238E27FC236}">
                <a16:creationId xmlns:a16="http://schemas.microsoft.com/office/drawing/2014/main" id="{D817F00F-2383-4440-BA5B-497BAA33D88D}"/>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BB8F917C-18CD-4443-8F96-20307439A7C6}"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18:51</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87043" name="Rectangle 2">
            <a:extLst>
              <a:ext uri="{FF2B5EF4-FFF2-40B4-BE49-F238E27FC236}">
                <a16:creationId xmlns:a16="http://schemas.microsoft.com/office/drawing/2014/main" id="{5E5138B1-3079-4CCE-A8C6-B8D22E3AB60A}"/>
              </a:ext>
            </a:extLst>
          </p:cNvPr>
          <p:cNvSpPr>
            <a:spLocks noChangeArrowheads="1"/>
          </p:cNvSpPr>
          <p:nvPr/>
        </p:nvSpPr>
        <p:spPr bwMode="auto">
          <a:xfrm>
            <a:off x="395288" y="717550"/>
            <a:ext cx="72199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美国</a:t>
            </a:r>
            <a:r>
              <a:rPr lang="en-US" altLang="zh-CN" sz="2000" b="1">
                <a:latin typeface="微软雅黑" panose="020B0503020204020204" pitchFamily="34" charset="-122"/>
                <a:ea typeface="微软雅黑" panose="020B0503020204020204" pitchFamily="34" charset="-122"/>
              </a:rPr>
              <a:t>RTD</a:t>
            </a:r>
            <a:r>
              <a:rPr lang="zh-CN" altLang="en-US" sz="2000" b="1">
                <a:latin typeface="微软雅黑" panose="020B0503020204020204" pitchFamily="34" charset="-122"/>
                <a:ea typeface="微软雅黑" panose="020B0503020204020204" pitchFamily="34" charset="-122"/>
              </a:rPr>
              <a:t>公司的</a:t>
            </a:r>
            <a:r>
              <a:rPr lang="en-US" altLang="zh-CN" sz="2000" b="1">
                <a:latin typeface="微软雅黑" panose="020B0503020204020204" pitchFamily="34" charset="-122"/>
                <a:ea typeface="微软雅黑" panose="020B0503020204020204" pitchFamily="34" charset="-122"/>
              </a:rPr>
              <a:t>PCI/104CPU-CMX158886CX1000HR</a:t>
            </a:r>
            <a:r>
              <a:rPr lang="zh-CN" altLang="en-US" sz="2000" b="1">
                <a:latin typeface="微软雅黑" panose="020B0503020204020204" pitchFamily="34" charset="-122"/>
                <a:ea typeface="微软雅黑" panose="020B0503020204020204" pitchFamily="34" charset="-122"/>
              </a:rPr>
              <a:t>实物 </a:t>
            </a:r>
          </a:p>
        </p:txBody>
      </p:sp>
      <p:pic>
        <p:nvPicPr>
          <p:cNvPr id="87044" name="Picture 3">
            <a:extLst>
              <a:ext uri="{FF2B5EF4-FFF2-40B4-BE49-F238E27FC236}">
                <a16:creationId xmlns:a16="http://schemas.microsoft.com/office/drawing/2014/main" id="{6684E555-6A8F-41A9-8BC5-4BC26C4456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00213"/>
            <a:ext cx="3960813"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4">
            <a:extLst>
              <a:ext uri="{FF2B5EF4-FFF2-40B4-BE49-F238E27FC236}">
                <a16:creationId xmlns:a16="http://schemas.microsoft.com/office/drawing/2014/main" id="{93D751DF-80D7-4BF5-A4D4-C14B4F200B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189038"/>
            <a:ext cx="3560762"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5">
            <a:extLst>
              <a:ext uri="{FF2B5EF4-FFF2-40B4-BE49-F238E27FC236}">
                <a16:creationId xmlns:a16="http://schemas.microsoft.com/office/drawing/2014/main" id="{76A9A547-4761-4D0A-BF45-884A78028CB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201988"/>
            <a:ext cx="398145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CAB49A08-DF77-4839-9FCB-CC98D3559CF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B540D1CB-A565-4676-8449-649E45B1E07B}"/>
              </a:ext>
            </a:extLst>
          </p:cNvPr>
          <p:cNvSpPr>
            <a:spLocks noChangeArrowheads="1"/>
          </p:cNvSpPr>
          <p:nvPr/>
        </p:nvSpPr>
        <p:spPr bwMode="auto">
          <a:xfrm>
            <a:off x="323850" y="765175"/>
            <a:ext cx="345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）现场工作站</a:t>
            </a:r>
          </a:p>
        </p:txBody>
      </p:sp>
      <p:sp>
        <p:nvSpPr>
          <p:cNvPr id="2464772" name="Rectangle 4">
            <a:extLst>
              <a:ext uri="{FF2B5EF4-FFF2-40B4-BE49-F238E27FC236}">
                <a16:creationId xmlns:a16="http://schemas.microsoft.com/office/drawing/2014/main" id="{B6F78DB1-2F69-4C9A-B457-D824919281FB}"/>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64775" name="Rectangle 7">
            <a:extLst>
              <a:ext uri="{FF2B5EF4-FFF2-40B4-BE49-F238E27FC236}">
                <a16:creationId xmlns:a16="http://schemas.microsoft.com/office/drawing/2014/main" id="{987B449B-783F-424E-80DD-3C9FABC58B38}"/>
              </a:ext>
            </a:extLst>
          </p:cNvPr>
          <p:cNvSpPr>
            <a:spLocks noChangeArrowheads="1"/>
          </p:cNvSpPr>
          <p:nvPr/>
        </p:nvSpPr>
        <p:spPr bwMode="auto">
          <a:xfrm>
            <a:off x="611188" y="1233488"/>
            <a:ext cx="7883525" cy="961289"/>
          </a:xfrm>
          <a:prstGeom prst="rect">
            <a:avLst/>
          </a:prstGeom>
          <a:noFill/>
          <a:ln>
            <a:noFill/>
          </a:ln>
          <a:effectLst/>
        </p:spPr>
        <p:txBody>
          <a:bodyPr>
            <a:spAutoFit/>
          </a:bodyPr>
          <a:lstStyle/>
          <a:p>
            <a:pPr eaLnBrk="1" hangingPunct="1">
              <a:lnSpc>
                <a:spcPct val="150000"/>
              </a:lnSpc>
              <a:buClr>
                <a:schemeClr val="accent1"/>
              </a:buClr>
              <a:buFont typeface="Wingdings" panose="05000000000000000000" pitchFamily="2" charset="2"/>
              <a:buNone/>
              <a:defRPr/>
            </a:pPr>
            <a:r>
              <a:rPr lang="en-US" altLang="zh-CN"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也叫分布式计算机</a:t>
            </a:r>
            <a:r>
              <a:rPr lang="zh-CN" altLang="en-US"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rPr>
              <a:t>集散控制系统或分散控制系统</a:t>
            </a:r>
            <a:r>
              <a:rPr kumimoji="1" lang="en-US" altLang="zh-CN" sz="2000" b="1" dirty="0">
                <a:latin typeface="微软雅黑" panose="020B0503020204020204" pitchFamily="34" charset="-122"/>
                <a:ea typeface="微软雅黑" panose="020B0503020204020204" pitchFamily="34" charset="-122"/>
              </a:rPr>
              <a:t>DCS(Distributed Control System)</a:t>
            </a:r>
            <a:r>
              <a:rPr kumimoji="1" lang="zh-CN" altLang="en-US" sz="2000" b="1" dirty="0">
                <a:latin typeface="微软雅黑" panose="020B0503020204020204" pitchFamily="34" charset="-122"/>
                <a:ea typeface="微软雅黑" panose="020B0503020204020204" pitchFamily="34" charset="-122"/>
              </a:rPr>
              <a:t>计算机</a:t>
            </a:r>
          </a:p>
        </p:txBody>
      </p:sp>
      <p:pic>
        <p:nvPicPr>
          <p:cNvPr id="88069" name="Picture 8">
            <a:extLst>
              <a:ext uri="{FF2B5EF4-FFF2-40B4-BE49-F238E27FC236}">
                <a16:creationId xmlns:a16="http://schemas.microsoft.com/office/drawing/2014/main" id="{BEB9CB71-DEC7-4376-988A-AA8B849BF0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2168525"/>
            <a:ext cx="6553200"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83457109-A31A-403D-BB2D-79E23F024DE5}"/>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a:extLst>
              <a:ext uri="{FF2B5EF4-FFF2-40B4-BE49-F238E27FC236}">
                <a16:creationId xmlns:a16="http://schemas.microsoft.com/office/drawing/2014/main" id="{06467054-BE7B-4E75-8FE1-8DF1049D1F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052513"/>
            <a:ext cx="712787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468868" name="Picture 4" descr="FB-2000NS 工作站">
            <a:extLst>
              <a:ext uri="{FF2B5EF4-FFF2-40B4-BE49-F238E27FC236}">
                <a16:creationId xmlns:a16="http://schemas.microsoft.com/office/drawing/2014/main" id="{7A7D04FF-DEF2-40B3-8715-9AE82B74C3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052513"/>
            <a:ext cx="7056437"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60B1A2FC-5919-4A7C-8028-4D64D88EC16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468868"/>
                                        </p:tgtEl>
                                        <p:attrNameLst>
                                          <p:attrName>style.visibility</p:attrName>
                                        </p:attrNameLst>
                                      </p:cBhvr>
                                      <p:to>
                                        <p:strVal val="visible"/>
                                      </p:to>
                                    </p:set>
                                    <p:anim calcmode="lin" valueType="num">
                                      <p:cBhvr additive="base">
                                        <p:cTn id="7" dur="500" fill="hold"/>
                                        <p:tgtEl>
                                          <p:spTgt spid="2468868"/>
                                        </p:tgtEl>
                                        <p:attrNameLst>
                                          <p:attrName>ppt_x</p:attrName>
                                        </p:attrNameLst>
                                      </p:cBhvr>
                                      <p:tavLst>
                                        <p:tav tm="0">
                                          <p:val>
                                            <p:strVal val="0-#ppt_w/2"/>
                                          </p:val>
                                        </p:tav>
                                        <p:tav tm="100000">
                                          <p:val>
                                            <p:strVal val="#ppt_x"/>
                                          </p:val>
                                        </p:tav>
                                      </p:tavLst>
                                    </p:anim>
                                    <p:anim calcmode="lin" valueType="num">
                                      <p:cBhvr additive="base">
                                        <p:cTn id="8" dur="500" fill="hold"/>
                                        <p:tgtEl>
                                          <p:spTgt spid="246886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4688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a:extLst>
              <a:ext uri="{FF2B5EF4-FFF2-40B4-BE49-F238E27FC236}">
                <a16:creationId xmlns:a16="http://schemas.microsoft.com/office/drawing/2014/main" id="{8E878CAE-F04E-419C-8F7F-1B9D94939DA9}"/>
              </a:ext>
            </a:extLst>
          </p:cNvPr>
          <p:cNvSpPr>
            <a:spLocks noChangeArrowheads="1"/>
          </p:cNvSpPr>
          <p:nvPr/>
        </p:nvSpPr>
        <p:spPr bwMode="auto">
          <a:xfrm>
            <a:off x="250825" y="981075"/>
            <a:ext cx="503238"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1800" b="1">
                <a:latin typeface="微软雅黑" panose="020B0503020204020204" pitchFamily="34" charset="-122"/>
                <a:ea typeface="微软雅黑" panose="020B0503020204020204" pitchFamily="34" charset="-122"/>
              </a:rPr>
              <a:t>现场工作站的机械结构</a:t>
            </a:r>
            <a:endParaRPr lang="en-US" altLang="zh-CN" sz="1800" b="1">
              <a:latin typeface="微软雅黑" panose="020B0503020204020204" pitchFamily="34" charset="-122"/>
              <a:ea typeface="微软雅黑" panose="020B0503020204020204" pitchFamily="34" charset="-122"/>
            </a:endParaRPr>
          </a:p>
        </p:txBody>
      </p:sp>
      <p:grpSp>
        <p:nvGrpSpPr>
          <p:cNvPr id="92163" name="Group 4">
            <a:extLst>
              <a:ext uri="{FF2B5EF4-FFF2-40B4-BE49-F238E27FC236}">
                <a16:creationId xmlns:a16="http://schemas.microsoft.com/office/drawing/2014/main" id="{C0661E0A-B5F3-4D9A-955B-2447A911FDC4}"/>
              </a:ext>
            </a:extLst>
          </p:cNvPr>
          <p:cNvGrpSpPr>
            <a:grpSpLocks/>
          </p:cNvGrpSpPr>
          <p:nvPr/>
        </p:nvGrpSpPr>
        <p:grpSpPr bwMode="auto">
          <a:xfrm>
            <a:off x="827088" y="908050"/>
            <a:ext cx="7734300" cy="5184775"/>
            <a:chOff x="547" y="880"/>
            <a:chExt cx="4872" cy="3395"/>
          </a:xfrm>
        </p:grpSpPr>
        <p:sp>
          <p:nvSpPr>
            <p:cNvPr id="92165" name="Rectangle 5">
              <a:extLst>
                <a:ext uri="{FF2B5EF4-FFF2-40B4-BE49-F238E27FC236}">
                  <a16:creationId xmlns:a16="http://schemas.microsoft.com/office/drawing/2014/main" id="{BA4B0D3B-DA40-4014-A18E-A61AA2A83E06}"/>
                </a:ext>
              </a:extLst>
            </p:cNvPr>
            <p:cNvSpPr>
              <a:spLocks noChangeArrowheads="1"/>
            </p:cNvSpPr>
            <p:nvPr/>
          </p:nvSpPr>
          <p:spPr bwMode="auto">
            <a:xfrm>
              <a:off x="4130" y="1729"/>
              <a:ext cx="1289" cy="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1</a:t>
              </a:r>
              <a:r>
                <a:rPr lang="zh-CN" altLang="en-US" sz="1400" b="1">
                  <a:latin typeface="Times New Roman" panose="02020603050405020304" pitchFamily="18" charset="0"/>
                  <a:ea typeface="宋体" panose="02010600030101010101" pitchFamily="2" charset="-122"/>
                </a:rPr>
                <a:t>、主控制板</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2</a:t>
              </a:r>
              <a:r>
                <a:rPr lang="zh-CN" altLang="en-US" sz="1400" b="1">
                  <a:latin typeface="Times New Roman" panose="02020603050405020304" pitchFamily="18" charset="0"/>
                  <a:ea typeface="宋体" panose="02010600030101010101" pitchFamily="2" charset="-122"/>
                </a:rPr>
                <a:t>、</a:t>
              </a:r>
              <a:r>
                <a:rPr lang="en-US" altLang="zh-CN" sz="1400" b="1">
                  <a:latin typeface="Times New Roman" panose="02020603050405020304" pitchFamily="18" charset="0"/>
                  <a:ea typeface="宋体" panose="02010600030101010101" pitchFamily="2" charset="-122"/>
                </a:rPr>
                <a:t>I/O</a:t>
              </a:r>
              <a:r>
                <a:rPr lang="zh-CN" altLang="en-US" sz="1400" b="1">
                  <a:latin typeface="Times New Roman" panose="02020603050405020304" pitchFamily="18" charset="0"/>
                  <a:ea typeface="宋体" panose="02010600030101010101" pitchFamily="2" charset="-122"/>
                </a:rPr>
                <a:t>模板</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3</a:t>
              </a:r>
              <a:r>
                <a:rPr lang="zh-CN" altLang="en-US" sz="1400" b="1">
                  <a:latin typeface="Times New Roman" panose="02020603050405020304" pitchFamily="18" charset="0"/>
                  <a:ea typeface="宋体" panose="02010600030101010101" pitchFamily="2" charset="-122"/>
                </a:rPr>
                <a:t>、机箱</a:t>
              </a:r>
              <a:r>
                <a:rPr lang="en-US" altLang="zh-CN" sz="1400" b="1">
                  <a:latin typeface="Times New Roman" panose="02020603050405020304" pitchFamily="18" charset="0"/>
                  <a:ea typeface="宋体" panose="02010600030101010101" pitchFamily="2" charset="-122"/>
                </a:rPr>
                <a:t>P20NS</a:t>
              </a:r>
              <a:r>
                <a:rPr lang="zh-CN" altLang="en-US" sz="1400" b="1">
                  <a:latin typeface="Times New Roman" panose="02020603050405020304" pitchFamily="18" charset="0"/>
                  <a:ea typeface="宋体" panose="02010600030101010101" pitchFamily="2" charset="-122"/>
                </a:rPr>
                <a:t>电源插件 </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4</a:t>
              </a:r>
              <a:r>
                <a:rPr lang="zh-CN" altLang="en-US" sz="1400" b="1">
                  <a:latin typeface="Times New Roman" panose="02020603050405020304" pitchFamily="18" charset="0"/>
                  <a:ea typeface="宋体" panose="02010600030101010101" pitchFamily="2" charset="-122"/>
                </a:rPr>
                <a:t>、机箱</a:t>
              </a:r>
              <a:r>
                <a:rPr lang="en-US" altLang="zh-CN" sz="1400" b="1">
                  <a:latin typeface="Times New Roman" panose="02020603050405020304" pitchFamily="18" charset="0"/>
                  <a:ea typeface="宋体" panose="02010600030101010101" pitchFamily="2" charset="-122"/>
                </a:rPr>
                <a:t>P40NS</a:t>
              </a:r>
              <a:r>
                <a:rPr lang="zh-CN" altLang="en-US" sz="1400" b="1">
                  <a:latin typeface="Times New Roman" panose="02020603050405020304" pitchFamily="18" charset="0"/>
                  <a:ea typeface="宋体" panose="02010600030101010101" pitchFamily="2" charset="-122"/>
                </a:rPr>
                <a:t>电源插件</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5</a:t>
              </a:r>
              <a:r>
                <a:rPr lang="zh-CN" altLang="en-US" sz="1400" b="1">
                  <a:latin typeface="Times New Roman" panose="02020603050405020304" pitchFamily="18" charset="0"/>
                  <a:ea typeface="宋体" panose="02010600030101010101" pitchFamily="2" charset="-122"/>
                </a:rPr>
                <a:t>、风机单元</a:t>
              </a:r>
              <a:r>
                <a:rPr lang="en-US" altLang="zh-CN" sz="1400" b="1">
                  <a:latin typeface="Times New Roman" panose="02020603050405020304" pitchFamily="18" charset="0"/>
                  <a:ea typeface="宋体" panose="02010600030101010101" pitchFamily="2" charset="-122"/>
                </a:rPr>
                <a:t>F01</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6</a:t>
              </a:r>
              <a:r>
                <a:rPr lang="zh-CN" altLang="en-US" sz="1400" b="1">
                  <a:latin typeface="Times New Roman" panose="02020603050405020304" pitchFamily="18" charset="0"/>
                  <a:ea typeface="宋体" panose="02010600030101010101" pitchFamily="2" charset="-122"/>
                </a:rPr>
                <a:t>、</a:t>
              </a:r>
              <a:r>
                <a:rPr lang="en-US" altLang="zh-CN" sz="1400" b="1">
                  <a:latin typeface="Times New Roman" panose="02020603050405020304" pitchFamily="18" charset="0"/>
                  <a:ea typeface="宋体" panose="02010600030101010101" pitchFamily="2" charset="-122"/>
                </a:rPr>
                <a:t>I/O</a:t>
              </a:r>
              <a:r>
                <a:rPr lang="zh-CN" altLang="en-US" sz="1400" b="1">
                  <a:latin typeface="Times New Roman" panose="02020603050405020304" pitchFamily="18" charset="0"/>
                  <a:ea typeface="宋体" panose="02010600030101010101" pitchFamily="2" charset="-122"/>
                </a:rPr>
                <a:t>端子板</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7</a:t>
              </a:r>
              <a:r>
                <a:rPr lang="zh-CN" altLang="en-US" sz="1400" b="1">
                  <a:latin typeface="Times New Roman" panose="02020603050405020304" pitchFamily="18" charset="0"/>
                  <a:ea typeface="宋体" panose="02010600030101010101" pitchFamily="2" charset="-122"/>
                </a:rPr>
                <a:t>、</a:t>
              </a:r>
              <a:r>
                <a:rPr lang="en-US" altLang="zh-CN" sz="1400" b="1">
                  <a:latin typeface="Times New Roman" panose="02020603050405020304" pitchFamily="18" charset="0"/>
                  <a:ea typeface="宋体" panose="02010600030101010101" pitchFamily="2" charset="-122"/>
                </a:rPr>
                <a:t>P30NS</a:t>
              </a:r>
              <a:r>
                <a:rPr lang="zh-CN" altLang="en-US" sz="1400" b="1">
                  <a:latin typeface="Times New Roman" panose="02020603050405020304" pitchFamily="18" charset="0"/>
                  <a:ea typeface="宋体" panose="02010600030101010101" pitchFamily="2" charset="-122"/>
                </a:rPr>
                <a:t>端子板电源箱</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8</a:t>
              </a:r>
              <a:r>
                <a:rPr lang="zh-CN" altLang="en-US" sz="1400" b="1">
                  <a:latin typeface="Times New Roman" panose="02020603050405020304" pitchFamily="18" charset="0"/>
                  <a:ea typeface="宋体" panose="02010600030101010101" pitchFamily="2" charset="-122"/>
                </a:rPr>
                <a:t>、系统电源开关</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9</a:t>
              </a:r>
              <a:r>
                <a:rPr lang="zh-CN" altLang="en-US" sz="1400" b="1">
                  <a:latin typeface="Times New Roman" panose="02020603050405020304" pitchFamily="18" charset="0"/>
                  <a:ea typeface="宋体" panose="02010600030101010101" pitchFamily="2" charset="-122"/>
                </a:rPr>
                <a:t>、机柜</a:t>
              </a:r>
            </a:p>
          </p:txBody>
        </p:sp>
        <p:pic>
          <p:nvPicPr>
            <p:cNvPr id="92166" name="Picture 6">
              <a:extLst>
                <a:ext uri="{FF2B5EF4-FFF2-40B4-BE49-F238E27FC236}">
                  <a16:creationId xmlns:a16="http://schemas.microsoft.com/office/drawing/2014/main" id="{039C87C2-8A5B-477D-A7FF-D0FB0B8ED0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 y="880"/>
              <a:ext cx="3495" cy="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sp>
        <p:nvSpPr>
          <p:cNvPr id="11" name="矩形 10">
            <a:extLst>
              <a:ext uri="{FF2B5EF4-FFF2-40B4-BE49-F238E27FC236}">
                <a16:creationId xmlns:a16="http://schemas.microsoft.com/office/drawing/2014/main" id="{00ADB281-072B-4DCB-8295-67E648CD462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4">
            <a:extLst>
              <a:ext uri="{FF2B5EF4-FFF2-40B4-BE49-F238E27FC236}">
                <a16:creationId xmlns:a16="http://schemas.microsoft.com/office/drawing/2014/main" id="{A7D7308D-BFDD-4C64-96AB-BE85E9F767AC}"/>
              </a:ext>
            </a:extLst>
          </p:cNvPr>
          <p:cNvSpPr>
            <a:spLocks noChangeArrowheads="1"/>
          </p:cNvSpPr>
          <p:nvPr/>
        </p:nvSpPr>
        <p:spPr bwMode="auto">
          <a:xfrm>
            <a:off x="100013" y="766763"/>
            <a:ext cx="53292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常规微型计算机系统的启动过程</a:t>
            </a:r>
          </a:p>
        </p:txBody>
      </p:sp>
      <p:grpSp>
        <p:nvGrpSpPr>
          <p:cNvPr id="17411" name="Group 57">
            <a:extLst>
              <a:ext uri="{FF2B5EF4-FFF2-40B4-BE49-F238E27FC236}">
                <a16:creationId xmlns:a16="http://schemas.microsoft.com/office/drawing/2014/main" id="{98A8393B-6342-40DF-9378-7996217A742F}"/>
              </a:ext>
            </a:extLst>
          </p:cNvPr>
          <p:cNvGrpSpPr>
            <a:grpSpLocks/>
          </p:cNvGrpSpPr>
          <p:nvPr/>
        </p:nvGrpSpPr>
        <p:grpSpPr bwMode="auto">
          <a:xfrm>
            <a:off x="0" y="1268413"/>
            <a:ext cx="8993188" cy="4289425"/>
            <a:chOff x="0" y="889"/>
            <a:chExt cx="5665" cy="2702"/>
          </a:xfrm>
        </p:grpSpPr>
        <p:pic>
          <p:nvPicPr>
            <p:cNvPr id="17417" name="Picture 3">
              <a:extLst>
                <a:ext uri="{FF2B5EF4-FFF2-40B4-BE49-F238E27FC236}">
                  <a16:creationId xmlns:a16="http://schemas.microsoft.com/office/drawing/2014/main" id="{9FA0BF7C-157A-4A9E-95DB-C8A6BEEFDB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7" y="2705"/>
              <a:ext cx="1202"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4" descr="http://homepage3.nifty.com/ZAN10566/image/bios_rom.jpg">
              <a:extLst>
                <a:ext uri="{FF2B5EF4-FFF2-40B4-BE49-F238E27FC236}">
                  <a16:creationId xmlns:a16="http://schemas.microsoft.com/office/drawing/2014/main" id="{9007E0E6-AB1A-4C12-A7DB-56E5F5A82144}"/>
                </a:ext>
              </a:extLst>
            </p:cNvPr>
            <p:cNvPicPr>
              <a:picLocks noChangeAspect="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028" y="2977"/>
              <a:ext cx="569"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9" name="Object 5">
              <a:extLst>
                <a:ext uri="{FF2B5EF4-FFF2-40B4-BE49-F238E27FC236}">
                  <a16:creationId xmlns:a16="http://schemas.microsoft.com/office/drawing/2014/main" id="{80539326-55B1-48CC-A05D-FBA1868A6848}"/>
                </a:ext>
              </a:extLst>
            </p:cNvPr>
            <p:cNvGraphicFramePr>
              <a:graphicFrameLocks noChangeAspect="1"/>
            </p:cNvGraphicFramePr>
            <p:nvPr/>
          </p:nvGraphicFramePr>
          <p:xfrm>
            <a:off x="2893" y="1115"/>
            <a:ext cx="1667" cy="414"/>
          </p:xfrm>
          <a:graphic>
            <a:graphicData uri="http://schemas.openxmlformats.org/presentationml/2006/ole">
              <mc:AlternateContent xmlns:mc="http://schemas.openxmlformats.org/markup-compatibility/2006">
                <mc:Choice xmlns:v="urn:schemas-microsoft-com:vml" Requires="v">
                  <p:oleObj spid="_x0000_s1026" r:id="rId6" imgW="2849524" imgH="723963" progId="">
                    <p:embed/>
                  </p:oleObj>
                </mc:Choice>
                <mc:Fallback>
                  <p:oleObj r:id="rId6" imgW="2849524" imgH="723963"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3" y="1115"/>
                          <a:ext cx="166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20" name="Text Box 6">
              <a:extLst>
                <a:ext uri="{FF2B5EF4-FFF2-40B4-BE49-F238E27FC236}">
                  <a16:creationId xmlns:a16="http://schemas.microsoft.com/office/drawing/2014/main" id="{5F447354-1927-424B-BFF7-8AFA7F383619}"/>
                </a:ext>
              </a:extLst>
            </p:cNvPr>
            <p:cNvSpPr txBox="1">
              <a:spLocks noChangeArrowheads="1"/>
            </p:cNvSpPr>
            <p:nvPr/>
          </p:nvSpPr>
          <p:spPr bwMode="auto">
            <a:xfrm>
              <a:off x="234" y="3013"/>
              <a:ext cx="938"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80000"/>
                </a:lnSpc>
                <a:spcBef>
                  <a:spcPct val="0"/>
                </a:spcBef>
                <a:buFontTx/>
                <a:buNone/>
              </a:pPr>
              <a:r>
                <a:rPr lang="en-US" altLang="zh-CN" sz="1800" b="1">
                  <a:solidFill>
                    <a:srgbClr val="FF3300"/>
                  </a:solidFill>
                  <a:latin typeface="微软雅黑" panose="020B0503020204020204" pitchFamily="34" charset="-122"/>
                  <a:ea typeface="微软雅黑" panose="020B0503020204020204" pitchFamily="34" charset="-122"/>
                </a:rPr>
                <a:t>ROM</a:t>
              </a:r>
              <a:r>
                <a:rPr lang="zh-CN" altLang="en-US" sz="1800" b="1">
                  <a:solidFill>
                    <a:srgbClr val="FF3300"/>
                  </a:solidFill>
                  <a:latin typeface="微软雅黑" panose="020B0503020204020204" pitchFamily="34" charset="-122"/>
                  <a:ea typeface="微软雅黑" panose="020B0503020204020204" pitchFamily="34" charset="-122"/>
                </a:rPr>
                <a:t>中</a:t>
              </a:r>
            </a:p>
            <a:p>
              <a:pPr algn="ctr" eaLnBrk="1" hangingPunct="1">
                <a:lnSpc>
                  <a:spcPct val="80000"/>
                </a:lnSpc>
                <a:spcBef>
                  <a:spcPct val="0"/>
                </a:spcBef>
                <a:buFontTx/>
                <a:buNone/>
              </a:pPr>
              <a:r>
                <a:rPr lang="en-US" altLang="zh-CN" sz="1800" b="1">
                  <a:solidFill>
                    <a:srgbClr val="FF0000"/>
                  </a:solidFill>
                  <a:latin typeface="微软雅黑" panose="020B0503020204020204" pitchFamily="34" charset="-122"/>
                  <a:ea typeface="微软雅黑" panose="020B0503020204020204" pitchFamily="34" charset="-122"/>
                </a:rPr>
                <a:t>BIOS</a:t>
              </a:r>
              <a:endParaRPr lang="en-US" altLang="zh-CN" sz="4300" b="1">
                <a:solidFill>
                  <a:srgbClr val="FF0000"/>
                </a:solidFill>
                <a:latin typeface="微软雅黑" panose="020B0503020204020204" pitchFamily="34" charset="-122"/>
                <a:ea typeface="微软雅黑" panose="020B0503020204020204" pitchFamily="34" charset="-122"/>
              </a:endParaRPr>
            </a:p>
          </p:txBody>
        </p:sp>
        <p:sp>
          <p:nvSpPr>
            <p:cNvPr id="2409480" name="AutoShape 8">
              <a:extLst>
                <a:ext uri="{FF2B5EF4-FFF2-40B4-BE49-F238E27FC236}">
                  <a16:creationId xmlns:a16="http://schemas.microsoft.com/office/drawing/2014/main" id="{1B612446-B67E-4322-AA4B-EF0FC9A6D265}"/>
                </a:ext>
              </a:extLst>
            </p:cNvPr>
            <p:cNvSpPr>
              <a:spLocks noChangeArrowheads="1"/>
            </p:cNvSpPr>
            <p:nvPr/>
          </p:nvSpPr>
          <p:spPr bwMode="auto">
            <a:xfrm>
              <a:off x="854" y="1031"/>
              <a:ext cx="742" cy="531"/>
            </a:xfrm>
            <a:prstGeom prst="can">
              <a:avLst>
                <a:gd name="adj" fmla="val 25000"/>
              </a:avLst>
            </a:prstGeom>
            <a:solidFill>
              <a:schemeClr val="bg1">
                <a:lumMod val="75000"/>
              </a:schemeClr>
            </a:solidFill>
            <a:ln w="9525">
              <a:solidFill>
                <a:srgbClr val="000000"/>
              </a:solidFill>
              <a:round/>
            </a:ln>
          </p:spPr>
          <p:txBody>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硬盘</a:t>
              </a:r>
            </a:p>
          </p:txBody>
        </p:sp>
        <p:sp>
          <p:nvSpPr>
            <p:cNvPr id="17422" name="Text Box 10">
              <a:extLst>
                <a:ext uri="{FF2B5EF4-FFF2-40B4-BE49-F238E27FC236}">
                  <a16:creationId xmlns:a16="http://schemas.microsoft.com/office/drawing/2014/main" id="{D9928AEF-E944-439D-9A95-7EB5B32ADC7C}"/>
                </a:ext>
              </a:extLst>
            </p:cNvPr>
            <p:cNvSpPr txBox="1">
              <a:spLocks noChangeArrowheads="1"/>
            </p:cNvSpPr>
            <p:nvPr/>
          </p:nvSpPr>
          <p:spPr bwMode="auto">
            <a:xfrm>
              <a:off x="3311" y="889"/>
              <a:ext cx="936"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solidFill>
                    <a:srgbClr val="FF0000"/>
                  </a:solidFill>
                  <a:latin typeface="微软雅黑" panose="020B0503020204020204" pitchFamily="34" charset="-122"/>
                  <a:ea typeface="微软雅黑" panose="020B0503020204020204" pitchFamily="34" charset="-122"/>
                </a:rPr>
                <a:t>RAM</a:t>
              </a:r>
              <a:endParaRPr lang="en-US" altLang="zh-CN" sz="4300" b="1">
                <a:solidFill>
                  <a:srgbClr val="FF0000"/>
                </a:solidFill>
                <a:latin typeface="微软雅黑" panose="020B0503020204020204" pitchFamily="34" charset="-122"/>
                <a:ea typeface="微软雅黑" panose="020B0503020204020204" pitchFamily="34" charset="-122"/>
              </a:endParaRPr>
            </a:p>
          </p:txBody>
        </p:sp>
        <p:sp>
          <p:nvSpPr>
            <p:cNvPr id="2409484" name="Line 12">
              <a:extLst>
                <a:ext uri="{FF2B5EF4-FFF2-40B4-BE49-F238E27FC236}">
                  <a16:creationId xmlns:a16="http://schemas.microsoft.com/office/drawing/2014/main" id="{20EF84CC-C65C-4A8F-912B-68A26E5F6DF3}"/>
                </a:ext>
              </a:extLst>
            </p:cNvPr>
            <p:cNvSpPr>
              <a:spLocks noChangeShapeType="1"/>
            </p:cNvSpPr>
            <p:nvPr/>
          </p:nvSpPr>
          <p:spPr bwMode="auto">
            <a:xfrm flipH="1">
              <a:off x="1587" y="3201"/>
              <a:ext cx="1729" cy="0"/>
            </a:xfrm>
            <a:prstGeom prst="line">
              <a:avLst/>
            </a:prstGeom>
            <a:noFill/>
            <a:ln w="28575">
              <a:solidFill>
                <a:schemeClr val="accent2"/>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424" name="Text Box 13">
              <a:extLst>
                <a:ext uri="{FF2B5EF4-FFF2-40B4-BE49-F238E27FC236}">
                  <a16:creationId xmlns:a16="http://schemas.microsoft.com/office/drawing/2014/main" id="{D9C28AF7-A4F9-4455-A9BC-281943F742D2}"/>
                </a:ext>
              </a:extLst>
            </p:cNvPr>
            <p:cNvSpPr txBox="1">
              <a:spLocks noChangeArrowheads="1"/>
            </p:cNvSpPr>
            <p:nvPr/>
          </p:nvSpPr>
          <p:spPr bwMode="auto">
            <a:xfrm>
              <a:off x="1591" y="2988"/>
              <a:ext cx="1613"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600" b="1">
                  <a:latin typeface="微软雅黑" panose="020B0503020204020204" pitchFamily="34" charset="-122"/>
                  <a:ea typeface="微软雅黑" panose="020B0503020204020204" pitchFamily="34" charset="-122"/>
                </a:rPr>
                <a:t>② </a:t>
              </a:r>
              <a:r>
                <a:rPr lang="zh-CN" altLang="en-US" sz="1600" b="1">
                  <a:latin typeface="微软雅黑" panose="020B0503020204020204" pitchFamily="34" charset="-122"/>
                  <a:ea typeface="微软雅黑" panose="020B0503020204020204" pitchFamily="34" charset="-122"/>
                </a:rPr>
                <a:t>执行自举程序</a:t>
              </a:r>
            </a:p>
          </p:txBody>
        </p:sp>
        <p:grpSp>
          <p:nvGrpSpPr>
            <p:cNvPr id="17425" name="Group 14">
              <a:extLst>
                <a:ext uri="{FF2B5EF4-FFF2-40B4-BE49-F238E27FC236}">
                  <a16:creationId xmlns:a16="http://schemas.microsoft.com/office/drawing/2014/main" id="{DC619351-15D6-47B3-B0A7-FCE482DA760F}"/>
                </a:ext>
              </a:extLst>
            </p:cNvPr>
            <p:cNvGrpSpPr>
              <a:grpSpLocks/>
            </p:cNvGrpSpPr>
            <p:nvPr/>
          </p:nvGrpSpPr>
          <p:grpSpPr bwMode="auto">
            <a:xfrm>
              <a:off x="3324" y="1475"/>
              <a:ext cx="302" cy="1461"/>
              <a:chOff x="3734" y="1837"/>
              <a:chExt cx="292" cy="1461"/>
            </a:xfrm>
          </p:grpSpPr>
          <p:sp>
            <p:nvSpPr>
              <p:cNvPr id="17445" name="Text Box 15">
                <a:extLst>
                  <a:ext uri="{FF2B5EF4-FFF2-40B4-BE49-F238E27FC236}">
                    <a16:creationId xmlns:a16="http://schemas.microsoft.com/office/drawing/2014/main" id="{8FB605CD-E4A7-4CDE-9643-FEAD1788682F}"/>
                  </a:ext>
                </a:extLst>
              </p:cNvPr>
              <p:cNvSpPr txBox="1">
                <a:spLocks noChangeArrowheads="1"/>
              </p:cNvSpPr>
              <p:nvPr/>
            </p:nvSpPr>
            <p:spPr bwMode="auto">
              <a:xfrm>
                <a:off x="3734" y="1908"/>
                <a:ext cx="279" cy="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112000"/>
                  </a:lnSpc>
                  <a:spcBef>
                    <a:spcPct val="0"/>
                  </a:spcBef>
                  <a:buFontTx/>
                  <a:buNone/>
                </a:pPr>
                <a:r>
                  <a:rPr lang="en-US" altLang="zh-CN" sz="1600" b="1">
                    <a:latin typeface="微软雅黑" panose="020B0503020204020204" pitchFamily="34" charset="-122"/>
                    <a:ea typeface="微软雅黑" panose="020B0503020204020204" pitchFamily="34" charset="-122"/>
                  </a:rPr>
                  <a:t>⑥</a:t>
                </a:r>
                <a:r>
                  <a:rPr lang="zh-CN" altLang="en-US" sz="1600" b="1">
                    <a:latin typeface="微软雅黑" panose="020B0503020204020204" pitchFamily="34" charset="-122"/>
                    <a:ea typeface="微软雅黑" panose="020B0503020204020204" pitchFamily="34" charset="-122"/>
                  </a:rPr>
                  <a:t>执行</a:t>
                </a: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引导</a:t>
                </a: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程序</a:t>
                </a:r>
              </a:p>
            </p:txBody>
          </p:sp>
          <p:sp>
            <p:nvSpPr>
              <p:cNvPr id="2409488" name="Line 16">
                <a:extLst>
                  <a:ext uri="{FF2B5EF4-FFF2-40B4-BE49-F238E27FC236}">
                    <a16:creationId xmlns:a16="http://schemas.microsoft.com/office/drawing/2014/main" id="{8B6E96C3-481D-4878-A92D-D7D7830F6CB4}"/>
                  </a:ext>
                </a:extLst>
              </p:cNvPr>
              <p:cNvSpPr>
                <a:spLocks noChangeShapeType="1"/>
              </p:cNvSpPr>
              <p:nvPr/>
            </p:nvSpPr>
            <p:spPr bwMode="auto">
              <a:xfrm flipV="1">
                <a:off x="4026" y="1837"/>
                <a:ext cx="0" cy="1461"/>
              </a:xfrm>
              <a:prstGeom prst="line">
                <a:avLst/>
              </a:prstGeom>
              <a:noFill/>
              <a:ln w="28575">
                <a:solidFill>
                  <a:schemeClr val="hlink"/>
                </a:solidFill>
                <a:round/>
                <a:tailEnd type="triangle" w="med" len="me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2409489" name="Line 17">
              <a:extLst>
                <a:ext uri="{FF2B5EF4-FFF2-40B4-BE49-F238E27FC236}">
                  <a16:creationId xmlns:a16="http://schemas.microsoft.com/office/drawing/2014/main" id="{A964CC3F-B210-4026-A4D4-E45EDC7EF130}"/>
                </a:ext>
              </a:extLst>
            </p:cNvPr>
            <p:cNvSpPr>
              <a:spLocks noChangeShapeType="1"/>
            </p:cNvSpPr>
            <p:nvPr/>
          </p:nvSpPr>
          <p:spPr bwMode="auto">
            <a:xfrm flipH="1" flipV="1">
              <a:off x="1542" y="1547"/>
              <a:ext cx="1839" cy="1389"/>
            </a:xfrm>
            <a:prstGeom prst="line">
              <a:avLst/>
            </a:prstGeom>
            <a:noFill/>
            <a:ln w="28575">
              <a:solidFill>
                <a:schemeClr val="accent2"/>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48" name="Text Box 25">
              <a:extLst>
                <a:ext uri="{FF2B5EF4-FFF2-40B4-BE49-F238E27FC236}">
                  <a16:creationId xmlns:a16="http://schemas.microsoft.com/office/drawing/2014/main" id="{D286C380-2B22-4C7F-8789-6EF5B3170320}"/>
                </a:ext>
              </a:extLst>
            </p:cNvPr>
            <p:cNvSpPr txBox="1">
              <a:spLocks noChangeArrowheads="1"/>
            </p:cNvSpPr>
            <p:nvPr/>
          </p:nvSpPr>
          <p:spPr bwMode="auto">
            <a:xfrm>
              <a:off x="3996" y="3116"/>
              <a:ext cx="938" cy="304"/>
            </a:xfrm>
            <a:prstGeom prst="rect">
              <a:avLst/>
            </a:prstGeom>
            <a:noFill/>
            <a:ln>
              <a:noFill/>
            </a:ln>
          </p:spPr>
          <p:txBody>
            <a:bodyPr lIns="90774" tIns="45390" rIns="90774" bIns="4539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CPU</a:t>
              </a:r>
              <a:endParaRPr lang="en-US" altLang="zh-CN" sz="43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09498" name="Line 26">
              <a:extLst>
                <a:ext uri="{FF2B5EF4-FFF2-40B4-BE49-F238E27FC236}">
                  <a16:creationId xmlns:a16="http://schemas.microsoft.com/office/drawing/2014/main" id="{9B32C02D-F82F-452D-A433-C373B2F97D98}"/>
                </a:ext>
              </a:extLst>
            </p:cNvPr>
            <p:cNvSpPr>
              <a:spLocks noChangeShapeType="1"/>
            </p:cNvSpPr>
            <p:nvPr/>
          </p:nvSpPr>
          <p:spPr bwMode="auto">
            <a:xfrm>
              <a:off x="1519" y="3350"/>
              <a:ext cx="1830" cy="0"/>
            </a:xfrm>
            <a:prstGeom prst="line">
              <a:avLst/>
            </a:prstGeom>
            <a:noFill/>
            <a:ln w="28575">
              <a:solidFill>
                <a:schemeClr val="tx1"/>
              </a:solidFill>
              <a:round/>
              <a:headEnd type="triangle" w="med" len="med"/>
              <a:tailEnd type="none" w="sm" len="sm"/>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429" name="Text Box 27">
              <a:extLst>
                <a:ext uri="{FF2B5EF4-FFF2-40B4-BE49-F238E27FC236}">
                  <a16:creationId xmlns:a16="http://schemas.microsoft.com/office/drawing/2014/main" id="{C2766279-6D12-42AA-961C-DBCE23D6FFC4}"/>
                </a:ext>
              </a:extLst>
            </p:cNvPr>
            <p:cNvSpPr txBox="1">
              <a:spLocks noChangeArrowheads="1"/>
            </p:cNvSpPr>
            <p:nvPr/>
          </p:nvSpPr>
          <p:spPr bwMode="auto">
            <a:xfrm>
              <a:off x="1512" y="3351"/>
              <a:ext cx="173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600" b="1">
                  <a:latin typeface="微软雅黑" panose="020B0503020204020204" pitchFamily="34" charset="-122"/>
                  <a:ea typeface="微软雅黑" panose="020B0503020204020204" pitchFamily="34" charset="-122"/>
                </a:rPr>
                <a:t>① </a:t>
              </a:r>
              <a:r>
                <a:rPr lang="zh-CN" altLang="en-US" sz="1600" b="1">
                  <a:latin typeface="微软雅黑" panose="020B0503020204020204" pitchFamily="34" charset="-122"/>
                  <a:ea typeface="微软雅黑" panose="020B0503020204020204" pitchFamily="34" charset="-122"/>
                </a:rPr>
                <a:t>执行加电自检程序</a:t>
              </a:r>
            </a:p>
          </p:txBody>
        </p:sp>
        <p:grpSp>
          <p:nvGrpSpPr>
            <p:cNvPr id="17430" name="Group 28">
              <a:extLst>
                <a:ext uri="{FF2B5EF4-FFF2-40B4-BE49-F238E27FC236}">
                  <a16:creationId xmlns:a16="http://schemas.microsoft.com/office/drawing/2014/main" id="{7E13B9C6-1A6C-41C6-8F51-E8692593D93E}"/>
                </a:ext>
              </a:extLst>
            </p:cNvPr>
            <p:cNvGrpSpPr>
              <a:grpSpLocks/>
            </p:cNvGrpSpPr>
            <p:nvPr/>
          </p:nvGrpSpPr>
          <p:grpSpPr bwMode="auto">
            <a:xfrm>
              <a:off x="1520" y="1041"/>
              <a:ext cx="1493" cy="280"/>
              <a:chOff x="1995" y="1018"/>
              <a:chExt cx="1450" cy="280"/>
            </a:xfrm>
          </p:grpSpPr>
          <p:sp>
            <p:nvSpPr>
              <p:cNvPr id="17443" name="Text Box 29">
                <a:extLst>
                  <a:ext uri="{FF2B5EF4-FFF2-40B4-BE49-F238E27FC236}">
                    <a16:creationId xmlns:a16="http://schemas.microsoft.com/office/drawing/2014/main" id="{84667387-148D-4A3E-9A58-90FC6F90B3CC}"/>
                  </a:ext>
                </a:extLst>
              </p:cNvPr>
              <p:cNvSpPr txBox="1">
                <a:spLocks noChangeArrowheads="1"/>
              </p:cNvSpPr>
              <p:nvPr/>
            </p:nvSpPr>
            <p:spPr bwMode="auto">
              <a:xfrm>
                <a:off x="1995" y="1018"/>
                <a:ext cx="145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80000"/>
                  </a:lnSpc>
                  <a:spcBef>
                    <a:spcPct val="0"/>
                  </a:spcBef>
                  <a:buFontTx/>
                  <a:buNone/>
                </a:pPr>
                <a:r>
                  <a:rPr lang="en-US" altLang="zh-CN" sz="1600" b="1">
                    <a:latin typeface="微软雅黑" panose="020B0503020204020204" pitchFamily="34" charset="-122"/>
                    <a:ea typeface="微软雅黑" panose="020B0503020204020204" pitchFamily="34" charset="-122"/>
                  </a:rPr>
                  <a:t>⑤ </a:t>
                </a:r>
                <a:r>
                  <a:rPr lang="zh-CN" altLang="en-US" sz="1600" b="1">
                    <a:latin typeface="微软雅黑" panose="020B0503020204020204" pitchFamily="34" charset="-122"/>
                    <a:ea typeface="微软雅黑" panose="020B0503020204020204" pitchFamily="34" charset="-122"/>
                  </a:rPr>
                  <a:t>装入引导程序</a:t>
                </a:r>
              </a:p>
            </p:txBody>
          </p:sp>
          <p:sp>
            <p:nvSpPr>
              <p:cNvPr id="2409502" name="Line 30">
                <a:extLst>
                  <a:ext uri="{FF2B5EF4-FFF2-40B4-BE49-F238E27FC236}">
                    <a16:creationId xmlns:a16="http://schemas.microsoft.com/office/drawing/2014/main" id="{7C12BCC6-9AD5-4D44-A3CB-2F07F9F25119}"/>
                  </a:ext>
                </a:extLst>
              </p:cNvPr>
              <p:cNvSpPr>
                <a:spLocks noChangeShapeType="1"/>
              </p:cNvSpPr>
              <p:nvPr/>
            </p:nvSpPr>
            <p:spPr bwMode="auto">
              <a:xfrm>
                <a:off x="2073" y="1209"/>
                <a:ext cx="1282" cy="0"/>
              </a:xfrm>
              <a:prstGeom prst="line">
                <a:avLst/>
              </a:prstGeom>
              <a:noFill/>
              <a:ln w="28575">
                <a:solidFill>
                  <a:srgbClr val="0000FF"/>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17431" name="Group 31">
              <a:extLst>
                <a:ext uri="{FF2B5EF4-FFF2-40B4-BE49-F238E27FC236}">
                  <a16:creationId xmlns:a16="http://schemas.microsoft.com/office/drawing/2014/main" id="{9F212E54-4B60-4D97-BDE7-E0F9D66D6037}"/>
                </a:ext>
              </a:extLst>
            </p:cNvPr>
            <p:cNvGrpSpPr>
              <a:grpSpLocks/>
            </p:cNvGrpSpPr>
            <p:nvPr/>
          </p:nvGrpSpPr>
          <p:grpSpPr bwMode="auto">
            <a:xfrm>
              <a:off x="1496" y="1381"/>
              <a:ext cx="1586" cy="258"/>
              <a:chOff x="1973" y="1744"/>
              <a:chExt cx="1539" cy="257"/>
            </a:xfrm>
          </p:grpSpPr>
          <p:sp>
            <p:nvSpPr>
              <p:cNvPr id="17441" name="Text Box 32">
                <a:extLst>
                  <a:ext uri="{FF2B5EF4-FFF2-40B4-BE49-F238E27FC236}">
                    <a16:creationId xmlns:a16="http://schemas.microsoft.com/office/drawing/2014/main" id="{CD8F7D34-99B5-41F4-82E7-B6C8D703F648}"/>
                  </a:ext>
                </a:extLst>
              </p:cNvPr>
              <p:cNvSpPr txBox="1">
                <a:spLocks noChangeArrowheads="1"/>
              </p:cNvSpPr>
              <p:nvPr/>
            </p:nvSpPr>
            <p:spPr bwMode="auto">
              <a:xfrm>
                <a:off x="1973" y="1744"/>
                <a:ext cx="153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600" b="1">
                    <a:latin typeface="微软雅黑" panose="020B0503020204020204" pitchFamily="34" charset="-122"/>
                    <a:ea typeface="微软雅黑" panose="020B0503020204020204" pitchFamily="34" charset="-122"/>
                  </a:rPr>
                  <a:t>⑦ </a:t>
                </a:r>
                <a:r>
                  <a:rPr lang="zh-CN" altLang="en-US" sz="1600" b="1">
                    <a:latin typeface="微软雅黑" panose="020B0503020204020204" pitchFamily="34" charset="-122"/>
                    <a:ea typeface="微软雅黑" panose="020B0503020204020204" pitchFamily="34" charset="-122"/>
                  </a:rPr>
                  <a:t>装入操作系统</a:t>
                </a:r>
              </a:p>
            </p:txBody>
          </p:sp>
          <p:sp>
            <p:nvSpPr>
              <p:cNvPr id="2409505" name="Line 33">
                <a:extLst>
                  <a:ext uri="{FF2B5EF4-FFF2-40B4-BE49-F238E27FC236}">
                    <a16:creationId xmlns:a16="http://schemas.microsoft.com/office/drawing/2014/main" id="{D1E82060-B1BC-4B9B-A1C7-997D7FF7CA7D}"/>
                  </a:ext>
                </a:extLst>
              </p:cNvPr>
              <p:cNvSpPr>
                <a:spLocks noChangeShapeType="1"/>
              </p:cNvSpPr>
              <p:nvPr/>
            </p:nvSpPr>
            <p:spPr bwMode="auto">
              <a:xfrm>
                <a:off x="2073" y="1752"/>
                <a:ext cx="1282" cy="0"/>
              </a:xfrm>
              <a:prstGeom prst="line">
                <a:avLst/>
              </a:prstGeom>
              <a:noFill/>
              <a:ln w="28575">
                <a:solidFill>
                  <a:schemeClr val="hlink"/>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pic>
          <p:nvPicPr>
            <p:cNvPr id="17432" name="Picture 34" descr="000042295">
              <a:extLst>
                <a:ext uri="{FF2B5EF4-FFF2-40B4-BE49-F238E27FC236}">
                  <a16:creationId xmlns:a16="http://schemas.microsoft.com/office/drawing/2014/main" id="{84E41CA3-3933-4399-AAA4-1FEB20C8965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2" y="2058"/>
              <a:ext cx="67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3" name="Text Box 35">
              <a:extLst>
                <a:ext uri="{FF2B5EF4-FFF2-40B4-BE49-F238E27FC236}">
                  <a16:creationId xmlns:a16="http://schemas.microsoft.com/office/drawing/2014/main" id="{164B6451-BFD7-440E-A195-F41D28C2F756}"/>
                </a:ext>
              </a:extLst>
            </p:cNvPr>
            <p:cNvSpPr txBox="1">
              <a:spLocks noChangeArrowheads="1"/>
            </p:cNvSpPr>
            <p:nvPr/>
          </p:nvSpPr>
          <p:spPr bwMode="auto">
            <a:xfrm>
              <a:off x="0" y="1853"/>
              <a:ext cx="9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80000"/>
                </a:lnSpc>
                <a:spcBef>
                  <a:spcPct val="0"/>
                </a:spcBef>
                <a:buFontTx/>
                <a:buNone/>
              </a:pPr>
              <a:r>
                <a:rPr lang="en-US" altLang="zh-CN" sz="1800" b="1">
                  <a:solidFill>
                    <a:srgbClr val="FF0000"/>
                  </a:solidFill>
                  <a:latin typeface="微软雅黑" panose="020B0503020204020204" pitchFamily="34" charset="-122"/>
                  <a:ea typeface="微软雅黑" panose="020B0503020204020204" pitchFamily="34" charset="-122"/>
                </a:rPr>
                <a:t>CMOS</a:t>
              </a:r>
              <a:endParaRPr lang="en-US" altLang="zh-CN" sz="4300" b="1">
                <a:solidFill>
                  <a:srgbClr val="FF0000"/>
                </a:solidFill>
                <a:latin typeface="微软雅黑" panose="020B0503020204020204" pitchFamily="34" charset="-122"/>
                <a:ea typeface="微软雅黑" panose="020B0503020204020204" pitchFamily="34" charset="-122"/>
              </a:endParaRPr>
            </a:p>
          </p:txBody>
        </p:sp>
        <p:sp>
          <p:nvSpPr>
            <p:cNvPr id="2409509" name="Line 37">
              <a:extLst>
                <a:ext uri="{FF2B5EF4-FFF2-40B4-BE49-F238E27FC236}">
                  <a16:creationId xmlns:a16="http://schemas.microsoft.com/office/drawing/2014/main" id="{44EC3050-BD0A-4ADF-AE38-65339F49F154}"/>
                </a:ext>
              </a:extLst>
            </p:cNvPr>
            <p:cNvSpPr>
              <a:spLocks noChangeShapeType="1"/>
            </p:cNvSpPr>
            <p:nvPr/>
          </p:nvSpPr>
          <p:spPr bwMode="auto">
            <a:xfrm flipH="1" flipV="1">
              <a:off x="1425" y="2342"/>
              <a:ext cx="1810" cy="686"/>
            </a:xfrm>
            <a:prstGeom prst="line">
              <a:avLst/>
            </a:prstGeom>
            <a:noFill/>
            <a:ln w="28575">
              <a:solidFill>
                <a:schemeClr val="accent2"/>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7435" name="Picture 46" descr="fig08_03">
              <a:extLst>
                <a:ext uri="{FF2B5EF4-FFF2-40B4-BE49-F238E27FC236}">
                  <a16:creationId xmlns:a16="http://schemas.microsoft.com/office/drawing/2014/main" id="{34B184EA-8DA3-4590-BD8F-1D0D468B61CA}"/>
                </a:ext>
              </a:extLst>
            </p:cNvPr>
            <p:cNvPicPr>
              <a:picLocks noChangeAspect="1"/>
            </p:cNvPicPr>
            <p:nvPr/>
          </p:nvPicPr>
          <p:blipFill>
            <a:blip r:embed="rId9">
              <a:extLst>
                <a:ext uri="{28A0092B-C50C-407E-A947-70E740481C1C}">
                  <a14:useLocalDpi xmlns:a14="http://schemas.microsoft.com/office/drawing/2010/main" val="0"/>
                </a:ext>
              </a:extLst>
            </a:blip>
            <a:srcRect l="21106" t="64952" r="36771"/>
            <a:stretch>
              <a:fillRect/>
            </a:stretch>
          </p:blipFill>
          <p:spPr bwMode="auto">
            <a:xfrm>
              <a:off x="4778" y="1679"/>
              <a:ext cx="887"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36" name="Group 48">
              <a:extLst>
                <a:ext uri="{FF2B5EF4-FFF2-40B4-BE49-F238E27FC236}">
                  <a16:creationId xmlns:a16="http://schemas.microsoft.com/office/drawing/2014/main" id="{551F31DB-4C63-4D78-9E09-4142E58C5BC9}"/>
                </a:ext>
              </a:extLst>
            </p:cNvPr>
            <p:cNvGrpSpPr>
              <a:grpSpLocks/>
            </p:cNvGrpSpPr>
            <p:nvPr/>
          </p:nvGrpSpPr>
          <p:grpSpPr bwMode="auto">
            <a:xfrm>
              <a:off x="3786" y="1524"/>
              <a:ext cx="350" cy="1474"/>
              <a:chOff x="4195" y="1886"/>
              <a:chExt cx="340" cy="1474"/>
            </a:xfrm>
          </p:grpSpPr>
          <p:sp>
            <p:nvSpPr>
              <p:cNvPr id="2409521" name="Line 49">
                <a:extLst>
                  <a:ext uri="{FF2B5EF4-FFF2-40B4-BE49-F238E27FC236}">
                    <a16:creationId xmlns:a16="http://schemas.microsoft.com/office/drawing/2014/main" id="{41FE4020-76BE-4FA6-A4B3-B3595AD352A3}"/>
                  </a:ext>
                </a:extLst>
              </p:cNvPr>
              <p:cNvSpPr>
                <a:spLocks noChangeShapeType="1"/>
              </p:cNvSpPr>
              <p:nvPr/>
            </p:nvSpPr>
            <p:spPr bwMode="auto">
              <a:xfrm flipV="1">
                <a:off x="4231" y="1888"/>
                <a:ext cx="0" cy="1293"/>
              </a:xfrm>
              <a:prstGeom prst="line">
                <a:avLst/>
              </a:prstGeom>
              <a:noFill/>
              <a:ln w="28575">
                <a:solidFill>
                  <a:srgbClr val="CC00FF"/>
                </a:solidFill>
                <a:round/>
                <a:tailEnd type="triangle" w="med" len="me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440" name="Text Box 50">
                <a:extLst>
                  <a:ext uri="{FF2B5EF4-FFF2-40B4-BE49-F238E27FC236}">
                    <a16:creationId xmlns:a16="http://schemas.microsoft.com/office/drawing/2014/main" id="{0B2869A0-D949-40DD-AA0C-561F2420ECFB}"/>
                  </a:ext>
                </a:extLst>
              </p:cNvPr>
              <p:cNvSpPr txBox="1">
                <a:spLocks noChangeArrowheads="1"/>
              </p:cNvSpPr>
              <p:nvPr/>
            </p:nvSpPr>
            <p:spPr bwMode="auto">
              <a:xfrm>
                <a:off x="4195" y="1886"/>
                <a:ext cx="340"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112000"/>
                  </a:lnSpc>
                  <a:spcBef>
                    <a:spcPct val="0"/>
                  </a:spcBef>
                  <a:buFontTx/>
                  <a:buNone/>
                </a:pPr>
                <a:r>
                  <a:rPr lang="en-US" altLang="zh-CN" sz="1800" b="1">
                    <a:latin typeface="微软雅黑" panose="020B0503020204020204" pitchFamily="34" charset="-122"/>
                    <a:ea typeface="微软雅黑" panose="020B0503020204020204" pitchFamily="34" charset="-122"/>
                  </a:rPr>
                  <a:t>⑧</a:t>
                </a:r>
                <a:r>
                  <a:rPr lang="zh-CN" altLang="en-US" sz="1600" b="1">
                    <a:latin typeface="微软雅黑" panose="020B0503020204020204" pitchFamily="34" charset="-122"/>
                    <a:ea typeface="微软雅黑" panose="020B0503020204020204" pitchFamily="34" charset="-122"/>
                  </a:rPr>
                  <a:t>运行</a:t>
                </a: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操作</a:t>
                </a: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系统</a:t>
                </a:r>
              </a:p>
            </p:txBody>
          </p:sp>
        </p:grpSp>
        <p:sp>
          <p:nvSpPr>
            <p:cNvPr id="2409524" name="Line 52">
              <a:extLst>
                <a:ext uri="{FF2B5EF4-FFF2-40B4-BE49-F238E27FC236}">
                  <a16:creationId xmlns:a16="http://schemas.microsoft.com/office/drawing/2014/main" id="{2B410351-2F51-4607-80AC-2A696E0A9776}"/>
                </a:ext>
              </a:extLst>
            </p:cNvPr>
            <p:cNvSpPr>
              <a:spLocks noChangeShapeType="1"/>
            </p:cNvSpPr>
            <p:nvPr/>
          </p:nvSpPr>
          <p:spPr bwMode="auto">
            <a:xfrm flipV="1">
              <a:off x="4044" y="2058"/>
              <a:ext cx="837" cy="806"/>
            </a:xfrm>
            <a:prstGeom prst="line">
              <a:avLst/>
            </a:prstGeom>
            <a:noFill/>
            <a:ln w="28575">
              <a:solidFill>
                <a:srgbClr val="CC00FF"/>
              </a:solidFill>
              <a:round/>
              <a:tailEnd type="triangle" w="med" len="me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438" name="Text Box 53">
              <a:extLst>
                <a:ext uri="{FF2B5EF4-FFF2-40B4-BE49-F238E27FC236}">
                  <a16:creationId xmlns:a16="http://schemas.microsoft.com/office/drawing/2014/main" id="{86E5CA8E-BDC9-4F46-AAB4-E7879E62A40A}"/>
                </a:ext>
              </a:extLst>
            </p:cNvPr>
            <p:cNvSpPr txBox="1">
              <a:spLocks noChangeArrowheads="1"/>
            </p:cNvSpPr>
            <p:nvPr/>
          </p:nvSpPr>
          <p:spPr bwMode="auto">
            <a:xfrm rot="-2660986">
              <a:off x="4003" y="2535"/>
              <a:ext cx="9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Tx/>
                <a:buNone/>
              </a:pPr>
              <a:r>
                <a:rPr lang="zh-CN" altLang="en-US" sz="1600" b="1">
                  <a:latin typeface="微软雅黑" panose="020B0503020204020204" pitchFamily="34" charset="-122"/>
                  <a:ea typeface="微软雅黑" panose="020B0503020204020204" pitchFamily="34" charset="-122"/>
                </a:rPr>
                <a:t>显示初始界面</a:t>
              </a:r>
            </a:p>
          </p:txBody>
        </p:sp>
      </p:grpSp>
      <p:sp>
        <p:nvSpPr>
          <p:cNvPr id="2409530" name="Rectangle 58">
            <a:extLst>
              <a:ext uri="{FF2B5EF4-FFF2-40B4-BE49-F238E27FC236}">
                <a16:creationId xmlns:a16="http://schemas.microsoft.com/office/drawing/2014/main" id="{D51EDC91-250B-451C-9751-01D0E7DDCE0B}"/>
              </a:ext>
            </a:extLst>
          </p:cNvPr>
          <p:cNvSpPr>
            <a:spLocks noChangeArrowheads="1"/>
          </p:cNvSpPr>
          <p:nvPr/>
        </p:nvSpPr>
        <p:spPr bwMode="auto">
          <a:xfrm>
            <a:off x="73376" y="5603953"/>
            <a:ext cx="9182223" cy="417358"/>
          </a:xfrm>
          <a:prstGeom prst="rect">
            <a:avLst/>
          </a:prstGeom>
          <a:noFill/>
          <a:ln>
            <a:noFill/>
          </a:ln>
          <a:effectLst/>
        </p:spPr>
        <p:txBody>
          <a:bodyPr wrap="square">
            <a:spAutoFit/>
          </a:bodyPr>
          <a:lstStyle/>
          <a:p>
            <a:pPr eaLnBrk="1" hangingPunct="1">
              <a:lnSpc>
                <a:spcPct val="130000"/>
              </a:lnSpc>
              <a:spcBef>
                <a:spcPct val="20000"/>
              </a:spcBef>
              <a:buClr>
                <a:schemeClr val="accent1"/>
              </a:buClr>
              <a:buFont typeface="Wingdings" panose="05000000000000000000" pitchFamily="2" charset="2"/>
              <a:buNone/>
              <a:defRPr/>
            </a:pPr>
            <a:r>
              <a:rPr kumimoji="1" lang="en-US" altLang="zh-CN" b="1" dirty="0">
                <a:effectLst>
                  <a:outerShdw blurRad="38100" dist="38100" dir="2700000" algn="tl">
                    <a:srgbClr val="000000">
                      <a:alpha val="43137"/>
                    </a:srgbClr>
                  </a:outerShdw>
                </a:effectLst>
                <a:latin typeface="微软雅黑" pitchFamily="34" charset="-122"/>
                <a:ea typeface="微软雅黑" pitchFamily="34" charset="-122"/>
              </a:rPr>
              <a:t>BIOS</a:t>
            </a:r>
            <a:r>
              <a:rPr kumimoji="1" lang="en-US" altLang="zh-CN"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a:t>
            </a:r>
            <a:r>
              <a:rPr kumimoji="1" lang="zh-CN" altLang="en-US"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微机的基本输入输出系统</a:t>
            </a:r>
            <a:r>
              <a:rPr kumimoji="1" lang="zh-CN" altLang="en-US" b="1" dirty="0">
                <a:effectLst>
                  <a:outerShdw blurRad="38100" dist="38100" dir="2700000" algn="tl">
                    <a:srgbClr val="000000">
                      <a:alpha val="43137"/>
                    </a:srgbClr>
                  </a:outerShdw>
                </a:effectLst>
                <a:latin typeface="微软雅黑" pitchFamily="34" charset="-122"/>
                <a:ea typeface="微软雅黑" pitchFamily="34" charset="-122"/>
              </a:rPr>
              <a:t>（</a:t>
            </a:r>
            <a:r>
              <a:rPr kumimoji="1" lang="en-US" altLang="zh-CN"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B</a:t>
            </a:r>
            <a:r>
              <a:rPr kumimoji="1" lang="en-US" altLang="zh-CN" b="1" dirty="0">
                <a:effectLst>
                  <a:outerShdw blurRad="38100" dist="38100" dir="2700000" algn="tl">
                    <a:srgbClr val="000000">
                      <a:alpha val="43137"/>
                    </a:srgbClr>
                  </a:outerShdw>
                </a:effectLst>
                <a:latin typeface="微软雅黑" pitchFamily="34" charset="-122"/>
                <a:ea typeface="微软雅黑" pitchFamily="34" charset="-122"/>
              </a:rPr>
              <a:t>asic</a:t>
            </a:r>
            <a:r>
              <a:rPr kumimoji="1" lang="en-US" altLang="zh-CN" b="1"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 </a:t>
            </a:r>
            <a:r>
              <a:rPr kumimoji="1" lang="en-US" altLang="zh-CN" b="1" dirty="0" err="1">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I</a:t>
            </a:r>
            <a:r>
              <a:rPr kumimoji="1" lang="en-US" altLang="zh-CN" b="1" dirty="0" err="1">
                <a:effectLst>
                  <a:outerShdw blurRad="38100" dist="38100" dir="2700000" algn="tl">
                    <a:srgbClr val="000000">
                      <a:alpha val="43137"/>
                    </a:srgbClr>
                  </a:outerShdw>
                </a:effectLst>
                <a:latin typeface="微软雅黑" pitchFamily="34" charset="-122"/>
                <a:ea typeface="微软雅黑" pitchFamily="34" charset="-122"/>
              </a:rPr>
              <a:t>nput/</a:t>
            </a:r>
            <a:r>
              <a:rPr kumimoji="1" lang="en-US" altLang="zh-CN" b="1" dirty="0" err="1">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O</a:t>
            </a:r>
            <a:r>
              <a:rPr kumimoji="1" lang="en-US" altLang="zh-CN" b="1" dirty="0" err="1">
                <a:effectLst>
                  <a:outerShdw blurRad="38100" dist="38100" dir="2700000" algn="tl">
                    <a:srgbClr val="000000">
                      <a:alpha val="43137"/>
                    </a:srgbClr>
                  </a:outerShdw>
                </a:effectLst>
                <a:latin typeface="微软雅黑" pitchFamily="34" charset="-122"/>
                <a:ea typeface="微软雅黑" pitchFamily="34" charset="-122"/>
              </a:rPr>
              <a:t>utput</a:t>
            </a:r>
            <a:r>
              <a:rPr kumimoji="1" lang="en-US" altLang="zh-CN" b="1" dirty="0">
                <a:effectLst>
                  <a:outerShdw blurRad="38100" dist="38100" dir="2700000" algn="tl">
                    <a:srgbClr val="000000">
                      <a:alpha val="43137"/>
                    </a:srgbClr>
                  </a:outerShdw>
                </a:effectLst>
                <a:latin typeface="微软雅黑" pitchFamily="34" charset="-122"/>
                <a:ea typeface="微软雅黑" pitchFamily="34" charset="-122"/>
              </a:rPr>
              <a:t> </a:t>
            </a:r>
            <a:r>
              <a:rPr kumimoji="1" lang="en-US" altLang="zh-CN"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S</a:t>
            </a:r>
            <a:r>
              <a:rPr kumimoji="1" lang="en-US" altLang="zh-CN" b="1" dirty="0">
                <a:effectLst>
                  <a:outerShdw blurRad="38100" dist="38100" dir="2700000" algn="tl">
                    <a:srgbClr val="000000">
                      <a:alpha val="43137"/>
                    </a:srgbClr>
                  </a:outerShdw>
                </a:effectLst>
                <a:latin typeface="微软雅黑" pitchFamily="34" charset="-122"/>
                <a:ea typeface="微软雅黑" pitchFamily="34" charset="-122"/>
              </a:rPr>
              <a:t>ystem</a:t>
            </a:r>
            <a:r>
              <a:rPr kumimoji="1" lang="zh-CN" altLang="en-US" b="1" dirty="0">
                <a:effectLst>
                  <a:outerShdw blurRad="38100" dist="38100" dir="2700000" algn="tl">
                    <a:srgbClr val="000000">
                      <a:alpha val="43137"/>
                    </a:srgbClr>
                  </a:outerShdw>
                </a:effectLst>
                <a:latin typeface="微软雅黑" pitchFamily="34" charset="-122"/>
                <a:ea typeface="微软雅黑" pitchFamily="34" charset="-122"/>
              </a:rPr>
              <a:t>）</a:t>
            </a:r>
            <a:r>
              <a:rPr kumimoji="1" lang="zh-CN" altLang="en-US"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的固化程序，在</a:t>
            </a:r>
            <a:r>
              <a:rPr kumimoji="1" lang="en-US" altLang="zh-CN"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ROM</a:t>
            </a:r>
            <a:r>
              <a:rPr kumimoji="1" lang="zh-CN" altLang="en-US"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 </a:t>
            </a:r>
          </a:p>
        </p:txBody>
      </p:sp>
      <p:sp>
        <p:nvSpPr>
          <p:cNvPr id="10248" name="Rectangle 59">
            <a:extLst>
              <a:ext uri="{FF2B5EF4-FFF2-40B4-BE49-F238E27FC236}">
                <a16:creationId xmlns:a16="http://schemas.microsoft.com/office/drawing/2014/main" id="{EB36CA5E-8269-4F21-B03E-4583E8E1C32B}"/>
              </a:ext>
            </a:extLst>
          </p:cNvPr>
          <p:cNvSpPr/>
          <p:nvPr/>
        </p:nvSpPr>
        <p:spPr>
          <a:xfrm>
            <a:off x="214313" y="6021388"/>
            <a:ext cx="8715374" cy="417358"/>
          </a:xfrm>
          <a:prstGeom prst="rect">
            <a:avLst/>
          </a:prstGeom>
          <a:noFill/>
          <a:ln w="9525">
            <a:noFill/>
          </a:ln>
        </p:spPr>
        <p:txBody>
          <a:bodyPr wrap="square">
            <a:spAutoFit/>
          </a:bodyPr>
          <a:lstStyle/>
          <a:p>
            <a:pPr eaLnBrk="1" hangingPunct="1">
              <a:lnSpc>
                <a:spcPct val="130000"/>
              </a:lnSpc>
              <a:spcBef>
                <a:spcPct val="20000"/>
              </a:spcBef>
              <a:defRPr/>
            </a:pPr>
            <a:r>
              <a:rPr lang="en-US" altLang="zh-CN" b="1" dirty="0">
                <a:effectLst>
                  <a:outerShdw blurRad="38100" dist="38100" dir="2700000" algn="tl">
                    <a:srgbClr val="000000">
                      <a:alpha val="43137"/>
                    </a:srgbClr>
                  </a:outerShdw>
                </a:effectLst>
                <a:latin typeface="微软雅黑" pitchFamily="34" charset="-122"/>
                <a:ea typeface="微软雅黑" pitchFamily="34" charset="-122"/>
              </a:rPr>
              <a:t>CMOS:</a:t>
            </a:r>
            <a:r>
              <a:rPr lang="zh-CN" altLang="en-US" b="1" dirty="0">
                <a:effectLst>
                  <a:outerShdw blurRad="38100" dist="38100" dir="2700000" algn="tl">
                    <a:srgbClr val="000000">
                      <a:alpha val="43137"/>
                    </a:srgbClr>
                  </a:outerShdw>
                </a:effectLst>
                <a:latin typeface="微软雅黑" pitchFamily="34" charset="-122"/>
                <a:ea typeface="微软雅黑" pitchFamily="34" charset="-122"/>
              </a:rPr>
              <a:t>可读写的</a:t>
            </a:r>
            <a:r>
              <a:rPr lang="en-US" altLang="zh-CN" b="1" dirty="0">
                <a:effectLst>
                  <a:outerShdw blurRad="38100" dist="38100" dir="2700000" algn="tl">
                    <a:srgbClr val="000000">
                      <a:alpha val="43137"/>
                    </a:srgbClr>
                  </a:outerShdw>
                </a:effectLst>
                <a:latin typeface="微软雅黑" pitchFamily="34" charset="-122"/>
                <a:ea typeface="微软雅黑" pitchFamily="34" charset="-122"/>
              </a:rPr>
              <a:t>RAM</a:t>
            </a:r>
            <a:r>
              <a:rPr lang="zh-CN" altLang="en-US" b="1" dirty="0">
                <a:effectLst>
                  <a:outerShdw blurRad="38100" dist="38100" dir="2700000" algn="tl">
                    <a:srgbClr val="000000">
                      <a:alpha val="43137"/>
                    </a:srgbClr>
                  </a:outerShdw>
                </a:effectLst>
                <a:latin typeface="微软雅黑" pitchFamily="34" charset="-122"/>
                <a:ea typeface="微软雅黑" pitchFamily="34" charset="-122"/>
              </a:rPr>
              <a:t>芯片 ，保存当前系统的硬件配置和操作人员对某些参数的设置。 </a:t>
            </a:r>
          </a:p>
        </p:txBody>
      </p:sp>
      <p:sp>
        <p:nvSpPr>
          <p:cNvPr id="60" name="矩形 59">
            <a:extLst>
              <a:ext uri="{FF2B5EF4-FFF2-40B4-BE49-F238E27FC236}">
                <a16:creationId xmlns:a16="http://schemas.microsoft.com/office/drawing/2014/main" id="{A394A506-836F-4A4B-A9E8-EB236251873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sp>
        <p:nvSpPr>
          <p:cNvPr id="17415" name="Text Box 50">
            <a:extLst>
              <a:ext uri="{FF2B5EF4-FFF2-40B4-BE49-F238E27FC236}">
                <a16:creationId xmlns:a16="http://schemas.microsoft.com/office/drawing/2014/main" id="{67E4F7B2-7334-43D1-BF19-6B80F303D927}"/>
              </a:ext>
            </a:extLst>
          </p:cNvPr>
          <p:cNvSpPr txBox="1">
            <a:spLocks noChangeArrowheads="1"/>
          </p:cNvSpPr>
          <p:nvPr/>
        </p:nvSpPr>
        <p:spPr bwMode="auto">
          <a:xfrm rot="-4164863">
            <a:off x="2948781" y="3183732"/>
            <a:ext cx="36353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112000"/>
              </a:lnSpc>
              <a:spcBef>
                <a:spcPct val="0"/>
              </a:spcBef>
              <a:buFontTx/>
              <a:buNone/>
            </a:pPr>
            <a:r>
              <a:rPr lang="en-US" altLang="zh-CN" sz="1800" b="1">
                <a:latin typeface="微软雅黑" panose="020B0503020204020204" pitchFamily="34" charset="-122"/>
                <a:ea typeface="微软雅黑" panose="020B0503020204020204" pitchFamily="34" charset="-122"/>
              </a:rPr>
              <a:t>③</a:t>
            </a:r>
            <a:endParaRPr lang="en-US" altLang="zh-CN" sz="3600" b="1">
              <a:latin typeface="微软雅黑" panose="020B0503020204020204" pitchFamily="34" charset="-122"/>
              <a:ea typeface="微软雅黑" panose="020B0503020204020204" pitchFamily="34" charset="-122"/>
            </a:endParaRP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从何处启动？</a:t>
            </a:r>
          </a:p>
        </p:txBody>
      </p:sp>
      <p:sp>
        <p:nvSpPr>
          <p:cNvPr id="17416" name="Text Box 50">
            <a:extLst>
              <a:ext uri="{FF2B5EF4-FFF2-40B4-BE49-F238E27FC236}">
                <a16:creationId xmlns:a16="http://schemas.microsoft.com/office/drawing/2014/main" id="{0407783D-5371-4059-BF4B-7CF2EC5EB1C8}"/>
              </a:ext>
            </a:extLst>
          </p:cNvPr>
          <p:cNvSpPr txBox="1">
            <a:spLocks noChangeArrowheads="1"/>
          </p:cNvSpPr>
          <p:nvPr/>
        </p:nvSpPr>
        <p:spPr bwMode="auto">
          <a:xfrm rot="-3213228">
            <a:off x="3198813" y="2349500"/>
            <a:ext cx="36195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112000"/>
              </a:lnSpc>
              <a:spcBef>
                <a:spcPct val="0"/>
              </a:spcBef>
              <a:buFontTx/>
              <a:buNone/>
            </a:pPr>
            <a:r>
              <a:rPr lang="en-US" altLang="zh-CN" sz="1600" b="1">
                <a:latin typeface="微软雅黑" panose="020B0503020204020204" pitchFamily="34" charset="-122"/>
                <a:ea typeface="微软雅黑" panose="020B0503020204020204" pitchFamily="34" charset="-122"/>
              </a:rPr>
              <a:t>④</a:t>
            </a:r>
            <a:r>
              <a:rPr lang="zh-CN" altLang="en-US" sz="1600" b="1">
                <a:latin typeface="微软雅黑" panose="020B0503020204020204" pitchFamily="34" charset="-122"/>
                <a:ea typeface="微软雅黑" panose="020B0503020204020204" pitchFamily="34" charset="-122"/>
              </a:rPr>
              <a:t>读出引导程序</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a:extLst>
              <a:ext uri="{FF2B5EF4-FFF2-40B4-BE49-F238E27FC236}">
                <a16:creationId xmlns:a16="http://schemas.microsoft.com/office/drawing/2014/main" id="{8C0B0531-0E09-4958-92EC-C0342B7342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836613"/>
            <a:ext cx="698500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3">
            <a:extLst>
              <a:ext uri="{FF2B5EF4-FFF2-40B4-BE49-F238E27FC236}">
                <a16:creationId xmlns:a16="http://schemas.microsoft.com/office/drawing/2014/main" id="{4BAA16E1-8012-4931-8248-92EE39D5E931}"/>
              </a:ext>
            </a:extLst>
          </p:cNvPr>
          <p:cNvSpPr>
            <a:spLocks noChangeArrowheads="1"/>
          </p:cNvSpPr>
          <p:nvPr/>
        </p:nvSpPr>
        <p:spPr bwMode="auto">
          <a:xfrm>
            <a:off x="114300" y="836613"/>
            <a:ext cx="503238"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1800" b="1">
                <a:latin typeface="微软雅黑" panose="020B0503020204020204" pitchFamily="34" charset="-122"/>
                <a:ea typeface="微软雅黑" panose="020B0503020204020204" pitchFamily="34" charset="-122"/>
              </a:rPr>
              <a:t>现场工作站的机械结构</a:t>
            </a:r>
            <a:endParaRPr lang="en-US" altLang="zh-CN" sz="1800" b="1">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87B332C7-0F43-4789-941E-45DF2CFBD9D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9C1A2612-E1EC-46D6-BDB9-A17EA1E6038E}"/>
              </a:ext>
            </a:extLst>
          </p:cNvPr>
          <p:cNvSpPr>
            <a:spLocks noChangeArrowheads="1"/>
          </p:cNvSpPr>
          <p:nvPr/>
        </p:nvSpPr>
        <p:spPr bwMode="auto">
          <a:xfrm>
            <a:off x="684213" y="836613"/>
            <a:ext cx="1584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机箱结构 </a:t>
            </a:r>
          </a:p>
        </p:txBody>
      </p:sp>
      <p:pic>
        <p:nvPicPr>
          <p:cNvPr id="96259" name="Picture 3">
            <a:extLst>
              <a:ext uri="{FF2B5EF4-FFF2-40B4-BE49-F238E27FC236}">
                <a16:creationId xmlns:a16="http://schemas.microsoft.com/office/drawing/2014/main" id="{F13A4073-8B16-4A08-92F3-03D84A090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412875"/>
            <a:ext cx="6985000"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5FB94B39-E8A6-4652-9BF0-A440310FB31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CAC108E2-34D9-41AA-A43F-0EE08B2BB3E5}"/>
              </a:ext>
            </a:extLst>
          </p:cNvPr>
          <p:cNvSpPr>
            <a:spLocks noChangeArrowheads="1"/>
          </p:cNvSpPr>
          <p:nvPr/>
        </p:nvSpPr>
        <p:spPr bwMode="auto">
          <a:xfrm>
            <a:off x="900113" y="981075"/>
            <a:ext cx="230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主控制卡结构 </a:t>
            </a:r>
          </a:p>
        </p:txBody>
      </p:sp>
      <p:pic>
        <p:nvPicPr>
          <p:cNvPr id="98307" name="Picture 4" descr="21792_6">
            <a:extLst>
              <a:ext uri="{FF2B5EF4-FFF2-40B4-BE49-F238E27FC236}">
                <a16:creationId xmlns:a16="http://schemas.microsoft.com/office/drawing/2014/main" id="{65D86A47-DE12-4B34-9F71-EDB585C81D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557338"/>
            <a:ext cx="6121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1CD77E08-A104-42E5-A934-91D8E04B3E5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a:extLst>
              <a:ext uri="{FF2B5EF4-FFF2-40B4-BE49-F238E27FC236}">
                <a16:creationId xmlns:a16="http://schemas.microsoft.com/office/drawing/2014/main" id="{A25FB114-3F97-4093-9C65-2933871DD1AC}"/>
              </a:ext>
            </a:extLst>
          </p:cNvPr>
          <p:cNvGraphicFramePr>
            <a:graphicFrameLocks noGrp="1" noChangeAspect="1"/>
          </p:cNvGraphicFramePr>
          <p:nvPr>
            <p:ph idx="4294967295"/>
          </p:nvPr>
        </p:nvGraphicFramePr>
        <p:xfrm>
          <a:off x="971550" y="1412875"/>
          <a:ext cx="7667625" cy="4918075"/>
        </p:xfrm>
        <a:graphic>
          <a:graphicData uri="http://schemas.openxmlformats.org/presentationml/2006/ole">
            <mc:AlternateContent xmlns:mc="http://schemas.openxmlformats.org/markup-compatibility/2006">
              <mc:Choice xmlns:v="urn:schemas-microsoft-com:vml" Requires="v">
                <p:oleObj spid="_x0000_s2050" r:id="rId3" imgW="8016748" imgH="5779604" progId="">
                  <p:embed/>
                </p:oleObj>
              </mc:Choice>
              <mc:Fallback>
                <p:oleObj r:id="rId3" imgW="8016748" imgH="5779604" progId="">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412875"/>
                        <a:ext cx="7667625" cy="491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5" name="Rectangle 6">
            <a:extLst>
              <a:ext uri="{FF2B5EF4-FFF2-40B4-BE49-F238E27FC236}">
                <a16:creationId xmlns:a16="http://schemas.microsoft.com/office/drawing/2014/main" id="{1D3BFCE1-9855-4754-BB85-004C22ADE7C1}"/>
              </a:ext>
            </a:extLst>
          </p:cNvPr>
          <p:cNvSpPr>
            <a:spLocks noChangeArrowheads="1"/>
          </p:cNvSpPr>
          <p:nvPr/>
        </p:nvSpPr>
        <p:spPr bwMode="auto">
          <a:xfrm>
            <a:off x="684213" y="908050"/>
            <a:ext cx="2767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分散控制系统</a:t>
            </a:r>
            <a:r>
              <a:rPr lang="en-US" altLang="zh-CN" sz="2000" b="1">
                <a:latin typeface="微软雅黑" panose="020B0503020204020204" pitchFamily="34" charset="-122"/>
                <a:ea typeface="微软雅黑" panose="020B0503020204020204" pitchFamily="34" charset="-122"/>
              </a:rPr>
              <a:t>DCS</a:t>
            </a:r>
            <a:r>
              <a:rPr lang="zh-CN" altLang="en-US" sz="2000" b="1">
                <a:latin typeface="微软雅黑" panose="020B0503020204020204" pitchFamily="34" charset="-122"/>
                <a:ea typeface="微软雅黑" panose="020B0503020204020204" pitchFamily="34" charset="-122"/>
              </a:rPr>
              <a:t>结构</a:t>
            </a:r>
          </a:p>
        </p:txBody>
      </p:sp>
      <p:sp>
        <p:nvSpPr>
          <p:cNvPr id="8" name="矩形 7">
            <a:extLst>
              <a:ext uri="{FF2B5EF4-FFF2-40B4-BE49-F238E27FC236}">
                <a16:creationId xmlns:a16="http://schemas.microsoft.com/office/drawing/2014/main" id="{60E95AC5-5DF1-47CD-8078-C14C1FA0460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a:extLst>
              <a:ext uri="{FF2B5EF4-FFF2-40B4-BE49-F238E27FC236}">
                <a16:creationId xmlns:a16="http://schemas.microsoft.com/office/drawing/2014/main" id="{849123D8-1D94-46EC-AAF1-DA490AA3734A}"/>
              </a:ext>
            </a:extLst>
          </p:cNvPr>
          <p:cNvSpPr>
            <a:spLocks noGrp="1"/>
          </p:cNvSpPr>
          <p:nvPr>
            <p:ph type="title" idx="4294967295"/>
          </p:nvPr>
        </p:nvSpPr>
        <p:spPr>
          <a:xfrm>
            <a:off x="611188" y="835025"/>
            <a:ext cx="3060700" cy="400050"/>
          </a:xfrm>
        </p:spPr>
        <p:txBody>
          <a:bodyPr>
            <a:spAutoFit/>
          </a:bodyPr>
          <a:lstStyle/>
          <a:p>
            <a:pPr eaLnBrk="1" hangingPunct="1">
              <a:defRPr/>
            </a:pPr>
            <a:r>
              <a:rPr lang="zh-CN" altLang="en-US" sz="2000" b="1" dirty="0">
                <a:latin typeface="微软雅黑" panose="020B0503020204020204" pitchFamily="34" charset="-122"/>
                <a:ea typeface="微软雅黑" panose="020B0503020204020204" pitchFamily="34" charset="-122"/>
                <a:cs typeface="+mn-cs"/>
              </a:rPr>
              <a:t>典型</a:t>
            </a:r>
            <a:r>
              <a:rPr lang="en-US" altLang="zh-CN" sz="2000" b="1" dirty="0">
                <a:latin typeface="微软雅黑" panose="020B0503020204020204" pitchFamily="34" charset="-122"/>
                <a:ea typeface="微软雅黑" panose="020B0503020204020204" pitchFamily="34" charset="-122"/>
                <a:cs typeface="+mn-cs"/>
              </a:rPr>
              <a:t>DCS</a:t>
            </a:r>
            <a:r>
              <a:rPr lang="zh-CN" altLang="en-US" sz="2000" b="1" dirty="0">
                <a:latin typeface="微软雅黑" panose="020B0503020204020204" pitchFamily="34" charset="-122"/>
                <a:ea typeface="微软雅黑" panose="020B0503020204020204" pitchFamily="34" charset="-122"/>
                <a:cs typeface="+mn-cs"/>
              </a:rPr>
              <a:t>系统的实物</a:t>
            </a:r>
          </a:p>
        </p:txBody>
      </p:sp>
      <p:pic>
        <p:nvPicPr>
          <p:cNvPr id="2478083" name="Picture 3" descr="DSC00096">
            <a:extLst>
              <a:ext uri="{FF2B5EF4-FFF2-40B4-BE49-F238E27FC236}">
                <a16:creationId xmlns:a16="http://schemas.microsoft.com/office/drawing/2014/main" id="{49D487C1-1A62-46CE-BFD3-CCAF695439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3789363"/>
            <a:ext cx="4284662"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084" name="Picture 4" descr="DSC00144">
            <a:extLst>
              <a:ext uri="{FF2B5EF4-FFF2-40B4-BE49-F238E27FC236}">
                <a16:creationId xmlns:a16="http://schemas.microsoft.com/office/drawing/2014/main" id="{9A0DAA47-2242-47C4-AC86-39AB6BD45B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789363"/>
            <a:ext cx="37846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085" name="Picture 5" descr="DSC00098">
            <a:extLst>
              <a:ext uri="{FF2B5EF4-FFF2-40B4-BE49-F238E27FC236}">
                <a16:creationId xmlns:a16="http://schemas.microsoft.com/office/drawing/2014/main" id="{8AB0FD44-4DD9-416B-A4C5-55B5132DEC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1270000"/>
            <a:ext cx="419735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086" name="Picture 6" descr="DSC00141">
            <a:extLst>
              <a:ext uri="{FF2B5EF4-FFF2-40B4-BE49-F238E27FC236}">
                <a16:creationId xmlns:a16="http://schemas.microsoft.com/office/drawing/2014/main" id="{4F8A292A-53D4-4F09-8467-A263DD17E03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268413"/>
            <a:ext cx="38163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3CFC91C8-FC38-488C-A1A4-153D35BB232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2478086"/>
                                        </p:tgtEl>
                                        <p:attrNameLst>
                                          <p:attrName>style.visibility</p:attrName>
                                        </p:attrNameLst>
                                      </p:cBhvr>
                                      <p:to>
                                        <p:strVal val="visible"/>
                                      </p:to>
                                    </p:set>
                                    <p:anim calcmode="lin" valueType="num">
                                      <p:cBhvr additive="base">
                                        <p:cTn id="7" dur="500" fill="hold"/>
                                        <p:tgtEl>
                                          <p:spTgt spid="2478086"/>
                                        </p:tgtEl>
                                        <p:attrNameLst>
                                          <p:attrName>ppt_x</p:attrName>
                                        </p:attrNameLst>
                                      </p:cBhvr>
                                      <p:tavLst>
                                        <p:tav tm="0">
                                          <p:val>
                                            <p:strVal val="0-#ppt_w/2"/>
                                          </p:val>
                                        </p:tav>
                                        <p:tav tm="100000">
                                          <p:val>
                                            <p:strVal val="#ppt_x"/>
                                          </p:val>
                                        </p:tav>
                                      </p:tavLst>
                                    </p:anim>
                                    <p:anim calcmode="lin" valueType="num">
                                      <p:cBhvr additive="base">
                                        <p:cTn id="8" dur="500" fill="hold"/>
                                        <p:tgtEl>
                                          <p:spTgt spid="247808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nodeType="clickEffect">
                                  <p:stCondLst>
                                    <p:cond delay="0"/>
                                  </p:stCondLst>
                                  <p:childTnLst>
                                    <p:set>
                                      <p:cBhvr>
                                        <p:cTn id="12" dur="1" fill="hold">
                                          <p:stCondLst>
                                            <p:cond delay="0"/>
                                          </p:stCondLst>
                                        </p:cTn>
                                        <p:tgtEl>
                                          <p:spTgt spid="2478085"/>
                                        </p:tgtEl>
                                        <p:attrNameLst>
                                          <p:attrName>style.visibility</p:attrName>
                                        </p:attrNameLst>
                                      </p:cBhvr>
                                      <p:to>
                                        <p:strVal val="visible"/>
                                      </p:to>
                                    </p:set>
                                    <p:anim calcmode="lin" valueType="num">
                                      <p:cBhvr additive="base">
                                        <p:cTn id="13" dur="500" fill="hold"/>
                                        <p:tgtEl>
                                          <p:spTgt spid="2478085"/>
                                        </p:tgtEl>
                                        <p:attrNameLst>
                                          <p:attrName>ppt_x</p:attrName>
                                        </p:attrNameLst>
                                      </p:cBhvr>
                                      <p:tavLst>
                                        <p:tav tm="0">
                                          <p:val>
                                            <p:strVal val="1+#ppt_w/2"/>
                                          </p:val>
                                        </p:tav>
                                        <p:tav tm="100000">
                                          <p:val>
                                            <p:strVal val="#ppt_x"/>
                                          </p:val>
                                        </p:tav>
                                      </p:tavLst>
                                    </p:anim>
                                    <p:anim calcmode="lin" valueType="num">
                                      <p:cBhvr additive="base">
                                        <p:cTn id="14" dur="500" fill="hold"/>
                                        <p:tgtEl>
                                          <p:spTgt spid="2478085"/>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nodeType="clickEffect">
                                  <p:stCondLst>
                                    <p:cond delay="0"/>
                                  </p:stCondLst>
                                  <p:childTnLst>
                                    <p:set>
                                      <p:cBhvr>
                                        <p:cTn id="18" dur="1" fill="hold">
                                          <p:stCondLst>
                                            <p:cond delay="0"/>
                                          </p:stCondLst>
                                        </p:cTn>
                                        <p:tgtEl>
                                          <p:spTgt spid="2478084"/>
                                        </p:tgtEl>
                                        <p:attrNameLst>
                                          <p:attrName>style.visibility</p:attrName>
                                        </p:attrNameLst>
                                      </p:cBhvr>
                                      <p:to>
                                        <p:strVal val="visible"/>
                                      </p:to>
                                    </p:set>
                                    <p:anim calcmode="lin" valueType="num">
                                      <p:cBhvr additive="base">
                                        <p:cTn id="19" dur="500" fill="hold"/>
                                        <p:tgtEl>
                                          <p:spTgt spid="2478084"/>
                                        </p:tgtEl>
                                        <p:attrNameLst>
                                          <p:attrName>ppt_x</p:attrName>
                                        </p:attrNameLst>
                                      </p:cBhvr>
                                      <p:tavLst>
                                        <p:tav tm="0">
                                          <p:val>
                                            <p:strVal val="0-#ppt_w/2"/>
                                          </p:val>
                                        </p:tav>
                                        <p:tav tm="100000">
                                          <p:val>
                                            <p:strVal val="#ppt_x"/>
                                          </p:val>
                                        </p:tav>
                                      </p:tavLst>
                                    </p:anim>
                                    <p:anim calcmode="lin" valueType="num">
                                      <p:cBhvr additive="base">
                                        <p:cTn id="20" dur="500" fill="hold"/>
                                        <p:tgtEl>
                                          <p:spTgt spid="247808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2478083"/>
                                        </p:tgtEl>
                                        <p:attrNameLst>
                                          <p:attrName>style.visibility</p:attrName>
                                        </p:attrNameLst>
                                      </p:cBhvr>
                                      <p:to>
                                        <p:strVal val="visible"/>
                                      </p:to>
                                    </p:set>
                                    <p:anim calcmode="lin" valueType="num">
                                      <p:cBhvr additive="base">
                                        <p:cTn id="25" dur="500" fill="hold"/>
                                        <p:tgtEl>
                                          <p:spTgt spid="2478083"/>
                                        </p:tgtEl>
                                        <p:attrNameLst>
                                          <p:attrName>ppt_x</p:attrName>
                                        </p:attrNameLst>
                                      </p:cBhvr>
                                      <p:tavLst>
                                        <p:tav tm="0">
                                          <p:val>
                                            <p:strVal val="1+#ppt_w/2"/>
                                          </p:val>
                                        </p:tav>
                                        <p:tav tm="100000">
                                          <p:val>
                                            <p:strVal val="#ppt_x"/>
                                          </p:val>
                                        </p:tav>
                                      </p:tavLst>
                                    </p:anim>
                                    <p:anim calcmode="lin" valueType="num">
                                      <p:cBhvr additive="base">
                                        <p:cTn id="26" dur="500" fill="hold"/>
                                        <p:tgtEl>
                                          <p:spTgt spid="24780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a:extLst>
              <a:ext uri="{FF2B5EF4-FFF2-40B4-BE49-F238E27FC236}">
                <a16:creationId xmlns:a16="http://schemas.microsoft.com/office/drawing/2014/main" id="{C32E797C-DF3C-44C9-8CBC-9F947017E7CB}"/>
              </a:ext>
            </a:extLst>
          </p:cNvPr>
          <p:cNvSpPr>
            <a:spLocks noChangeArrowheads="1"/>
          </p:cNvSpPr>
          <p:nvPr/>
        </p:nvSpPr>
        <p:spPr bwMode="auto">
          <a:xfrm>
            <a:off x="215900" y="836613"/>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）可编程控制器（</a:t>
            </a:r>
            <a:r>
              <a:rPr lang="en-US" altLang="zh-CN" sz="2000" b="1" dirty="0">
                <a:latin typeface="微软雅黑" panose="020B0503020204020204" pitchFamily="34" charset="-122"/>
                <a:ea typeface="微软雅黑" panose="020B0503020204020204" pitchFamily="34" charset="-122"/>
              </a:rPr>
              <a:t>Programmable Logic Controller</a:t>
            </a:r>
            <a:r>
              <a:rPr lang="zh-CN" altLang="en-US" sz="2000" b="1" dirty="0">
                <a:latin typeface="微软雅黑" panose="020B0503020204020204" pitchFamily="34" charset="-122"/>
                <a:ea typeface="微软雅黑" panose="020B0503020204020204" pitchFamily="34" charset="-122"/>
              </a:rPr>
              <a:t>）简称</a:t>
            </a:r>
            <a:r>
              <a:rPr lang="en-US" altLang="zh-CN" sz="2000" b="1" dirty="0">
                <a:latin typeface="微软雅黑" panose="020B0503020204020204" pitchFamily="34" charset="-122"/>
                <a:ea typeface="微软雅黑" panose="020B0503020204020204" pitchFamily="34" charset="-122"/>
              </a:rPr>
              <a:t>PLC</a:t>
            </a:r>
            <a:r>
              <a:rPr lang="zh-CN" altLang="en-US" sz="2000" b="1" dirty="0">
                <a:latin typeface="微软雅黑" panose="020B0503020204020204" pitchFamily="34" charset="-122"/>
                <a:ea typeface="微软雅黑" panose="020B0503020204020204" pitchFamily="34" charset="-122"/>
              </a:rPr>
              <a:t>，</a:t>
            </a:r>
          </a:p>
        </p:txBody>
      </p:sp>
      <p:sp>
        <p:nvSpPr>
          <p:cNvPr id="2479108" name="Rectangle 4">
            <a:extLst>
              <a:ext uri="{FF2B5EF4-FFF2-40B4-BE49-F238E27FC236}">
                <a16:creationId xmlns:a16="http://schemas.microsoft.com/office/drawing/2014/main" id="{FD49939E-9C0A-4711-AEE6-CED173595E0D}"/>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02404" name="Rectangle 7">
            <a:extLst>
              <a:ext uri="{FF2B5EF4-FFF2-40B4-BE49-F238E27FC236}">
                <a16:creationId xmlns:a16="http://schemas.microsoft.com/office/drawing/2014/main" id="{77C65FEA-3A48-4BF4-BD10-36FFDBD1C445}"/>
              </a:ext>
            </a:extLst>
          </p:cNvPr>
          <p:cNvSpPr>
            <a:spLocks noChangeArrowheads="1"/>
          </p:cNvSpPr>
          <p:nvPr/>
        </p:nvSpPr>
        <p:spPr bwMode="auto">
          <a:xfrm>
            <a:off x="287338" y="1577975"/>
            <a:ext cx="849788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PLC</a:t>
            </a:r>
            <a:r>
              <a:rPr lang="zh-CN" altLang="en-US" sz="2000" b="1">
                <a:latin typeface="微软雅黑" panose="020B0503020204020204" pitchFamily="34" charset="-122"/>
                <a:ea typeface="微软雅黑" panose="020B0503020204020204" pitchFamily="34" charset="-122"/>
              </a:rPr>
              <a:t>是以微控制器（通常为单片机或嵌入式单片机）为基础，综合了计算机技术、自动控制技术和通讯技术而发展起来的一种新型、通用的自动控制装置。</a:t>
            </a:r>
          </a:p>
        </p:txBody>
      </p:sp>
      <p:pic>
        <p:nvPicPr>
          <p:cNvPr id="102405" name="Picture 8">
            <a:extLst>
              <a:ext uri="{FF2B5EF4-FFF2-40B4-BE49-F238E27FC236}">
                <a16:creationId xmlns:a16="http://schemas.microsoft.com/office/drawing/2014/main" id="{D2193CC9-D62B-4A36-933D-C989C5EB2B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3284538"/>
            <a:ext cx="4537075"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E2FC95A0-B5F6-470D-8207-8951BA186E5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a:extLst>
              <a:ext uri="{FF2B5EF4-FFF2-40B4-BE49-F238E27FC236}">
                <a16:creationId xmlns:a16="http://schemas.microsoft.com/office/drawing/2014/main" id="{61754911-2D0C-494C-BC7C-9093DBB15B20}"/>
              </a:ext>
            </a:extLst>
          </p:cNvPr>
          <p:cNvSpPr>
            <a:spLocks noChangeArrowheads="1"/>
          </p:cNvSpPr>
          <p:nvPr/>
        </p:nvSpPr>
        <p:spPr bwMode="auto">
          <a:xfrm>
            <a:off x="250825" y="981075"/>
            <a:ext cx="150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PLC </a:t>
            </a:r>
            <a:r>
              <a:rPr lang="zh-CN" altLang="en-US" sz="2000" b="1">
                <a:latin typeface="微软雅黑" panose="020B0503020204020204" pitchFamily="34" charset="-122"/>
                <a:ea typeface="微软雅黑" panose="020B0503020204020204" pitchFamily="34" charset="-122"/>
              </a:rPr>
              <a:t>的特点</a:t>
            </a:r>
          </a:p>
        </p:txBody>
      </p:sp>
      <p:sp>
        <p:nvSpPr>
          <p:cNvPr id="2596868" name="Rectangle 4">
            <a:extLst>
              <a:ext uri="{FF2B5EF4-FFF2-40B4-BE49-F238E27FC236}">
                <a16:creationId xmlns:a16="http://schemas.microsoft.com/office/drawing/2014/main" id="{DE23B053-82CE-46D3-A153-3F2F213A20B6}"/>
              </a:ext>
            </a:extLst>
          </p:cNvPr>
          <p:cNvSpPr>
            <a:spLocks noChangeArrowheads="1"/>
          </p:cNvSpPr>
          <p:nvPr/>
        </p:nvSpPr>
        <p:spPr bwMode="auto">
          <a:xfrm>
            <a:off x="611188" y="1773238"/>
            <a:ext cx="7058025"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编程方法简单易学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功能强，性价比高，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可靠性高，抗干扰能力强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硬件配套齐全，用户使用方便，适应性强；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维修工作量小，维修方便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系统的设计、安装、调试工作量少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体积小，能耗低 。</a:t>
            </a:r>
          </a:p>
        </p:txBody>
      </p:sp>
      <p:sp>
        <p:nvSpPr>
          <p:cNvPr id="8" name="矩形 7">
            <a:extLst>
              <a:ext uri="{FF2B5EF4-FFF2-40B4-BE49-F238E27FC236}">
                <a16:creationId xmlns:a16="http://schemas.microsoft.com/office/drawing/2014/main" id="{74C6D21B-8419-46AD-865F-4515CD54FD8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96868"/>
                                        </p:tgtEl>
                                        <p:attrNameLst>
                                          <p:attrName>style.visibility</p:attrName>
                                        </p:attrNameLst>
                                      </p:cBhvr>
                                      <p:to>
                                        <p:strVal val="visible"/>
                                      </p:to>
                                    </p:set>
                                    <p:animEffect transition="in" filter="blinds(vertical)">
                                      <p:cBhvr>
                                        <p:cTn id="7" dur="1000"/>
                                        <p:tgtEl>
                                          <p:spTgt spid="259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6868"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8" name="Group 4">
            <a:extLst>
              <a:ext uri="{FF2B5EF4-FFF2-40B4-BE49-F238E27FC236}">
                <a16:creationId xmlns:a16="http://schemas.microsoft.com/office/drawing/2014/main" id="{1A403161-EF08-4396-A435-533D519FDA9D}"/>
              </a:ext>
            </a:extLst>
          </p:cNvPr>
          <p:cNvGrpSpPr>
            <a:grpSpLocks/>
          </p:cNvGrpSpPr>
          <p:nvPr/>
        </p:nvGrpSpPr>
        <p:grpSpPr bwMode="auto">
          <a:xfrm>
            <a:off x="611188" y="944563"/>
            <a:ext cx="3455987" cy="2519362"/>
            <a:chOff x="1292" y="527"/>
            <a:chExt cx="1919" cy="1305"/>
          </a:xfrm>
        </p:grpSpPr>
        <p:pic>
          <p:nvPicPr>
            <p:cNvPr id="106509" name="Picture 5" descr="三菱PLC">
              <a:extLst>
                <a:ext uri="{FF2B5EF4-FFF2-40B4-BE49-F238E27FC236}">
                  <a16:creationId xmlns:a16="http://schemas.microsoft.com/office/drawing/2014/main" id="{65C90873-292C-4B0D-AA90-87997F0A07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2" y="527"/>
              <a:ext cx="1919" cy="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0" name="Rectangle 6">
              <a:extLst>
                <a:ext uri="{FF2B5EF4-FFF2-40B4-BE49-F238E27FC236}">
                  <a16:creationId xmlns:a16="http://schemas.microsoft.com/office/drawing/2014/main" id="{4C002523-13E6-4D05-8554-ED523B678E84}"/>
                </a:ext>
              </a:extLst>
            </p:cNvPr>
            <p:cNvSpPr>
              <a:spLocks noChangeArrowheads="1"/>
            </p:cNvSpPr>
            <p:nvPr/>
          </p:nvSpPr>
          <p:spPr bwMode="auto">
            <a:xfrm>
              <a:off x="1837" y="1480"/>
              <a:ext cx="81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三菱</a:t>
              </a:r>
              <a:r>
                <a:rPr lang="en-US" altLang="zh-CN" sz="1800" b="1">
                  <a:latin typeface="微软雅黑" panose="020B0503020204020204" pitchFamily="34" charset="-122"/>
                  <a:ea typeface="微软雅黑" panose="020B0503020204020204" pitchFamily="34" charset="-122"/>
                </a:rPr>
                <a:t>PLC</a:t>
              </a:r>
            </a:p>
          </p:txBody>
        </p:sp>
      </p:grpSp>
      <p:grpSp>
        <p:nvGrpSpPr>
          <p:cNvPr id="106499" name="Group 7">
            <a:extLst>
              <a:ext uri="{FF2B5EF4-FFF2-40B4-BE49-F238E27FC236}">
                <a16:creationId xmlns:a16="http://schemas.microsoft.com/office/drawing/2014/main" id="{C55AACDC-376D-46D1-8E00-7A83209C1A51}"/>
              </a:ext>
            </a:extLst>
          </p:cNvPr>
          <p:cNvGrpSpPr>
            <a:grpSpLocks/>
          </p:cNvGrpSpPr>
          <p:nvPr/>
        </p:nvGrpSpPr>
        <p:grpSpPr bwMode="auto">
          <a:xfrm>
            <a:off x="4787900" y="981075"/>
            <a:ext cx="3600450" cy="2446338"/>
            <a:chOff x="3334" y="436"/>
            <a:chExt cx="2273" cy="1633"/>
          </a:xfrm>
        </p:grpSpPr>
        <p:pic>
          <p:nvPicPr>
            <p:cNvPr id="106507" name="Picture 8" descr="未命名">
              <a:extLst>
                <a:ext uri="{FF2B5EF4-FFF2-40B4-BE49-F238E27FC236}">
                  <a16:creationId xmlns:a16="http://schemas.microsoft.com/office/drawing/2014/main" id="{843F6A02-F47B-4729-B9D5-F0F1009DA5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34" y="436"/>
              <a:ext cx="2273"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Rectangle 9">
              <a:extLst>
                <a:ext uri="{FF2B5EF4-FFF2-40B4-BE49-F238E27FC236}">
                  <a16:creationId xmlns:a16="http://schemas.microsoft.com/office/drawing/2014/main" id="{C1C415CF-B677-4686-A4BA-25BE0B21EFB7}"/>
                </a:ext>
              </a:extLst>
            </p:cNvPr>
            <p:cNvSpPr>
              <a:spLocks noChangeArrowheads="1"/>
            </p:cNvSpPr>
            <p:nvPr/>
          </p:nvSpPr>
          <p:spPr bwMode="auto">
            <a:xfrm>
              <a:off x="4332" y="1706"/>
              <a:ext cx="116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西门子</a:t>
              </a:r>
              <a:r>
                <a:rPr lang="en-US" altLang="zh-CN" sz="1800" b="1">
                  <a:latin typeface="微软雅黑" panose="020B0503020204020204" pitchFamily="34" charset="-122"/>
                  <a:ea typeface="微软雅黑" panose="020B0503020204020204" pitchFamily="34" charset="-122"/>
                </a:rPr>
                <a:t>PLC</a:t>
              </a:r>
            </a:p>
          </p:txBody>
        </p:sp>
      </p:grpSp>
      <p:grpSp>
        <p:nvGrpSpPr>
          <p:cNvPr id="106500" name="Group 10">
            <a:extLst>
              <a:ext uri="{FF2B5EF4-FFF2-40B4-BE49-F238E27FC236}">
                <a16:creationId xmlns:a16="http://schemas.microsoft.com/office/drawing/2014/main" id="{6EC9100B-4144-4231-9CCA-2ECF21288302}"/>
              </a:ext>
            </a:extLst>
          </p:cNvPr>
          <p:cNvGrpSpPr>
            <a:grpSpLocks/>
          </p:cNvGrpSpPr>
          <p:nvPr/>
        </p:nvGrpSpPr>
        <p:grpSpPr bwMode="auto">
          <a:xfrm>
            <a:off x="611188" y="3789363"/>
            <a:ext cx="3455987" cy="2232025"/>
            <a:chOff x="431" y="2024"/>
            <a:chExt cx="2400" cy="1578"/>
          </a:xfrm>
        </p:grpSpPr>
        <p:pic>
          <p:nvPicPr>
            <p:cNvPr id="106505" name="Picture 11" descr="未命名">
              <a:extLst>
                <a:ext uri="{FF2B5EF4-FFF2-40B4-BE49-F238E27FC236}">
                  <a16:creationId xmlns:a16="http://schemas.microsoft.com/office/drawing/2014/main" id="{07CF23B4-058A-4CC8-9253-FC9D963E7D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 y="2024"/>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6" name="Rectangle 12">
              <a:extLst>
                <a:ext uri="{FF2B5EF4-FFF2-40B4-BE49-F238E27FC236}">
                  <a16:creationId xmlns:a16="http://schemas.microsoft.com/office/drawing/2014/main" id="{880BED84-7DC5-4DB0-929D-7B9EA4AC7DAA}"/>
                </a:ext>
              </a:extLst>
            </p:cNvPr>
            <p:cNvSpPr>
              <a:spLocks noChangeArrowheads="1"/>
            </p:cNvSpPr>
            <p:nvPr/>
          </p:nvSpPr>
          <p:spPr bwMode="auto">
            <a:xfrm>
              <a:off x="1610" y="3158"/>
              <a:ext cx="108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和利时</a:t>
              </a:r>
              <a:r>
                <a:rPr lang="en-US" altLang="zh-CN" sz="1800" b="1">
                  <a:latin typeface="微软雅黑" panose="020B0503020204020204" pitchFamily="34" charset="-122"/>
                  <a:ea typeface="微软雅黑" panose="020B0503020204020204" pitchFamily="34" charset="-122"/>
                </a:rPr>
                <a:t>PLC</a:t>
              </a:r>
            </a:p>
          </p:txBody>
        </p:sp>
      </p:grpSp>
      <p:grpSp>
        <p:nvGrpSpPr>
          <p:cNvPr id="106501" name="Group 13">
            <a:extLst>
              <a:ext uri="{FF2B5EF4-FFF2-40B4-BE49-F238E27FC236}">
                <a16:creationId xmlns:a16="http://schemas.microsoft.com/office/drawing/2014/main" id="{75D53F20-52BD-485B-B532-80F8ECA1654C}"/>
              </a:ext>
            </a:extLst>
          </p:cNvPr>
          <p:cNvGrpSpPr>
            <a:grpSpLocks/>
          </p:cNvGrpSpPr>
          <p:nvPr/>
        </p:nvGrpSpPr>
        <p:grpSpPr bwMode="auto">
          <a:xfrm>
            <a:off x="4787900" y="3789363"/>
            <a:ext cx="3673475" cy="2581275"/>
            <a:chOff x="3243" y="2115"/>
            <a:chExt cx="2359" cy="1662"/>
          </a:xfrm>
        </p:grpSpPr>
        <p:pic>
          <p:nvPicPr>
            <p:cNvPr id="106503" name="Picture 14" descr="未命名">
              <a:extLst>
                <a:ext uri="{FF2B5EF4-FFF2-40B4-BE49-F238E27FC236}">
                  <a16:creationId xmlns:a16="http://schemas.microsoft.com/office/drawing/2014/main" id="{7BBE31BB-01FA-4D6C-845C-8AB9B6EF2B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43" y="2115"/>
              <a:ext cx="2359" cy="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4" name="Rectangle 15">
              <a:extLst>
                <a:ext uri="{FF2B5EF4-FFF2-40B4-BE49-F238E27FC236}">
                  <a16:creationId xmlns:a16="http://schemas.microsoft.com/office/drawing/2014/main" id="{B3D4543A-B1AC-4974-8790-109BC7D7E07C}"/>
                </a:ext>
              </a:extLst>
            </p:cNvPr>
            <p:cNvSpPr>
              <a:spLocks noChangeArrowheads="1"/>
            </p:cNvSpPr>
            <p:nvPr/>
          </p:nvSpPr>
          <p:spPr bwMode="auto">
            <a:xfrm>
              <a:off x="4558" y="3430"/>
              <a:ext cx="81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研华</a:t>
              </a:r>
              <a:r>
                <a:rPr lang="en-US" altLang="zh-CN" sz="1800" b="1">
                  <a:latin typeface="微软雅黑" panose="020B0503020204020204" pitchFamily="34" charset="-122"/>
                  <a:ea typeface="微软雅黑" panose="020B0503020204020204" pitchFamily="34" charset="-122"/>
                </a:rPr>
                <a:t>PLC</a:t>
              </a:r>
            </a:p>
          </p:txBody>
        </p:sp>
      </p:grpSp>
      <p:sp>
        <p:nvSpPr>
          <p:cNvPr id="18" name="矩形 17">
            <a:extLst>
              <a:ext uri="{FF2B5EF4-FFF2-40B4-BE49-F238E27FC236}">
                <a16:creationId xmlns:a16="http://schemas.microsoft.com/office/drawing/2014/main" id="{3DFE215D-0A8E-4454-A678-9941180A3077}"/>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58AC23E1-5BB5-4F1A-B99D-9700FAD85C6D}"/>
              </a:ext>
            </a:extLst>
          </p:cNvPr>
          <p:cNvSpPr>
            <a:spLocks noChangeArrowheads="1"/>
          </p:cNvSpPr>
          <p:nvPr/>
        </p:nvSpPr>
        <p:spPr bwMode="auto">
          <a:xfrm>
            <a:off x="215900" y="836613"/>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）单元式测控系统</a:t>
            </a:r>
          </a:p>
        </p:txBody>
      </p:sp>
      <p:sp>
        <p:nvSpPr>
          <p:cNvPr id="2483204" name="Rectangle 4">
            <a:extLst>
              <a:ext uri="{FF2B5EF4-FFF2-40B4-BE49-F238E27FC236}">
                <a16:creationId xmlns:a16="http://schemas.microsoft.com/office/drawing/2014/main" id="{35676A66-C5F9-40C7-8165-6ABADE319F03}"/>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08548" name="Rectangle 7">
            <a:extLst>
              <a:ext uri="{FF2B5EF4-FFF2-40B4-BE49-F238E27FC236}">
                <a16:creationId xmlns:a16="http://schemas.microsoft.com/office/drawing/2014/main" id="{2835B2BF-C52A-491A-9D80-40B3E42D0850}"/>
              </a:ext>
            </a:extLst>
          </p:cNvPr>
          <p:cNvSpPr>
            <a:spLocks noChangeArrowheads="1"/>
          </p:cNvSpPr>
          <p:nvPr/>
        </p:nvSpPr>
        <p:spPr bwMode="auto">
          <a:xfrm>
            <a:off x="395288" y="1557338"/>
            <a:ext cx="8461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是一种能完成特定功能，并独立形式存在的微小型工控机 。</a:t>
            </a:r>
          </a:p>
        </p:txBody>
      </p:sp>
      <p:pic>
        <p:nvPicPr>
          <p:cNvPr id="108549" name="Picture 8" descr="1">
            <a:extLst>
              <a:ext uri="{FF2B5EF4-FFF2-40B4-BE49-F238E27FC236}">
                <a16:creationId xmlns:a16="http://schemas.microsoft.com/office/drawing/2014/main" id="{F3AC6361-3A2C-49EE-9AAF-AD62C0CEF1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2384425"/>
            <a:ext cx="3959225"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Rectangle 9">
            <a:extLst>
              <a:ext uri="{FF2B5EF4-FFF2-40B4-BE49-F238E27FC236}">
                <a16:creationId xmlns:a16="http://schemas.microsoft.com/office/drawing/2014/main" id="{34DB0C22-9FAC-48C8-8836-7D6A90F5FB27}"/>
              </a:ext>
            </a:extLst>
          </p:cNvPr>
          <p:cNvSpPr>
            <a:spLocks noChangeArrowheads="1"/>
          </p:cNvSpPr>
          <p:nvPr/>
        </p:nvSpPr>
        <p:spPr bwMode="auto">
          <a:xfrm>
            <a:off x="1150938" y="2744788"/>
            <a:ext cx="395287"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智能数字调节器</a:t>
            </a:r>
          </a:p>
        </p:txBody>
      </p:sp>
      <p:sp>
        <p:nvSpPr>
          <p:cNvPr id="11" name="矩形 10">
            <a:extLst>
              <a:ext uri="{FF2B5EF4-FFF2-40B4-BE49-F238E27FC236}">
                <a16:creationId xmlns:a16="http://schemas.microsoft.com/office/drawing/2014/main" id="{B1EBADC1-BCC9-4BDE-A3AB-7ED1F7DCE05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a:extLst>
              <a:ext uri="{FF2B5EF4-FFF2-40B4-BE49-F238E27FC236}">
                <a16:creationId xmlns:a16="http://schemas.microsoft.com/office/drawing/2014/main" id="{170228A2-1FD4-496D-9226-7C0B96771D4D}"/>
              </a:ext>
            </a:extLst>
          </p:cNvPr>
          <p:cNvSpPr>
            <a:spLocks noChangeArrowheads="1"/>
          </p:cNvSpPr>
          <p:nvPr/>
        </p:nvSpPr>
        <p:spPr bwMode="auto">
          <a:xfrm>
            <a:off x="755650" y="1052513"/>
            <a:ext cx="4284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分布式数据采集控制模块</a:t>
            </a:r>
          </a:p>
        </p:txBody>
      </p:sp>
      <p:pic>
        <p:nvPicPr>
          <p:cNvPr id="110595" name="Picture 5" descr="ADAM-4117-left_S">
            <a:extLst>
              <a:ext uri="{FF2B5EF4-FFF2-40B4-BE49-F238E27FC236}">
                <a16:creationId xmlns:a16="http://schemas.microsoft.com/office/drawing/2014/main" id="{B5C88D25-BBC3-4143-A784-02B72C2BB7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628775"/>
            <a:ext cx="5400675"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420CB6F1-4FC0-4034-AA6E-B2D53A325E0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53BD965-46BC-488A-828D-191A66EB7E0A}"/>
              </a:ext>
            </a:extLst>
          </p:cNvPr>
          <p:cNvSpPr>
            <a:spLocks noGrp="1"/>
          </p:cNvSpPr>
          <p:nvPr>
            <p:ph idx="4294967295"/>
          </p:nvPr>
        </p:nvSpPr>
        <p:spPr>
          <a:xfrm>
            <a:off x="250825" y="2276475"/>
            <a:ext cx="8518525" cy="3600450"/>
          </a:xfrm>
        </p:spPr>
        <p:txBody>
          <a:bodyPr/>
          <a:lstStyle/>
          <a:p>
            <a:pPr marL="533400" indent="-533400" eaLnBrk="1" hangingPunct="1">
              <a:lnSpc>
                <a:spcPct val="150000"/>
              </a:lnSpc>
              <a:buClr>
                <a:schemeClr val="tx2"/>
              </a:buClr>
              <a:buFont typeface="Wingdings" panose="05000000000000000000" pitchFamily="2" charset="2"/>
              <a:buBlip>
                <a:blip r:embed="rId2"/>
              </a:buBlip>
            </a:pPr>
            <a:r>
              <a:rPr lang="zh-CN" altLang="en-US" sz="2400" b="1" dirty="0">
                <a:latin typeface="微软雅黑" panose="020B0503020204020204" pitchFamily="34" charset="-122"/>
                <a:ea typeface="微软雅黑" panose="020B0503020204020204" pitchFamily="34" charset="-122"/>
              </a:rPr>
              <a:t>指令系统：</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一台计算机所能识别和执行的</a:t>
            </a:r>
            <a:r>
              <a:rPr lang="zh-CN" altLang="en-US" sz="2000" b="1" dirty="0">
                <a:solidFill>
                  <a:srgbClr val="0000FF"/>
                </a:solidFill>
                <a:latin typeface="微软雅黑" panose="020B0503020204020204" pitchFamily="34" charset="-122"/>
                <a:ea typeface="微软雅黑" panose="020B0503020204020204" pitchFamily="34" charset="-122"/>
              </a:rPr>
              <a:t>全部指令的集合</a:t>
            </a:r>
            <a:r>
              <a:rPr lang="zh-CN" altLang="en-US" sz="2000" b="1" dirty="0">
                <a:latin typeface="微软雅黑" panose="020B0503020204020204" pitchFamily="34" charset="-122"/>
                <a:ea typeface="微软雅黑" panose="020B0503020204020204" pitchFamily="34" charset="-122"/>
              </a:rPr>
              <a:t>，称为该计算机的指令集合或指令系统，</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Instruction Set Architecture</a:t>
            </a:r>
            <a:r>
              <a:rPr lang="zh-CN" altLang="en-US" sz="2000" b="1" dirty="0">
                <a:latin typeface="微软雅黑" panose="020B0503020204020204" pitchFamily="34" charset="-122"/>
                <a:ea typeface="微软雅黑" panose="020B0503020204020204" pitchFamily="34" charset="-122"/>
              </a:rPr>
              <a:t>。</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不同计算机的指令系统包含的</a:t>
            </a:r>
            <a:r>
              <a:rPr lang="zh-CN" altLang="en-US" sz="2000" b="1" dirty="0">
                <a:solidFill>
                  <a:srgbClr val="0000FF"/>
                </a:solidFill>
                <a:latin typeface="微软雅黑" panose="020B0503020204020204" pitchFamily="34" charset="-122"/>
                <a:ea typeface="微软雅黑" panose="020B0503020204020204" pitchFamily="34" charset="-122"/>
              </a:rPr>
              <a:t>指令种类</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数目</a:t>
            </a:r>
            <a:r>
              <a:rPr lang="zh-CN" altLang="en-US" sz="2000" b="1" dirty="0">
                <a:latin typeface="微软雅黑" panose="020B0503020204020204" pitchFamily="34" charset="-122"/>
                <a:ea typeface="微软雅黑" panose="020B0503020204020204" pitchFamily="34" charset="-122"/>
              </a:rPr>
              <a:t>也不同。</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指令系统是表征一台计算机性能的重要因素，它的格式与功能不仅直接影响到机器的</a:t>
            </a:r>
            <a:r>
              <a:rPr lang="zh-CN" altLang="en-US" sz="2000" b="1" dirty="0">
                <a:solidFill>
                  <a:srgbClr val="0000FF"/>
                </a:solidFill>
                <a:latin typeface="微软雅黑" panose="020B0503020204020204" pitchFamily="34" charset="-122"/>
                <a:ea typeface="微软雅黑" panose="020B0503020204020204" pitchFamily="34" charset="-122"/>
              </a:rPr>
              <a:t>硬件结构</a:t>
            </a:r>
            <a:r>
              <a:rPr lang="zh-CN" altLang="en-US" sz="2000" b="1" dirty="0">
                <a:latin typeface="微软雅黑" panose="020B0503020204020204" pitchFamily="34" charset="-122"/>
                <a:ea typeface="微软雅黑" panose="020B0503020204020204" pitchFamily="34" charset="-122"/>
              </a:rPr>
              <a:t>，而且也直接影响到</a:t>
            </a:r>
            <a:r>
              <a:rPr lang="zh-CN" altLang="en-US" sz="2000" b="1" dirty="0">
                <a:solidFill>
                  <a:srgbClr val="0000FF"/>
                </a:solidFill>
                <a:latin typeface="微软雅黑" panose="020B0503020204020204" pitchFamily="34" charset="-122"/>
                <a:ea typeface="微软雅黑" panose="020B0503020204020204" pitchFamily="34" charset="-122"/>
              </a:rPr>
              <a:t>系统软件</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操作系统和编译器等</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，影响到机器的适用范围。</a:t>
            </a:r>
          </a:p>
        </p:txBody>
      </p:sp>
      <p:sp>
        <p:nvSpPr>
          <p:cNvPr id="18435" name="Rectangle 4">
            <a:extLst>
              <a:ext uri="{FF2B5EF4-FFF2-40B4-BE49-F238E27FC236}">
                <a16:creationId xmlns:a16="http://schemas.microsoft.com/office/drawing/2014/main" id="{1DE4500A-5BB5-4A08-B758-C2B89F052DEA}"/>
              </a:ext>
            </a:extLst>
          </p:cNvPr>
          <p:cNvSpPr>
            <a:spLocks noChangeArrowheads="1"/>
          </p:cNvSpPr>
          <p:nvPr/>
        </p:nvSpPr>
        <p:spPr bwMode="auto">
          <a:xfrm>
            <a:off x="250825" y="765175"/>
            <a:ext cx="86264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990600" indent="-53340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Clr>
                <a:schemeClr val="tx2"/>
              </a:buClr>
              <a:buFont typeface="Wingdings" panose="05000000000000000000" pitchFamily="2" charset="2"/>
              <a:buBlip>
                <a:blip r:embed="rId2"/>
              </a:buBlip>
            </a:pPr>
            <a:r>
              <a:rPr lang="zh-CN" altLang="en-US" sz="2400" b="1">
                <a:latin typeface="微软雅黑" panose="020B0503020204020204" pitchFamily="34" charset="-122"/>
                <a:ea typeface="微软雅黑" panose="020B0503020204020204" pitchFamily="34" charset="-122"/>
              </a:rPr>
              <a:t>指令：</a:t>
            </a:r>
          </a:p>
          <a:p>
            <a:pPr lvl="1" eaLnBrk="1" hangingPunct="1">
              <a:lnSpc>
                <a:spcPct val="150000"/>
              </a:lnSpc>
              <a:buClr>
                <a:schemeClr val="tx2"/>
              </a:buClr>
              <a:buSzPct val="90000"/>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它有一条条</a:t>
            </a: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和</a:t>
            </a:r>
            <a:r>
              <a:rPr lang="en-US" altLang="zh-CN" sz="2000" b="1">
                <a:latin typeface="微软雅黑" panose="020B0503020204020204" pitchFamily="34" charset="-122"/>
                <a:ea typeface="微软雅黑" panose="020B0503020204020204" pitchFamily="34" charset="-122"/>
              </a:rPr>
              <a:t>0</a:t>
            </a:r>
            <a:r>
              <a:rPr lang="zh-CN" altLang="en-US" sz="2000" b="1">
                <a:latin typeface="微软雅黑" panose="020B0503020204020204" pitchFamily="34" charset="-122"/>
                <a:ea typeface="微软雅黑" panose="020B0503020204020204" pitchFamily="34" charset="-122"/>
              </a:rPr>
              <a:t>组成的二进制代码构成，告诉计算机要执行哪些运算和操作。</a:t>
            </a:r>
          </a:p>
        </p:txBody>
      </p:sp>
      <p:sp>
        <p:nvSpPr>
          <p:cNvPr id="2410503" name="Rectangle 7">
            <a:extLst>
              <a:ext uri="{FF2B5EF4-FFF2-40B4-BE49-F238E27FC236}">
                <a16:creationId xmlns:a16="http://schemas.microsoft.com/office/drawing/2014/main" id="{9FE3535C-C27F-4FF0-8466-BB4923C25742}"/>
              </a:ext>
            </a:extLst>
          </p:cNvPr>
          <p:cNvSpPr>
            <a:spLocks noChangeArrowheads="1"/>
          </p:cNvSpPr>
          <p:nvPr/>
        </p:nvSpPr>
        <p:spPr bwMode="auto">
          <a:xfrm>
            <a:off x="1763713" y="5805488"/>
            <a:ext cx="6449201" cy="525657"/>
          </a:xfrm>
          <a:prstGeom prst="rect">
            <a:avLst/>
          </a:prstGeom>
          <a:noFill/>
          <a:ln>
            <a:noFill/>
          </a:ln>
          <a:effectLst/>
        </p:spPr>
        <p:txBody>
          <a:bodyPr wrap="none">
            <a:spAutoFit/>
          </a:bodyPr>
          <a:lstStyle/>
          <a:p>
            <a:pPr eaLnBrk="1" hangingPunct="1">
              <a:lnSpc>
                <a:spcPct val="130000"/>
              </a:lnSpc>
              <a:spcBef>
                <a:spcPct val="20000"/>
              </a:spcBef>
              <a:buClr>
                <a:schemeClr val="accent1"/>
              </a:buClr>
              <a:buFont typeface="Wingdings" panose="05000000000000000000" pitchFamily="2" charset="2"/>
              <a:buNone/>
              <a:defRPr/>
            </a:pPr>
            <a:r>
              <a:rPr lang="zh-CN" altLang="en-US" sz="2400" dirty="0">
                <a:solidFill>
                  <a:schemeClr val="tx2"/>
                </a:solidFill>
                <a:effectLst>
                  <a:outerShdw blurRad="38100" dist="38100" dir="2700000" algn="tl">
                    <a:srgbClr val="000000"/>
                  </a:outerShdw>
                </a:effectLst>
                <a:latin typeface="微软雅黑" pitchFamily="34" charset="-122"/>
                <a:ea typeface="微软雅黑" pitchFamily="34" charset="-122"/>
              </a:rPr>
              <a:t>当前通用微机仍采用</a:t>
            </a:r>
            <a:r>
              <a:rPr lang="en-US" altLang="zh-CN" sz="2400" dirty="0">
                <a:solidFill>
                  <a:schemeClr val="tx2"/>
                </a:solidFill>
                <a:effectLst>
                  <a:outerShdw blurRad="38100" dist="38100" dir="2700000" algn="tl">
                    <a:srgbClr val="000000"/>
                  </a:outerShdw>
                </a:effectLst>
                <a:latin typeface="微软雅黑" pitchFamily="34" charset="-122"/>
                <a:ea typeface="微软雅黑" pitchFamily="34" charset="-122"/>
              </a:rPr>
              <a:t>8086</a:t>
            </a:r>
            <a:r>
              <a:rPr lang="zh-CN" altLang="en-US" sz="2400" dirty="0">
                <a:solidFill>
                  <a:schemeClr val="tx2"/>
                </a:solidFill>
                <a:effectLst>
                  <a:outerShdw blurRad="38100" dist="38100" dir="2700000" algn="tl">
                    <a:srgbClr val="000000"/>
                  </a:outerShdw>
                </a:effectLst>
                <a:latin typeface="微软雅黑" pitchFamily="34" charset="-122"/>
                <a:ea typeface="微软雅黑" pitchFamily="34" charset="-122"/>
              </a:rPr>
              <a:t>后序版本的指令系统</a:t>
            </a:r>
          </a:p>
        </p:txBody>
      </p:sp>
      <p:sp>
        <p:nvSpPr>
          <p:cNvPr id="12" name="矩形 11">
            <a:extLst>
              <a:ext uri="{FF2B5EF4-FFF2-40B4-BE49-F238E27FC236}">
                <a16:creationId xmlns:a16="http://schemas.microsoft.com/office/drawing/2014/main" id="{4D0CD063-A364-4923-861D-1B0A19D255B1}"/>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a:extLst>
              <a:ext uri="{FF2B5EF4-FFF2-40B4-BE49-F238E27FC236}">
                <a16:creationId xmlns:a16="http://schemas.microsoft.com/office/drawing/2014/main" id="{B461BE80-08F5-46A2-A833-B9564EA5AF92}"/>
              </a:ext>
            </a:extLst>
          </p:cNvPr>
          <p:cNvSpPr>
            <a:spLocks noChangeArrowheads="1"/>
          </p:cNvSpPr>
          <p:nvPr/>
        </p:nvSpPr>
        <p:spPr bwMode="auto">
          <a:xfrm>
            <a:off x="755650" y="1052513"/>
            <a:ext cx="4194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分布式数据采集控制器及其</a:t>
            </a:r>
            <a:r>
              <a:rPr lang="en-US" altLang="zh-CN" sz="2000" b="1">
                <a:latin typeface="微软雅黑" panose="020B0503020204020204" pitchFamily="34" charset="-122"/>
                <a:ea typeface="微软雅黑" panose="020B0503020204020204" pitchFamily="34" charset="-122"/>
              </a:rPr>
              <a:t>I/O</a:t>
            </a:r>
            <a:r>
              <a:rPr lang="zh-CN" altLang="en-US" sz="2000" b="1">
                <a:latin typeface="微软雅黑" panose="020B0503020204020204" pitchFamily="34" charset="-122"/>
                <a:ea typeface="微软雅黑" panose="020B0503020204020204" pitchFamily="34" charset="-122"/>
              </a:rPr>
              <a:t>模块</a:t>
            </a:r>
          </a:p>
        </p:txBody>
      </p:sp>
      <p:pic>
        <p:nvPicPr>
          <p:cNvPr id="112643" name="Picture 4">
            <a:extLst>
              <a:ext uri="{FF2B5EF4-FFF2-40B4-BE49-F238E27FC236}">
                <a16:creationId xmlns:a16="http://schemas.microsoft.com/office/drawing/2014/main" id="{E72C51F5-B534-4A12-9721-58C0C1099B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89138"/>
            <a:ext cx="8243888"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E16FA711-1299-42FB-925B-44C4B9D36F1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a:extLst>
              <a:ext uri="{FF2B5EF4-FFF2-40B4-BE49-F238E27FC236}">
                <a16:creationId xmlns:a16="http://schemas.microsoft.com/office/drawing/2014/main" id="{B4E95085-C23F-454A-BF26-220B35B485A5}"/>
              </a:ext>
            </a:extLst>
          </p:cNvPr>
          <p:cNvSpPr>
            <a:spLocks noChangeArrowheads="1"/>
          </p:cNvSpPr>
          <p:nvPr/>
        </p:nvSpPr>
        <p:spPr bwMode="auto">
          <a:xfrm>
            <a:off x="755650" y="981075"/>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智能测控仪表</a:t>
            </a:r>
          </a:p>
        </p:txBody>
      </p:sp>
      <p:pic>
        <p:nvPicPr>
          <p:cNvPr id="114691" name="Picture 5">
            <a:extLst>
              <a:ext uri="{FF2B5EF4-FFF2-40B4-BE49-F238E27FC236}">
                <a16:creationId xmlns:a16="http://schemas.microsoft.com/office/drawing/2014/main" id="{F1A4C12D-C417-4CEF-AC7B-293E99561E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412875"/>
            <a:ext cx="6877050"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3E0A75F7-A22D-4606-87E6-4F82790DCAB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a:extLst>
              <a:ext uri="{FF2B5EF4-FFF2-40B4-BE49-F238E27FC236}">
                <a16:creationId xmlns:a16="http://schemas.microsoft.com/office/drawing/2014/main" id="{F823B1B8-71C9-426F-91A3-176DAE544BA0}"/>
              </a:ext>
            </a:extLst>
          </p:cNvPr>
          <p:cNvSpPr>
            <a:spLocks noChangeArrowheads="1"/>
          </p:cNvSpPr>
          <p:nvPr/>
        </p:nvSpPr>
        <p:spPr bwMode="auto">
          <a:xfrm>
            <a:off x="1042988" y="1196975"/>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数据采集控制仪</a:t>
            </a:r>
          </a:p>
        </p:txBody>
      </p:sp>
      <p:pic>
        <p:nvPicPr>
          <p:cNvPr id="116739" name="Picture 4" descr="34970A数据采集仪">
            <a:extLst>
              <a:ext uri="{FF2B5EF4-FFF2-40B4-BE49-F238E27FC236}">
                <a16:creationId xmlns:a16="http://schemas.microsoft.com/office/drawing/2014/main" id="{E5B5F93C-B668-496A-9B45-CB6E73A40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8" y="3060700"/>
            <a:ext cx="420846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5" descr="HP42970A数据采集仪背面">
            <a:extLst>
              <a:ext uri="{FF2B5EF4-FFF2-40B4-BE49-F238E27FC236}">
                <a16:creationId xmlns:a16="http://schemas.microsoft.com/office/drawing/2014/main" id="{04C8FA63-8E61-4D80-A58B-BFFCD4B36C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3060700"/>
            <a:ext cx="41497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DEA810D8-09BD-42B7-83DA-17A99318EF9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D603B88-2B53-4BE4-8F79-28824251B674}"/>
              </a:ext>
            </a:extLst>
          </p:cNvPr>
          <p:cNvSpPr>
            <a:spLocks noChangeArrowheads="1"/>
          </p:cNvSpPr>
          <p:nvPr/>
        </p:nvSpPr>
        <p:spPr bwMode="auto">
          <a:xfrm>
            <a:off x="395536" y="1520845"/>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）工业</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机，简称</a:t>
            </a:r>
            <a:r>
              <a:rPr lang="en-US" altLang="zh-CN" sz="2000" b="1" dirty="0">
                <a:latin typeface="微软雅黑" panose="020B0503020204020204" pitchFamily="34" charset="-122"/>
                <a:ea typeface="微软雅黑" panose="020B0503020204020204" pitchFamily="34" charset="-122"/>
              </a:rPr>
              <a:t>IPC</a:t>
            </a:r>
          </a:p>
        </p:txBody>
      </p:sp>
      <p:sp>
        <p:nvSpPr>
          <p:cNvPr id="3" name="Rectangle 2">
            <a:extLst>
              <a:ext uri="{FF2B5EF4-FFF2-40B4-BE49-F238E27FC236}">
                <a16:creationId xmlns:a16="http://schemas.microsoft.com/office/drawing/2014/main" id="{363450CA-56B7-4D6F-B751-55C3B55F77EB}"/>
              </a:ext>
            </a:extLst>
          </p:cNvPr>
          <p:cNvSpPr>
            <a:spLocks noChangeArrowheads="1"/>
          </p:cNvSpPr>
          <p:nvPr/>
        </p:nvSpPr>
        <p:spPr bwMode="auto">
          <a:xfrm>
            <a:off x="179388" y="765175"/>
            <a:ext cx="4464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5</a:t>
            </a:r>
            <a:r>
              <a:rPr lang="zh-CN" altLang="en-US" sz="2400" b="1">
                <a:latin typeface="微软雅黑" panose="020B0503020204020204" pitchFamily="34" charset="-122"/>
                <a:ea typeface="微软雅黑" panose="020B0503020204020204" pitchFamily="34" charset="-122"/>
              </a:rPr>
              <a:t>）工业控制计算机的分类</a:t>
            </a:r>
          </a:p>
        </p:txBody>
      </p:sp>
      <p:sp>
        <p:nvSpPr>
          <p:cNvPr id="4" name="矩形 3">
            <a:extLst>
              <a:ext uri="{FF2B5EF4-FFF2-40B4-BE49-F238E27FC236}">
                <a16:creationId xmlns:a16="http://schemas.microsoft.com/office/drawing/2014/main" id="{1D0A2670-8444-4C26-94A7-AC08F4624CF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5" name="Rectangle 4">
            <a:extLst>
              <a:ext uri="{FF2B5EF4-FFF2-40B4-BE49-F238E27FC236}">
                <a16:creationId xmlns:a16="http://schemas.microsoft.com/office/drawing/2014/main" id="{942CFEB5-8160-4E2B-A174-9099BABC5940}"/>
              </a:ext>
            </a:extLst>
          </p:cNvPr>
          <p:cNvSpPr>
            <a:spLocks noChangeArrowheads="1"/>
          </p:cNvSpPr>
          <p:nvPr/>
        </p:nvSpPr>
        <p:spPr bwMode="auto">
          <a:xfrm>
            <a:off x="395536" y="2116707"/>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）总线型工控机</a:t>
            </a:r>
          </a:p>
        </p:txBody>
      </p:sp>
      <p:sp>
        <p:nvSpPr>
          <p:cNvPr id="6" name="Rectangle 3">
            <a:extLst>
              <a:ext uri="{FF2B5EF4-FFF2-40B4-BE49-F238E27FC236}">
                <a16:creationId xmlns:a16="http://schemas.microsoft.com/office/drawing/2014/main" id="{19E7E7C4-4C39-4456-AE18-19E4F2E86708}"/>
              </a:ext>
            </a:extLst>
          </p:cNvPr>
          <p:cNvSpPr>
            <a:spLocks noChangeArrowheads="1"/>
          </p:cNvSpPr>
          <p:nvPr/>
        </p:nvSpPr>
        <p:spPr bwMode="auto">
          <a:xfrm>
            <a:off x="395536" y="2780928"/>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）嵌入式工控机</a:t>
            </a:r>
          </a:p>
        </p:txBody>
      </p:sp>
      <p:sp>
        <p:nvSpPr>
          <p:cNvPr id="7" name="Rectangle 3">
            <a:extLst>
              <a:ext uri="{FF2B5EF4-FFF2-40B4-BE49-F238E27FC236}">
                <a16:creationId xmlns:a16="http://schemas.microsoft.com/office/drawing/2014/main" id="{E870313E-B0CC-416B-862E-1FCD898CC845}"/>
              </a:ext>
            </a:extLst>
          </p:cNvPr>
          <p:cNvSpPr>
            <a:spLocks noChangeArrowheads="1"/>
          </p:cNvSpPr>
          <p:nvPr/>
        </p:nvSpPr>
        <p:spPr bwMode="auto">
          <a:xfrm>
            <a:off x="395536" y="3429000"/>
            <a:ext cx="345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）现场工作站</a:t>
            </a:r>
          </a:p>
        </p:txBody>
      </p:sp>
      <p:sp>
        <p:nvSpPr>
          <p:cNvPr id="8" name="Rectangle 3">
            <a:extLst>
              <a:ext uri="{FF2B5EF4-FFF2-40B4-BE49-F238E27FC236}">
                <a16:creationId xmlns:a16="http://schemas.microsoft.com/office/drawing/2014/main" id="{0548D3F5-00EF-404E-8F4C-8783092DEED1}"/>
              </a:ext>
            </a:extLst>
          </p:cNvPr>
          <p:cNvSpPr>
            <a:spLocks noChangeArrowheads="1"/>
          </p:cNvSpPr>
          <p:nvPr/>
        </p:nvSpPr>
        <p:spPr bwMode="auto">
          <a:xfrm>
            <a:off x="395536" y="4037914"/>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）可编程控制器（</a:t>
            </a:r>
            <a:r>
              <a:rPr lang="en-US" altLang="zh-CN" sz="2000" b="1" dirty="0">
                <a:latin typeface="微软雅黑" panose="020B0503020204020204" pitchFamily="34" charset="-122"/>
                <a:ea typeface="微软雅黑" panose="020B0503020204020204" pitchFamily="34" charset="-122"/>
              </a:rPr>
              <a:t>Programmable Logic Controller</a:t>
            </a:r>
            <a:r>
              <a:rPr lang="zh-CN" altLang="en-US" sz="2000" b="1" dirty="0">
                <a:latin typeface="微软雅黑" panose="020B0503020204020204" pitchFamily="34" charset="-122"/>
                <a:ea typeface="微软雅黑" panose="020B0503020204020204" pitchFamily="34" charset="-122"/>
              </a:rPr>
              <a:t>）简称</a:t>
            </a:r>
            <a:r>
              <a:rPr lang="en-US" altLang="zh-CN" sz="2000" b="1" dirty="0">
                <a:latin typeface="微软雅黑" panose="020B0503020204020204" pitchFamily="34" charset="-122"/>
                <a:ea typeface="微软雅黑" panose="020B0503020204020204" pitchFamily="34" charset="-122"/>
              </a:rPr>
              <a:t>PLC</a:t>
            </a:r>
            <a:endParaRPr lang="zh-CN" altLang="en-US" sz="2000" b="1" dirty="0">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9A90B152-1ABC-4570-B5C9-CFF792A18C1E}"/>
              </a:ext>
            </a:extLst>
          </p:cNvPr>
          <p:cNvSpPr>
            <a:spLocks noChangeArrowheads="1"/>
          </p:cNvSpPr>
          <p:nvPr/>
        </p:nvSpPr>
        <p:spPr bwMode="auto">
          <a:xfrm>
            <a:off x="395536" y="4689083"/>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）单元式测控系统</a:t>
            </a:r>
          </a:p>
        </p:txBody>
      </p:sp>
    </p:spTree>
    <p:extLst>
      <p:ext uri="{BB962C8B-B14F-4D97-AF65-F5344CB8AC3E}">
        <p14:creationId xmlns:p14="http://schemas.microsoft.com/office/powerpoint/2010/main" val="1266784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573016"/>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358598"/>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3693216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812" name="Rectangle 4">
            <a:extLst>
              <a:ext uri="{FF2B5EF4-FFF2-40B4-BE49-F238E27FC236}">
                <a16:creationId xmlns:a16="http://schemas.microsoft.com/office/drawing/2014/main" id="{95C8F66E-7A45-4864-B4BC-2F5A9079130A}"/>
              </a:ext>
            </a:extLst>
          </p:cNvPr>
          <p:cNvSpPr>
            <a:spLocks noChangeArrowheads="1"/>
          </p:cNvSpPr>
          <p:nvPr/>
        </p:nvSpPr>
        <p:spPr bwMode="auto">
          <a:xfrm>
            <a:off x="323850" y="834380"/>
            <a:ext cx="4140200" cy="461665"/>
          </a:xfrm>
          <a:prstGeom prst="rect">
            <a:avLst/>
          </a:prstGeom>
          <a:noFill/>
          <a:ln>
            <a:noFill/>
          </a:ln>
          <a:effectLst/>
        </p:spPr>
        <p:txBody>
          <a:bodyPr anchor="ctr">
            <a:spAutoFit/>
          </a:bodyPr>
          <a:lstStyle/>
          <a:p>
            <a:pPr eaLnBrk="1" hangingPunct="1">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2423822" name="AutoShape 14">
            <a:extLst>
              <a:ext uri="{FF2B5EF4-FFF2-40B4-BE49-F238E27FC236}">
                <a16:creationId xmlns:a16="http://schemas.microsoft.com/office/drawing/2014/main" id="{5ECD302C-850D-4674-A3E7-A6AC491AE2DA}"/>
              </a:ext>
            </a:extLst>
          </p:cNvPr>
          <p:cNvSpPr/>
          <p:nvPr/>
        </p:nvSpPr>
        <p:spPr bwMode="auto">
          <a:xfrm>
            <a:off x="2590800" y="3213100"/>
            <a:ext cx="325438" cy="2592388"/>
          </a:xfrm>
          <a:prstGeom prst="leftBrace">
            <a:avLst>
              <a:gd name="adj1" fmla="val 74926"/>
              <a:gd name="adj2" fmla="val 50000"/>
            </a:avLst>
          </a:prstGeom>
          <a:noFill/>
          <a:ln w="9525">
            <a:solidFill>
              <a:schemeClr val="tx1"/>
            </a:solidFill>
            <a:round/>
          </a:ln>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23823" name="Text Box 15">
            <a:extLst>
              <a:ext uri="{FF2B5EF4-FFF2-40B4-BE49-F238E27FC236}">
                <a16:creationId xmlns:a16="http://schemas.microsoft.com/office/drawing/2014/main" id="{D02C3FB5-ADC3-4693-92B0-B6CFA6F6BF40}"/>
              </a:ext>
            </a:extLst>
          </p:cNvPr>
          <p:cNvSpPr txBox="1">
            <a:spLocks noChangeArrowheads="1"/>
          </p:cNvSpPr>
          <p:nvPr/>
        </p:nvSpPr>
        <p:spPr bwMode="auto">
          <a:xfrm>
            <a:off x="900113" y="3573463"/>
            <a:ext cx="1584325" cy="1754187"/>
          </a:xfrm>
          <a:prstGeom prst="rect">
            <a:avLst/>
          </a:prstGeom>
          <a:noFill/>
          <a:ln>
            <a:noFill/>
          </a:ln>
          <a:effectLst/>
        </p:spPr>
        <p:txBody>
          <a:bodyPr>
            <a:spAutoFit/>
          </a:bodyPr>
          <a:lstStyle/>
          <a:p>
            <a:pPr eaLnBrk="1" hangingPunct="1">
              <a:lnSpc>
                <a:spcPct val="150000"/>
              </a:lnSpc>
              <a:spcBef>
                <a:spcPct val="50000"/>
              </a:spcBef>
              <a:buClr>
                <a:schemeClr val="accent1"/>
              </a:buClr>
              <a:buFont typeface="Wingdings" panose="05000000000000000000" pitchFamily="2" charset="2"/>
              <a:buNone/>
              <a:defRPr/>
            </a:pPr>
            <a:r>
              <a:rPr lang="zh-CN" altLang="en-US" b="1" dirty="0">
                <a:latin typeface="微软雅黑" panose="020B0503020204020204" pitchFamily="34" charset="-122"/>
                <a:ea typeface="微软雅黑" panose="020B0503020204020204" pitchFamily="34" charset="-122"/>
              </a:rPr>
              <a:t>具有冯</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诺依曼计算机体系的计算机的五大部件</a:t>
            </a:r>
            <a:endParaRPr lang="en-US" altLang="zh-CN" b="1" dirty="0">
              <a:latin typeface="微软雅黑" panose="020B0503020204020204" pitchFamily="34" charset="-122"/>
              <a:ea typeface="微软雅黑" panose="020B0503020204020204" pitchFamily="34" charset="-122"/>
            </a:endParaRPr>
          </a:p>
        </p:txBody>
      </p:sp>
      <p:sp>
        <p:nvSpPr>
          <p:cNvPr id="118789" name="Text Box 16">
            <a:extLst>
              <a:ext uri="{FF2B5EF4-FFF2-40B4-BE49-F238E27FC236}">
                <a16:creationId xmlns:a16="http://schemas.microsoft.com/office/drawing/2014/main" id="{DE571E83-635E-4BAB-90A7-C23CD846AD2B}"/>
              </a:ext>
            </a:extLst>
          </p:cNvPr>
          <p:cNvSpPr txBox="1">
            <a:spLocks noChangeArrowheads="1"/>
          </p:cNvSpPr>
          <p:nvPr/>
        </p:nvSpPr>
        <p:spPr bwMode="auto">
          <a:xfrm>
            <a:off x="3203575" y="2997200"/>
            <a:ext cx="5616575"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1</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：运算器、控制器</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2</a:t>
            </a:r>
            <a:r>
              <a:rPr lang="zh-CN" altLang="en-US" sz="1800" b="1" dirty="0">
                <a:latin typeface="微软雅黑" panose="020B0503020204020204" pitchFamily="34" charset="-122"/>
                <a:ea typeface="微软雅黑" panose="020B0503020204020204" pitchFamily="34" charset="-122"/>
              </a:rPr>
              <a:t>、存储器：     随机存储器</a:t>
            </a:r>
            <a:r>
              <a:rPr lang="en-US" altLang="zh-CN" sz="1800" b="1" dirty="0">
                <a:latin typeface="微软雅黑" panose="020B0503020204020204" pitchFamily="34" charset="-122"/>
                <a:ea typeface="微软雅黑" panose="020B0503020204020204" pitchFamily="34" charset="-122"/>
              </a:rPr>
              <a:t>RAM</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只读存储器</a:t>
            </a:r>
            <a:r>
              <a:rPr lang="en-US" altLang="zh-CN" sz="1800" b="1" dirty="0">
                <a:latin typeface="微软雅黑" panose="020B0503020204020204" pitchFamily="34" charset="-122"/>
                <a:ea typeface="微软雅黑" panose="020B0503020204020204" pitchFamily="34" charset="-122"/>
              </a:rPr>
              <a:t>ROM</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3</a:t>
            </a:r>
            <a:r>
              <a:rPr lang="zh-CN" altLang="en-US" sz="1800" b="1" dirty="0">
                <a:latin typeface="微软雅黑" panose="020B0503020204020204" pitchFamily="34" charset="-122"/>
                <a:ea typeface="微软雅黑" panose="020B0503020204020204" pitchFamily="34" charset="-122"/>
              </a:rPr>
              <a:t>、输入</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输出接口电路</a:t>
            </a:r>
            <a:r>
              <a:rPr lang="en-US" altLang="zh-CN" sz="1800" b="1" dirty="0">
                <a:latin typeface="微软雅黑" panose="020B0503020204020204" pitchFamily="34" charset="-122"/>
                <a:ea typeface="微软雅黑" panose="020B0503020204020204" pitchFamily="34" charset="-122"/>
              </a:rPr>
              <a:t>I/O</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4</a:t>
            </a:r>
            <a:r>
              <a:rPr lang="zh-CN" altLang="en-US" sz="1800" b="1" dirty="0">
                <a:latin typeface="微软雅黑" panose="020B0503020204020204" pitchFamily="34" charset="-122"/>
                <a:ea typeface="微软雅黑" panose="020B0503020204020204" pitchFamily="34" charset="-122"/>
              </a:rPr>
              <a:t>、定时器</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计数器</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5</a:t>
            </a:r>
            <a:r>
              <a:rPr lang="zh-CN" altLang="en-US" sz="1800" b="1" dirty="0">
                <a:latin typeface="微软雅黑" panose="020B0503020204020204" pitchFamily="34" charset="-122"/>
                <a:ea typeface="微软雅黑" panose="020B0503020204020204" pitchFamily="34" charset="-122"/>
              </a:rPr>
              <a:t>、有的还有</a:t>
            </a:r>
            <a:r>
              <a:rPr lang="en-US" altLang="zh-CN" sz="1800" b="1" dirty="0">
                <a:latin typeface="微软雅黑" panose="020B0503020204020204" pitchFamily="34" charset="-122"/>
                <a:ea typeface="微软雅黑" panose="020B0503020204020204" pitchFamily="34" charset="-122"/>
              </a:rPr>
              <a:t>A/D</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D/A</a:t>
            </a:r>
            <a:r>
              <a:rPr lang="zh-CN" altLang="en-US" sz="1800" b="1" dirty="0">
                <a:latin typeface="微软雅黑" panose="020B0503020204020204" pitchFamily="34" charset="-122"/>
                <a:ea typeface="微软雅黑" panose="020B0503020204020204" pitchFamily="34" charset="-122"/>
              </a:rPr>
              <a:t>转换接口</a:t>
            </a:r>
          </a:p>
        </p:txBody>
      </p:sp>
      <p:sp>
        <p:nvSpPr>
          <p:cNvPr id="2423825" name="AutoShape 17">
            <a:extLst>
              <a:ext uri="{FF2B5EF4-FFF2-40B4-BE49-F238E27FC236}">
                <a16:creationId xmlns:a16="http://schemas.microsoft.com/office/drawing/2014/main" id="{A33AD366-3C67-40CF-BC30-556C2B7455A5}"/>
              </a:ext>
            </a:extLst>
          </p:cNvPr>
          <p:cNvSpPr/>
          <p:nvPr/>
        </p:nvSpPr>
        <p:spPr bwMode="auto">
          <a:xfrm>
            <a:off x="4643438" y="3644900"/>
            <a:ext cx="144462" cy="612775"/>
          </a:xfrm>
          <a:prstGeom prst="leftBrace">
            <a:avLst>
              <a:gd name="adj1" fmla="val 49817"/>
              <a:gd name="adj2" fmla="val 50000"/>
            </a:avLst>
          </a:prstGeom>
          <a:noFill/>
          <a:ln w="9525">
            <a:solidFill>
              <a:schemeClr val="tx1"/>
            </a:solidFill>
            <a:round/>
          </a:ln>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8791" name="Rectangle 18">
            <a:extLst>
              <a:ext uri="{FF2B5EF4-FFF2-40B4-BE49-F238E27FC236}">
                <a16:creationId xmlns:a16="http://schemas.microsoft.com/office/drawing/2014/main" id="{4C2A61C4-1D38-45B7-A983-2AAE90BA9168}"/>
              </a:ext>
            </a:extLst>
          </p:cNvPr>
          <p:cNvSpPr>
            <a:spLocks noChangeArrowheads="1"/>
          </p:cNvSpPr>
          <p:nvPr/>
        </p:nvSpPr>
        <p:spPr bwMode="auto">
          <a:xfrm>
            <a:off x="755650" y="1989138"/>
            <a:ext cx="74072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微控制器虽小，但功能齐全，可谓</a:t>
            </a:r>
            <a:r>
              <a:rPr lang="en-US" altLang="zh-CN" sz="2000" b="1">
                <a:latin typeface="微软雅黑" panose="020B0503020204020204" pitchFamily="34" charset="-122"/>
                <a:ea typeface="微软雅黑" panose="020B0503020204020204" pitchFamily="34" charset="-122"/>
              </a:rPr>
              <a:t>——”</a:t>
            </a:r>
            <a:r>
              <a:rPr lang="zh-CN" altLang="en-US" sz="2000" b="1">
                <a:solidFill>
                  <a:srgbClr val="0000FF"/>
                </a:solidFill>
                <a:latin typeface="微软雅黑" panose="020B0503020204020204" pitchFamily="34" charset="-122"/>
                <a:ea typeface="微软雅黑" panose="020B0503020204020204" pitchFamily="34" charset="-122"/>
              </a:rPr>
              <a:t>麻雀虽小，五脏俱全</a:t>
            </a:r>
            <a:r>
              <a:rPr lang="zh-CN" altLang="en-US" sz="2000" b="1">
                <a:latin typeface="微软雅黑" panose="020B0503020204020204" pitchFamily="34" charset="-122"/>
                <a:ea typeface="微软雅黑" panose="020B0503020204020204" pitchFamily="34" charset="-122"/>
              </a:rPr>
              <a:t>”</a:t>
            </a:r>
          </a:p>
        </p:txBody>
      </p:sp>
      <p:sp>
        <p:nvSpPr>
          <p:cNvPr id="118792" name="Rectangle 19">
            <a:extLst>
              <a:ext uri="{FF2B5EF4-FFF2-40B4-BE49-F238E27FC236}">
                <a16:creationId xmlns:a16="http://schemas.microsoft.com/office/drawing/2014/main" id="{D2648352-A4BE-4394-B315-0AD37D9A7B44}"/>
              </a:ext>
            </a:extLst>
          </p:cNvPr>
          <p:cNvSpPr>
            <a:spLocks noChangeArrowheads="1"/>
          </p:cNvSpPr>
          <p:nvPr/>
        </p:nvSpPr>
        <p:spPr bwMode="auto">
          <a:xfrm>
            <a:off x="250825" y="1412875"/>
            <a:ext cx="1871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）微控制器</a:t>
            </a:r>
          </a:p>
        </p:txBody>
      </p:sp>
      <p:sp>
        <p:nvSpPr>
          <p:cNvPr id="13" name="矩形 12">
            <a:extLst>
              <a:ext uri="{FF2B5EF4-FFF2-40B4-BE49-F238E27FC236}">
                <a16:creationId xmlns:a16="http://schemas.microsoft.com/office/drawing/2014/main" id="{5B1586EC-5C21-4116-A67F-8EE6E171FCB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E13A21DE-394D-48B0-B993-DF7787BEBE1B}"/>
              </a:ext>
            </a:extLst>
          </p:cNvPr>
          <p:cNvSpPr txBox="1"/>
          <p:nvPr/>
        </p:nvSpPr>
        <p:spPr>
          <a:xfrm>
            <a:off x="3417844" y="5835194"/>
            <a:ext cx="5415280" cy="369332"/>
          </a:xfrm>
          <a:prstGeom prst="rect">
            <a:avLst/>
          </a:prstGeom>
          <a:noFill/>
        </p:spPr>
        <p:txBody>
          <a:bodyPr wrap="square">
            <a:spAutoFit/>
          </a:bodyPr>
          <a:lstStyle/>
          <a:p>
            <a:pPr eaLnBrk="1" hangingPunct="1"/>
            <a:r>
              <a:rPr lang="en-US" altLang="zh-CN" dirty="0"/>
              <a:t>(Thin Chip Scale Package)</a:t>
            </a:r>
            <a:r>
              <a:rPr lang="zh-CN" altLang="en-US" dirty="0"/>
              <a:t> </a:t>
            </a:r>
            <a:endParaRPr lang="en-US" altLang="zh-CN" dirty="0"/>
          </a:p>
        </p:txBody>
      </p:sp>
      <p:pic>
        <p:nvPicPr>
          <p:cNvPr id="120835" name="Picture 37">
            <a:extLst>
              <a:ext uri="{FF2B5EF4-FFF2-40B4-BE49-F238E27FC236}">
                <a16:creationId xmlns:a16="http://schemas.microsoft.com/office/drawing/2014/main" id="{3F147485-D3BB-4B69-8DAF-1F069CFE49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34" y="3267888"/>
            <a:ext cx="2484437"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38">
            <a:extLst>
              <a:ext uri="{FF2B5EF4-FFF2-40B4-BE49-F238E27FC236}">
                <a16:creationId xmlns:a16="http://schemas.microsoft.com/office/drawing/2014/main" id="{418C80DE-FA55-4C8F-BCFC-EF015D877D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0175" y="3457177"/>
            <a:ext cx="23050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39">
            <a:extLst>
              <a:ext uri="{FF2B5EF4-FFF2-40B4-BE49-F238E27FC236}">
                <a16:creationId xmlns:a16="http://schemas.microsoft.com/office/drawing/2014/main" id="{26369D5D-EC0C-443C-8C19-BA0AED1D91B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1626" y="3466417"/>
            <a:ext cx="2924175"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Rectangle 40">
            <a:extLst>
              <a:ext uri="{FF2B5EF4-FFF2-40B4-BE49-F238E27FC236}">
                <a16:creationId xmlns:a16="http://schemas.microsoft.com/office/drawing/2014/main" id="{F6718F61-9DD0-40E6-860E-C2835F2B12FF}"/>
              </a:ext>
            </a:extLst>
          </p:cNvPr>
          <p:cNvSpPr>
            <a:spLocks noChangeArrowheads="1"/>
          </p:cNvSpPr>
          <p:nvPr/>
        </p:nvSpPr>
        <p:spPr bwMode="auto">
          <a:xfrm>
            <a:off x="395288" y="765175"/>
            <a:ext cx="3006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微控制器外形与封装形式</a:t>
            </a:r>
          </a:p>
        </p:txBody>
      </p:sp>
      <p:sp>
        <p:nvSpPr>
          <p:cNvPr id="2346025" name="Rectangle 41">
            <a:extLst>
              <a:ext uri="{FF2B5EF4-FFF2-40B4-BE49-F238E27FC236}">
                <a16:creationId xmlns:a16="http://schemas.microsoft.com/office/drawing/2014/main" id="{14039319-4628-49C5-B5BE-29F128A05442}"/>
              </a:ext>
            </a:extLst>
          </p:cNvPr>
          <p:cNvSpPr>
            <a:spLocks noChangeArrowheads="1"/>
          </p:cNvSpPr>
          <p:nvPr/>
        </p:nvSpPr>
        <p:spPr bwMode="auto">
          <a:xfrm>
            <a:off x="6480175" y="2238375"/>
            <a:ext cx="0" cy="460375"/>
          </a:xfrm>
          <a:prstGeom prst="rect">
            <a:avLst/>
          </a:prstGeom>
          <a:solidFill>
            <a:srgbClr val="F1FEDD"/>
          </a:solidFill>
          <a:ln>
            <a:noFill/>
          </a:ln>
          <a:effectLst/>
        </p:spPr>
        <p:txBody>
          <a:bodyPr wrap="none" lIns="0" tIns="0" rIns="0" bIns="88872" anchor="ctr">
            <a:spAutoFit/>
          </a:bodyPr>
          <a:lstStyle/>
          <a:p>
            <a:pPr eaLnBrk="1" hangingPunct="1">
              <a:defRPr/>
            </a:pPr>
            <a:endParaRPr lang="zh-CN" altLang="zh-CN" sz="2400" b="1">
              <a:solidFill>
                <a:schemeClr val="bg2"/>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20840" name="Rectangle 43">
            <a:extLst>
              <a:ext uri="{FF2B5EF4-FFF2-40B4-BE49-F238E27FC236}">
                <a16:creationId xmlns:a16="http://schemas.microsoft.com/office/drawing/2014/main" id="{602346A3-A041-41BB-89D7-6542285D3CB5}"/>
              </a:ext>
            </a:extLst>
          </p:cNvPr>
          <p:cNvSpPr>
            <a:spLocks noChangeArrowheads="1"/>
          </p:cNvSpPr>
          <p:nvPr/>
        </p:nvSpPr>
        <p:spPr bwMode="auto">
          <a:xfrm>
            <a:off x="749147" y="5488801"/>
            <a:ext cx="8128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1800" b="1" dirty="0">
                <a:solidFill>
                  <a:schemeClr val="hlink"/>
                </a:solidFill>
                <a:latin typeface="微软雅黑" panose="020B0503020204020204" pitchFamily="34" charset="-122"/>
                <a:ea typeface="微软雅黑" panose="020B0503020204020204" pitchFamily="34" charset="-122"/>
              </a:rPr>
              <a:t>PQFP</a:t>
            </a:r>
          </a:p>
        </p:txBody>
      </p:sp>
      <p:sp>
        <p:nvSpPr>
          <p:cNvPr id="120841" name="Rectangle 44">
            <a:extLst>
              <a:ext uri="{FF2B5EF4-FFF2-40B4-BE49-F238E27FC236}">
                <a16:creationId xmlns:a16="http://schemas.microsoft.com/office/drawing/2014/main" id="{36C42BB9-0F64-44C1-B331-F268CCC82E21}"/>
              </a:ext>
            </a:extLst>
          </p:cNvPr>
          <p:cNvSpPr>
            <a:spLocks noChangeArrowheads="1"/>
          </p:cNvSpPr>
          <p:nvPr/>
        </p:nvSpPr>
        <p:spPr bwMode="auto">
          <a:xfrm>
            <a:off x="6551613" y="1952625"/>
            <a:ext cx="1751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1800" b="1">
                <a:solidFill>
                  <a:schemeClr val="hlink"/>
                </a:solidFill>
                <a:latin typeface="微软雅黑" panose="020B0503020204020204" pitchFamily="34" charset="-122"/>
                <a:ea typeface="微软雅黑" panose="020B0503020204020204" pitchFamily="34" charset="-122"/>
              </a:rPr>
              <a:t>双列直插的</a:t>
            </a:r>
            <a:r>
              <a:rPr lang="en-US" altLang="zh-CN" sz="1800" b="1">
                <a:solidFill>
                  <a:schemeClr val="hlink"/>
                </a:solidFill>
                <a:latin typeface="微软雅黑" panose="020B0503020204020204" pitchFamily="34" charset="-122"/>
                <a:ea typeface="微软雅黑" panose="020B0503020204020204" pitchFamily="34" charset="-122"/>
              </a:rPr>
              <a:t>DIP</a:t>
            </a:r>
          </a:p>
        </p:txBody>
      </p:sp>
      <p:sp>
        <p:nvSpPr>
          <p:cNvPr id="120842" name="Rectangle 46">
            <a:extLst>
              <a:ext uri="{FF2B5EF4-FFF2-40B4-BE49-F238E27FC236}">
                <a16:creationId xmlns:a16="http://schemas.microsoft.com/office/drawing/2014/main" id="{8232F28C-52C1-4C54-ABA7-644AF80A2E8C}"/>
              </a:ext>
            </a:extLst>
          </p:cNvPr>
          <p:cNvSpPr>
            <a:spLocks noChangeArrowheads="1"/>
          </p:cNvSpPr>
          <p:nvPr/>
        </p:nvSpPr>
        <p:spPr bwMode="auto">
          <a:xfrm>
            <a:off x="7090427" y="5756458"/>
            <a:ext cx="7604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1800" b="1" dirty="0">
                <a:solidFill>
                  <a:schemeClr val="hlink"/>
                </a:solidFill>
                <a:latin typeface="微软雅黑" panose="020B0503020204020204" pitchFamily="34" charset="-122"/>
                <a:ea typeface="微软雅黑" panose="020B0503020204020204" pitchFamily="34" charset="-122"/>
              </a:rPr>
              <a:t>PLCC</a:t>
            </a:r>
          </a:p>
        </p:txBody>
      </p:sp>
      <p:sp>
        <p:nvSpPr>
          <p:cNvPr id="120843" name="Rectangle 47">
            <a:extLst>
              <a:ext uri="{FF2B5EF4-FFF2-40B4-BE49-F238E27FC236}">
                <a16:creationId xmlns:a16="http://schemas.microsoft.com/office/drawing/2014/main" id="{05067DD4-1B9E-4335-A9D2-09A5D8E1AADD}"/>
              </a:ext>
            </a:extLst>
          </p:cNvPr>
          <p:cNvSpPr>
            <a:spLocks noChangeArrowheads="1"/>
          </p:cNvSpPr>
          <p:nvPr/>
        </p:nvSpPr>
        <p:spPr bwMode="auto">
          <a:xfrm>
            <a:off x="4374356" y="5393074"/>
            <a:ext cx="7667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1800" b="1">
                <a:solidFill>
                  <a:schemeClr val="hlink"/>
                </a:solidFill>
                <a:latin typeface="微软雅黑" panose="020B0503020204020204" pitchFamily="34" charset="-122"/>
                <a:ea typeface="微软雅黑" panose="020B0503020204020204" pitchFamily="34" charset="-122"/>
              </a:rPr>
              <a:t>TCSP</a:t>
            </a:r>
          </a:p>
        </p:txBody>
      </p:sp>
      <p:sp>
        <p:nvSpPr>
          <p:cNvPr id="16" name="矩形 15">
            <a:extLst>
              <a:ext uri="{FF2B5EF4-FFF2-40B4-BE49-F238E27FC236}">
                <a16:creationId xmlns:a16="http://schemas.microsoft.com/office/drawing/2014/main" id="{F705583E-271E-4DE4-A74E-BA62C8CC9685}"/>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21" name="文本框 20">
            <a:extLst>
              <a:ext uri="{FF2B5EF4-FFF2-40B4-BE49-F238E27FC236}">
                <a16:creationId xmlns:a16="http://schemas.microsoft.com/office/drawing/2014/main" id="{8EA76901-15C8-49DD-85D6-0CE6AD012703}"/>
              </a:ext>
            </a:extLst>
          </p:cNvPr>
          <p:cNvSpPr txBox="1"/>
          <p:nvPr/>
        </p:nvSpPr>
        <p:spPr>
          <a:xfrm>
            <a:off x="199456" y="5918478"/>
            <a:ext cx="5415280" cy="369332"/>
          </a:xfrm>
          <a:prstGeom prst="rect">
            <a:avLst/>
          </a:prstGeom>
          <a:noFill/>
        </p:spPr>
        <p:txBody>
          <a:bodyPr wrap="square">
            <a:spAutoFit/>
          </a:bodyPr>
          <a:lstStyle/>
          <a:p>
            <a:pPr eaLnBrk="1" hangingPunct="1"/>
            <a:r>
              <a:rPr lang="en-US" altLang="zh-CN" dirty="0"/>
              <a:t>(Quad Flat Package)</a:t>
            </a:r>
            <a:r>
              <a:rPr lang="zh-CN" altLang="en-US" dirty="0"/>
              <a:t> </a:t>
            </a:r>
            <a:endParaRPr lang="en-US" altLang="zh-CN" dirty="0"/>
          </a:p>
        </p:txBody>
      </p:sp>
      <p:sp>
        <p:nvSpPr>
          <p:cNvPr id="22" name="文本框 21">
            <a:extLst>
              <a:ext uri="{FF2B5EF4-FFF2-40B4-BE49-F238E27FC236}">
                <a16:creationId xmlns:a16="http://schemas.microsoft.com/office/drawing/2014/main" id="{544A12E1-092C-422B-9B5F-2A425C4815C7}"/>
              </a:ext>
            </a:extLst>
          </p:cNvPr>
          <p:cNvSpPr txBox="1"/>
          <p:nvPr/>
        </p:nvSpPr>
        <p:spPr>
          <a:xfrm>
            <a:off x="6164642" y="6033559"/>
            <a:ext cx="4592320" cy="369332"/>
          </a:xfrm>
          <a:prstGeom prst="rect">
            <a:avLst/>
          </a:prstGeom>
          <a:noFill/>
        </p:spPr>
        <p:txBody>
          <a:bodyPr wrap="square">
            <a:spAutoFit/>
          </a:bodyPr>
          <a:lstStyle/>
          <a:p>
            <a:pPr eaLnBrk="1" hangingPunct="1"/>
            <a:r>
              <a:rPr lang="en-US" altLang="zh-CN" sz="1800" dirty="0"/>
              <a:t>（Plastic Leaded Chip Carrier</a:t>
            </a:r>
            <a:r>
              <a:rPr lang="zh-CN" altLang="en-US" sz="1800" dirty="0"/>
              <a:t>）</a:t>
            </a:r>
            <a:endParaRPr lang="en-US" altLang="zh-CN" sz="1800" dirty="0"/>
          </a:p>
        </p:txBody>
      </p:sp>
      <p:pic>
        <p:nvPicPr>
          <p:cNvPr id="120834" name="Picture 35">
            <a:extLst>
              <a:ext uri="{FF2B5EF4-FFF2-40B4-BE49-F238E27FC236}">
                <a16:creationId xmlns:a16="http://schemas.microsoft.com/office/drawing/2014/main" id="{0060087B-5A60-49B6-8318-A8A39E05912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1268413"/>
            <a:ext cx="4068763"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3">
            <a:extLst>
              <a:ext uri="{FF2B5EF4-FFF2-40B4-BE49-F238E27FC236}">
                <a16:creationId xmlns:a16="http://schemas.microsoft.com/office/drawing/2014/main" id="{258C6778-917E-4C0A-B1A9-BE25E716BAC8}"/>
              </a:ext>
            </a:extLst>
          </p:cNvPr>
          <p:cNvSpPr txBox="1">
            <a:spLocks noChangeArrowheads="1"/>
          </p:cNvSpPr>
          <p:nvPr/>
        </p:nvSpPr>
        <p:spPr bwMode="auto">
          <a:xfrm>
            <a:off x="827088" y="981075"/>
            <a:ext cx="32623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微控制器内部的基本组织图</a:t>
            </a:r>
          </a:p>
        </p:txBody>
      </p:sp>
      <p:pic>
        <p:nvPicPr>
          <p:cNvPr id="122883" name="Picture 5">
            <a:extLst>
              <a:ext uri="{FF2B5EF4-FFF2-40B4-BE49-F238E27FC236}">
                <a16:creationId xmlns:a16="http://schemas.microsoft.com/office/drawing/2014/main" id="{5F70C6DD-DD16-48D6-8600-7FA226655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84313"/>
            <a:ext cx="8477250" cy="431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753F57AE-477E-4EBD-A0D8-CC108B7A325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3620" name="Text Box 4">
            <a:extLst>
              <a:ext uri="{FF2B5EF4-FFF2-40B4-BE49-F238E27FC236}">
                <a16:creationId xmlns:a16="http://schemas.microsoft.com/office/drawing/2014/main" id="{42FBDF09-88BE-4B95-AA36-C6B89AB3C088}"/>
              </a:ext>
            </a:extLst>
          </p:cNvPr>
          <p:cNvSpPr txBox="1">
            <a:spLocks noChangeArrowheads="1"/>
          </p:cNvSpPr>
          <p:nvPr/>
        </p:nvSpPr>
        <p:spPr bwMode="auto">
          <a:xfrm>
            <a:off x="179388" y="1628775"/>
            <a:ext cx="8459787" cy="3816350"/>
          </a:xfrm>
          <a:prstGeom prst="rect">
            <a:avLst/>
          </a:prstGeom>
          <a:noFill/>
          <a:ln>
            <a:noFill/>
          </a:ln>
          <a:effectLst/>
        </p:spPr>
        <p:txBody>
          <a:bodyPr>
            <a:spAutoFit/>
          </a:bodyPr>
          <a:lstStyle>
            <a:defPPr>
              <a:defRPr lang="zh-CN"/>
            </a:defPPr>
            <a:lvl1pPr eaLnBrk="1" hangingPunct="1">
              <a:lnSpc>
                <a:spcPct val="130000"/>
              </a:lnSpc>
              <a:spcBef>
                <a:spcPct val="50000"/>
              </a:spcBef>
              <a:buClr>
                <a:schemeClr val="accent1"/>
              </a:buClr>
              <a:buFont typeface="Wingdings" panose="05000000000000000000" pitchFamily="2" charset="2"/>
              <a:buNone/>
              <a:defRPr sz="2000" b="1">
                <a:latin typeface="微软雅黑" panose="020B0503020204020204" pitchFamily="34" charset="-122"/>
                <a:ea typeface="微软雅黑" panose="020B0503020204020204" pitchFamily="34" charset="-122"/>
              </a:defRPr>
            </a:lvl1pPr>
          </a:lstStyle>
          <a:p>
            <a:pPr>
              <a:defRPr/>
            </a:pPr>
            <a:r>
              <a:rPr lang="en-US" altLang="zh-CN" dirty="0"/>
              <a:t>    </a:t>
            </a:r>
            <a:r>
              <a:rPr lang="zh-CN" altLang="en-US" dirty="0"/>
              <a:t>（</a:t>
            </a:r>
            <a:r>
              <a:rPr lang="en-US" altLang="zh-CN" dirty="0"/>
              <a:t>1</a:t>
            </a:r>
            <a:r>
              <a:rPr lang="zh-CN" altLang="en-US" dirty="0"/>
              <a:t>）结构十分简单</a:t>
            </a:r>
          </a:p>
          <a:p>
            <a:pPr>
              <a:defRPr/>
            </a:pPr>
            <a:r>
              <a:rPr lang="zh-CN" altLang="en-US" dirty="0"/>
              <a:t>          上述电路若由</a:t>
            </a:r>
            <a:r>
              <a:rPr lang="en-US" altLang="zh-CN" dirty="0"/>
              <a:t>8086CPU</a:t>
            </a:r>
            <a:r>
              <a:rPr lang="zh-CN" altLang="en-US" dirty="0"/>
              <a:t>构成计算机的主板，则需要：</a:t>
            </a:r>
          </a:p>
          <a:p>
            <a:pPr marL="449263" indent="273050">
              <a:buFont typeface="Wingdings" panose="05000000000000000000" pitchFamily="2" charset="2"/>
              <a:buChar char="l"/>
              <a:defRPr/>
            </a:pPr>
            <a:r>
              <a:rPr lang="en-US" altLang="zh-CN" dirty="0"/>
              <a:t>1</a:t>
            </a:r>
            <a:r>
              <a:rPr lang="zh-CN" altLang="en-US" dirty="0"/>
              <a:t>片</a:t>
            </a:r>
            <a:r>
              <a:rPr lang="en-US" altLang="zh-CN" dirty="0"/>
              <a:t>8086</a:t>
            </a:r>
            <a:r>
              <a:rPr lang="zh-CN" altLang="en-US" dirty="0"/>
              <a:t>或</a:t>
            </a:r>
            <a:r>
              <a:rPr lang="en-US" altLang="zh-CN" dirty="0"/>
              <a:t>8088CPU</a:t>
            </a:r>
          </a:p>
          <a:p>
            <a:pPr marL="449263" indent="273050">
              <a:buFont typeface="Wingdings" panose="05000000000000000000" pitchFamily="2" charset="2"/>
              <a:buChar char="l"/>
              <a:defRPr/>
            </a:pPr>
            <a:r>
              <a:rPr lang="en-US" altLang="zh-CN" dirty="0"/>
              <a:t>3</a:t>
            </a:r>
            <a:r>
              <a:rPr lang="zh-CN" altLang="en-US" dirty="0"/>
              <a:t>片</a:t>
            </a:r>
            <a:r>
              <a:rPr lang="en-US" altLang="zh-CN" dirty="0"/>
              <a:t>8282</a:t>
            </a:r>
            <a:r>
              <a:rPr lang="zh-CN" altLang="en-US" dirty="0"/>
              <a:t>或</a:t>
            </a:r>
            <a:r>
              <a:rPr lang="en-US" altLang="zh-CN" dirty="0"/>
              <a:t>74LS374  ——  </a:t>
            </a:r>
            <a:r>
              <a:rPr lang="zh-CN" altLang="en-US" dirty="0"/>
              <a:t>地址锁存器</a:t>
            </a:r>
            <a:endParaRPr lang="en-US" altLang="zh-CN" dirty="0"/>
          </a:p>
          <a:p>
            <a:pPr marL="449263" indent="273050">
              <a:buFont typeface="Wingdings" panose="05000000000000000000" pitchFamily="2" charset="2"/>
              <a:buChar char="l"/>
              <a:defRPr/>
            </a:pPr>
            <a:r>
              <a:rPr lang="en-US" altLang="zh-CN" dirty="0"/>
              <a:t>1~2</a:t>
            </a:r>
            <a:r>
              <a:rPr lang="zh-CN" altLang="en-US" dirty="0"/>
              <a:t>片</a:t>
            </a:r>
            <a:r>
              <a:rPr lang="en-US" altLang="zh-CN" dirty="0"/>
              <a:t>8286  ——  </a:t>
            </a:r>
            <a:r>
              <a:rPr lang="zh-CN" altLang="en-US" dirty="0"/>
              <a:t>数据驱动放大</a:t>
            </a:r>
          </a:p>
          <a:p>
            <a:pPr marL="449263" indent="273050">
              <a:buFont typeface="Wingdings" panose="05000000000000000000" pitchFamily="2" charset="2"/>
              <a:buChar char="l"/>
              <a:defRPr/>
            </a:pPr>
            <a:r>
              <a:rPr lang="en-US" altLang="zh-CN" dirty="0"/>
              <a:t>1</a:t>
            </a:r>
            <a:r>
              <a:rPr lang="zh-CN" altLang="en-US" dirty="0"/>
              <a:t>片</a:t>
            </a:r>
            <a:r>
              <a:rPr lang="en-US" altLang="zh-CN" dirty="0"/>
              <a:t>6116 RAM     </a:t>
            </a:r>
            <a:r>
              <a:rPr lang="zh-CN" altLang="en-US" dirty="0"/>
              <a:t>和    </a:t>
            </a:r>
            <a:r>
              <a:rPr lang="en-US" altLang="zh-CN" dirty="0"/>
              <a:t>1</a:t>
            </a:r>
            <a:r>
              <a:rPr lang="zh-CN" altLang="en-US" dirty="0"/>
              <a:t>片</a:t>
            </a:r>
            <a:r>
              <a:rPr lang="en-US" altLang="zh-CN" dirty="0"/>
              <a:t>2716EPROM</a:t>
            </a:r>
          </a:p>
          <a:p>
            <a:pPr marL="449263" indent="273050">
              <a:buFont typeface="Wingdings" panose="05000000000000000000" pitchFamily="2" charset="2"/>
              <a:buChar char="l"/>
              <a:defRPr/>
            </a:pPr>
            <a:r>
              <a:rPr lang="zh-CN" altLang="en-US" dirty="0"/>
              <a:t>甚至还需要</a:t>
            </a:r>
            <a:r>
              <a:rPr lang="en-US" altLang="zh-CN" dirty="0"/>
              <a:t>1</a:t>
            </a:r>
            <a:r>
              <a:rPr lang="zh-CN" altLang="en-US" dirty="0"/>
              <a:t>片</a:t>
            </a:r>
            <a:r>
              <a:rPr lang="en-US" altLang="zh-CN" dirty="0"/>
              <a:t>74LS138</a:t>
            </a:r>
            <a:r>
              <a:rPr lang="zh-CN" altLang="en-US" dirty="0"/>
              <a:t>译码电路和一片</a:t>
            </a:r>
            <a:r>
              <a:rPr lang="en-US" altLang="zh-CN" dirty="0"/>
              <a:t>8255A</a:t>
            </a:r>
            <a:r>
              <a:rPr lang="zh-CN" altLang="en-US" dirty="0"/>
              <a:t>接口电路</a:t>
            </a:r>
          </a:p>
        </p:txBody>
      </p:sp>
      <p:sp>
        <p:nvSpPr>
          <p:cNvPr id="124931" name="Rectangle 6">
            <a:extLst>
              <a:ext uri="{FF2B5EF4-FFF2-40B4-BE49-F238E27FC236}">
                <a16:creationId xmlns:a16="http://schemas.microsoft.com/office/drawing/2014/main" id="{81F3C23B-87CE-48A3-AA18-CC91B6EB117E}"/>
              </a:ext>
            </a:extLst>
          </p:cNvPr>
          <p:cNvSpPr>
            <a:spLocks noChangeArrowheads="1"/>
          </p:cNvSpPr>
          <p:nvPr/>
        </p:nvSpPr>
        <p:spPr bwMode="auto">
          <a:xfrm>
            <a:off x="250825" y="836613"/>
            <a:ext cx="19796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微控制器的特点</a:t>
            </a:r>
          </a:p>
        </p:txBody>
      </p:sp>
      <p:sp>
        <p:nvSpPr>
          <p:cNvPr id="8" name="矩形 7">
            <a:extLst>
              <a:ext uri="{FF2B5EF4-FFF2-40B4-BE49-F238E27FC236}">
                <a16:creationId xmlns:a16="http://schemas.microsoft.com/office/drawing/2014/main" id="{C422E3E7-7DEF-410C-AB1D-AB7BA265E07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5668" name="Text Box 4">
            <a:extLst>
              <a:ext uri="{FF2B5EF4-FFF2-40B4-BE49-F238E27FC236}">
                <a16:creationId xmlns:a16="http://schemas.microsoft.com/office/drawing/2014/main" id="{377502C8-DCE9-4684-A0BB-6F8BB9DCAD76}"/>
              </a:ext>
            </a:extLst>
          </p:cNvPr>
          <p:cNvSpPr txBox="1">
            <a:spLocks noChangeArrowheads="1"/>
          </p:cNvSpPr>
          <p:nvPr/>
        </p:nvSpPr>
        <p:spPr bwMode="auto">
          <a:xfrm>
            <a:off x="971550" y="1557338"/>
            <a:ext cx="7129463" cy="571500"/>
          </a:xfrm>
          <a:prstGeom prst="rect">
            <a:avLst/>
          </a:prstGeom>
          <a:noFill/>
          <a:ln>
            <a:noFill/>
          </a:ln>
          <a:effectLst/>
        </p:spPr>
        <p:txBody>
          <a:bodyPr>
            <a:spAutoFit/>
          </a:bodyPr>
          <a:lstStyle/>
          <a:p>
            <a:pPr eaLnBrk="1" hangingPunct="1">
              <a:lnSpc>
                <a:spcPct val="130000"/>
              </a:lnSpc>
              <a:spcBef>
                <a:spcPct val="50000"/>
              </a:spcBef>
              <a:buClr>
                <a:schemeClr val="accent1"/>
              </a:buClr>
              <a:buFont typeface="Wingdings" panose="05000000000000000000" pitchFamily="2" charset="2"/>
              <a:buNone/>
              <a:defRPr/>
            </a:pPr>
            <a:endParaRPr lang="en-US" altLang="zh-CN">
              <a:solidFill>
                <a:schemeClr val="hlink"/>
              </a:solidFill>
              <a:effectLst>
                <a:outerShdw blurRad="38100" dist="38100" dir="2700000" algn="tl">
                  <a:srgbClr val="000000"/>
                </a:outerShdw>
              </a:effectLst>
              <a:latin typeface="Arial" panose="020B0604020202020204" pitchFamily="34" charset="0"/>
              <a:ea typeface="黑体" panose="02010609060101010101" pitchFamily="2" charset="-122"/>
            </a:endParaRPr>
          </a:p>
        </p:txBody>
      </p:sp>
      <p:sp>
        <p:nvSpPr>
          <p:cNvPr id="126979" name="Text Box 5">
            <a:extLst>
              <a:ext uri="{FF2B5EF4-FFF2-40B4-BE49-F238E27FC236}">
                <a16:creationId xmlns:a16="http://schemas.microsoft.com/office/drawing/2014/main" id="{EB0B91B2-7842-4A67-B861-CADC87530EFC}"/>
              </a:ext>
            </a:extLst>
          </p:cNvPr>
          <p:cNvSpPr txBox="1">
            <a:spLocks noChangeArrowheads="1"/>
          </p:cNvSpPr>
          <p:nvPr/>
        </p:nvSpPr>
        <p:spPr bwMode="auto">
          <a:xfrm>
            <a:off x="539750" y="981075"/>
            <a:ext cx="835183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）体积小、功耗低、价格低廉</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约</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1/10      1/20    1/100</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）可靠性高，抗干扰能力强</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由于集成在一个芯片中，并加以抗干扰设计和封装。与</a:t>
            </a:r>
            <a:r>
              <a:rPr lang="en-US" altLang="zh-CN" sz="2000" b="1" dirty="0">
                <a:latin typeface="微软雅黑" panose="020B0503020204020204" pitchFamily="34" charset="-122"/>
                <a:ea typeface="微软雅黑" panose="020B0503020204020204" pitchFamily="34" charset="-122"/>
              </a:rPr>
              <a:t>8086CPU</a:t>
            </a:r>
            <a:r>
              <a:rPr lang="zh-CN" altLang="en-US" sz="2000" b="1" dirty="0">
                <a:latin typeface="微软雅黑" panose="020B0503020204020204" pitchFamily="34" charset="-122"/>
                <a:ea typeface="微软雅黑" panose="020B0503020204020204" pitchFamily="34" charset="-122"/>
              </a:rPr>
              <a:t>构成的主板系统有明显的抗干扰优势。</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）种类多，运用十分灵活，易扩展，易于开发</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由</a:t>
            </a:r>
            <a:r>
              <a:rPr lang="en-US" altLang="zh-CN" sz="2000" b="1" dirty="0">
                <a:latin typeface="微软雅黑" panose="020B0503020204020204" pitchFamily="34" charset="-122"/>
                <a:ea typeface="微软雅黑" panose="020B0503020204020204" pitchFamily="34" charset="-122"/>
              </a:rPr>
              <a:t>76</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Intel</a:t>
            </a:r>
            <a:r>
              <a:rPr lang="zh-CN" altLang="en-US" sz="2000" b="1" dirty="0">
                <a:latin typeface="微软雅黑" panose="020B0503020204020204" pitchFamily="34" charset="-122"/>
                <a:ea typeface="微软雅黑" panose="020B0503020204020204" pitchFamily="34" charset="-122"/>
              </a:rPr>
              <a:t>公司推出第一代</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位通用</a:t>
            </a:r>
            <a:r>
              <a:rPr lang="en-US" altLang="zh-CN" sz="2000" b="1" dirty="0">
                <a:latin typeface="微软雅黑" panose="020B0503020204020204" pitchFamily="34" charset="-122"/>
                <a:ea typeface="微软雅黑" panose="020B0503020204020204" pitchFamily="34" charset="-122"/>
              </a:rPr>
              <a:t>MCS—48</a:t>
            </a:r>
            <a:r>
              <a:rPr lang="zh-CN" altLang="en-US" sz="2000" b="1" dirty="0">
                <a:latin typeface="微软雅黑" panose="020B0503020204020204" pitchFamily="34" charset="-122"/>
                <a:ea typeface="微软雅黑" panose="020B0503020204020204" pitchFamily="34" charset="-122"/>
              </a:rPr>
              <a:t>系列微控制器以来，目前微控制器种类多达几十个系列、几百个品种，有通用型的、专用型的、简化型的等等。</a:t>
            </a:r>
          </a:p>
        </p:txBody>
      </p:sp>
      <p:sp>
        <p:nvSpPr>
          <p:cNvPr id="9" name="矩形 8">
            <a:extLst>
              <a:ext uri="{FF2B5EF4-FFF2-40B4-BE49-F238E27FC236}">
                <a16:creationId xmlns:a16="http://schemas.microsoft.com/office/drawing/2014/main" id="{6073C256-9B66-40E0-BCE5-AA323DBC030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0E26DEC-E3BD-4115-81E8-5AFB9DFDD181}"/>
              </a:ext>
            </a:extLst>
          </p:cNvPr>
          <p:cNvSpPr>
            <a:spLocks noGrp="1"/>
          </p:cNvSpPr>
          <p:nvPr>
            <p:ph idx="4294967295"/>
          </p:nvPr>
        </p:nvSpPr>
        <p:spPr>
          <a:xfrm>
            <a:off x="0" y="906463"/>
            <a:ext cx="8462963" cy="3386137"/>
          </a:xfrm>
        </p:spPr>
        <p:txBody>
          <a:bodyPr/>
          <a:lstStyle/>
          <a:p>
            <a:pPr marL="533400" indent="-533400" eaLnBrk="1" hangingPunct="1">
              <a:lnSpc>
                <a:spcPct val="150000"/>
              </a:lnSpc>
              <a:buClr>
                <a:schemeClr val="tx2"/>
              </a:buClr>
              <a:buFont typeface="Wingdings" panose="05000000000000000000" pitchFamily="2" charset="2"/>
              <a:buBlip>
                <a:blip r:embed="rId2"/>
              </a:buBlip>
            </a:pPr>
            <a:r>
              <a:rPr lang="zh-CN" altLang="en-US" sz="2800" b="1" dirty="0">
                <a:latin typeface="微软雅黑" panose="020B0503020204020204" pitchFamily="34" charset="-122"/>
                <a:ea typeface="微软雅黑" panose="020B0503020204020204" pitchFamily="34" charset="-122"/>
              </a:rPr>
              <a:t>程序：</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计算机根据人们预定的安排自动地进行数据的快速计算和加工处理。人们预定的安排是通过一个</a:t>
            </a:r>
            <a:r>
              <a:rPr lang="zh-CN" altLang="en-US" sz="2000" b="1" dirty="0">
                <a:solidFill>
                  <a:srgbClr val="0000FF"/>
                </a:solidFill>
                <a:latin typeface="微软雅黑" panose="020B0503020204020204" pitchFamily="34" charset="-122"/>
                <a:ea typeface="微软雅黑" panose="020B0503020204020204" pitchFamily="34" charset="-122"/>
              </a:rPr>
              <a:t>指令序列</a:t>
            </a:r>
            <a:r>
              <a:rPr lang="zh-CN" altLang="en-US" sz="2000" b="1" dirty="0">
                <a:latin typeface="微软雅黑" panose="020B0503020204020204" pitchFamily="34" charset="-122"/>
                <a:ea typeface="微软雅黑" panose="020B0503020204020204" pitchFamily="34" charset="-122"/>
              </a:rPr>
              <a:t>来表达的，这个指令序列就称为</a:t>
            </a:r>
            <a:r>
              <a:rPr lang="zh-CN" altLang="en-US" sz="2000" b="1" dirty="0">
                <a:solidFill>
                  <a:srgbClr val="0000FF"/>
                </a:solidFill>
                <a:latin typeface="微软雅黑" panose="020B0503020204020204" pitchFamily="34" charset="-122"/>
                <a:ea typeface="微软雅黑" panose="020B0503020204020204" pitchFamily="34" charset="-122"/>
              </a:rPr>
              <a:t>程序，</a:t>
            </a:r>
            <a:r>
              <a:rPr lang="zh-CN" altLang="en-US" sz="2000" b="1" dirty="0">
                <a:latin typeface="微软雅黑" panose="020B0503020204020204" pitchFamily="34" charset="-122"/>
                <a:ea typeface="微软雅黑" panose="020B0503020204020204" pitchFamily="34" charset="-122"/>
              </a:rPr>
              <a:t>程序具有</a:t>
            </a:r>
            <a:r>
              <a:rPr lang="zh-CN" altLang="en-US" sz="2000" b="1" dirty="0">
                <a:solidFill>
                  <a:srgbClr val="0000FF"/>
                </a:solidFill>
                <a:latin typeface="微软雅黑" panose="020B0503020204020204" pitchFamily="34" charset="-122"/>
                <a:ea typeface="微软雅黑" panose="020B0503020204020204" pitchFamily="34" charset="-122"/>
              </a:rPr>
              <a:t>顺序执行语义</a:t>
            </a:r>
            <a:r>
              <a:rPr lang="zh-CN" altLang="en-US" sz="2000" b="1" dirty="0">
                <a:latin typeface="微软雅黑" panose="020B0503020204020204" pitchFamily="34" charset="-122"/>
                <a:ea typeface="微软雅黑" panose="020B0503020204020204" pitchFamily="34" charset="-122"/>
              </a:rPr>
              <a:t>。</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一条指令规定计算机执行的一个基本操作，一个程序规定计算机完成的一个完整任务。</a:t>
            </a:r>
            <a:endParaRPr lang="en-US" altLang="zh-CN" sz="2000" b="1" dirty="0">
              <a:latin typeface="微软雅黑" panose="020B0503020204020204" pitchFamily="34" charset="-122"/>
              <a:ea typeface="微软雅黑" panose="020B0503020204020204" pitchFamily="34" charset="-122"/>
            </a:endParaRP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程序</a:t>
            </a:r>
            <a:r>
              <a:rPr lang="en-US" altLang="zh-CN" sz="2000" b="1" dirty="0">
                <a:latin typeface="微软雅黑" panose="020B0503020204020204" pitchFamily="34" charset="-122"/>
                <a:ea typeface="微软雅黑" panose="020B0503020204020204" pitchFamily="34" charset="-122"/>
              </a:rPr>
              <a:t>Program</a:t>
            </a:r>
            <a:r>
              <a:rPr lang="zh-CN" altLang="en-US" sz="2000" b="1" dirty="0">
                <a:latin typeface="微软雅黑" panose="020B0503020204020204" pitchFamily="34" charset="-122"/>
                <a:ea typeface="微软雅黑" panose="020B0503020204020204" pitchFamily="34" charset="-122"/>
              </a:rPr>
              <a:t>是静态的，存储在外存中。运行时，将其副本加载到内存中，成为</a:t>
            </a:r>
            <a:r>
              <a:rPr lang="zh-CN" altLang="en-US" sz="2000" b="1" dirty="0">
                <a:solidFill>
                  <a:srgbClr val="0000FF"/>
                </a:solidFill>
                <a:latin typeface="微软雅黑" panose="020B0503020204020204" pitchFamily="34" charset="-122"/>
                <a:ea typeface="微软雅黑" panose="020B0503020204020204" pitchFamily="34" charset="-122"/>
              </a:rPr>
              <a:t>进程</a:t>
            </a:r>
            <a:r>
              <a:rPr lang="en-US" altLang="zh-CN" sz="2000" b="1" dirty="0">
                <a:solidFill>
                  <a:srgbClr val="0000FF"/>
                </a:solidFill>
                <a:latin typeface="微软雅黑" panose="020B0503020204020204" pitchFamily="34" charset="-122"/>
                <a:ea typeface="微软雅黑" panose="020B0503020204020204" pitchFamily="34" charset="-122"/>
              </a:rPr>
              <a:t>Process</a:t>
            </a:r>
            <a:r>
              <a:rPr lang="zh-CN" altLang="en-US" sz="2000" b="1" dirty="0">
                <a:latin typeface="微软雅黑" panose="020B0503020204020204" pitchFamily="34" charset="-122"/>
                <a:ea typeface="微软雅黑" panose="020B0503020204020204" pitchFamily="34" charset="-122"/>
              </a:rPr>
              <a:t>，是程序的动态实例。</a:t>
            </a:r>
            <a:endParaRPr lang="en-US" altLang="zh-CN" sz="2000" b="1" dirty="0">
              <a:latin typeface="微软雅黑" panose="020B0503020204020204" pitchFamily="34" charset="-122"/>
              <a:ea typeface="微软雅黑" panose="020B0503020204020204" pitchFamily="34" charset="-122"/>
            </a:endParaRPr>
          </a:p>
          <a:p>
            <a:pPr marL="990600" lvl="1" indent="-533400" eaLnBrk="1" hangingPunct="1">
              <a:lnSpc>
                <a:spcPct val="150000"/>
              </a:lnSpc>
              <a:buClr>
                <a:schemeClr val="tx2"/>
              </a:buClr>
              <a:buSzPct val="90000"/>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8051</a:t>
            </a:r>
            <a:r>
              <a:rPr lang="zh-CN" altLang="en-US" sz="2000" b="1" dirty="0">
                <a:latin typeface="微软雅黑" panose="020B0503020204020204" pitchFamily="34" charset="-122"/>
                <a:ea typeface="微软雅黑" panose="020B0503020204020204" pitchFamily="34" charset="-122"/>
              </a:rPr>
              <a:t>作为古老的处理器，没有外存，存储程序的</a:t>
            </a:r>
            <a:r>
              <a:rPr lang="en-US" altLang="zh-CN" sz="2000" b="1" dirty="0">
                <a:latin typeface="微软雅黑" panose="020B0503020204020204" pitchFamily="34" charset="-122"/>
                <a:ea typeface="微软雅黑" panose="020B0503020204020204" pitchFamily="34" charset="-122"/>
              </a:rPr>
              <a:t>ROM</a:t>
            </a:r>
            <a:r>
              <a:rPr lang="zh-CN" altLang="en-US" sz="2000" b="1" dirty="0">
                <a:latin typeface="微软雅黑" panose="020B0503020204020204" pitchFamily="34" charset="-122"/>
                <a:ea typeface="微软雅黑" panose="020B0503020204020204" pitchFamily="34" charset="-122"/>
              </a:rPr>
              <a:t>也进行编址，</a:t>
            </a:r>
            <a:r>
              <a:rPr lang="en-US" altLang="zh-CN" sz="2000" b="1" dirty="0">
                <a:latin typeface="微软雅黑" panose="020B0503020204020204" pitchFamily="34" charset="-122"/>
                <a:ea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rPr>
              <a:t>可以直接访问</a:t>
            </a:r>
            <a:r>
              <a:rPr lang="en-US" altLang="zh-CN" sz="2000" b="1" dirty="0">
                <a:latin typeface="微软雅黑" panose="020B0503020204020204" pitchFamily="34" charset="-122"/>
                <a:ea typeface="微软雅黑" panose="020B0503020204020204" pitchFamily="34" charset="-122"/>
              </a:rPr>
              <a:t>ROM</a:t>
            </a:r>
            <a:r>
              <a:rPr lang="zh-CN" altLang="en-US" sz="2000" b="1" dirty="0">
                <a:latin typeface="微软雅黑" panose="020B0503020204020204" pitchFamily="34" charset="-122"/>
                <a:ea typeface="微软雅黑" panose="020B0503020204020204" pitchFamily="34" charset="-122"/>
              </a:rPr>
              <a:t>中的指令，存储程序的</a:t>
            </a:r>
            <a:r>
              <a:rPr lang="en-US" altLang="zh-CN" sz="2000" b="1" dirty="0">
                <a:latin typeface="微软雅黑" panose="020B0503020204020204" pitchFamily="34" charset="-122"/>
                <a:ea typeface="微软雅黑" panose="020B0503020204020204" pitchFamily="34" charset="-122"/>
              </a:rPr>
              <a:t>ROM</a:t>
            </a:r>
            <a:r>
              <a:rPr lang="zh-CN" altLang="en-US" sz="2000" b="1" dirty="0">
                <a:latin typeface="微软雅黑" panose="020B0503020204020204" pitchFamily="34" charset="-122"/>
                <a:ea typeface="微软雅黑" panose="020B0503020204020204" pitchFamily="34" charset="-122"/>
              </a:rPr>
              <a:t>和存储动态数据的</a:t>
            </a:r>
            <a:r>
              <a:rPr lang="en-US" altLang="zh-CN" sz="2000" b="1" dirty="0">
                <a:latin typeface="微软雅黑" panose="020B0503020204020204" pitchFamily="34" charset="-122"/>
                <a:ea typeface="微软雅黑" panose="020B0503020204020204" pitchFamily="34" charset="-122"/>
              </a:rPr>
              <a:t>RAM</a:t>
            </a:r>
            <a:r>
              <a:rPr lang="zh-CN" altLang="en-US" sz="2000" b="1" dirty="0">
                <a:latin typeface="微软雅黑" panose="020B0503020204020204" pitchFamily="34" charset="-122"/>
                <a:ea typeface="微软雅黑" panose="020B0503020204020204" pitchFamily="34" charset="-122"/>
              </a:rPr>
              <a:t>可以认为是主存的一部分。</a:t>
            </a:r>
          </a:p>
        </p:txBody>
      </p:sp>
      <p:sp>
        <p:nvSpPr>
          <p:cNvPr id="9" name="矩形 8">
            <a:extLst>
              <a:ext uri="{FF2B5EF4-FFF2-40B4-BE49-F238E27FC236}">
                <a16:creationId xmlns:a16="http://schemas.microsoft.com/office/drawing/2014/main" id="{EF21F113-A86A-4D22-8D0E-3BFE225B553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7714" name="Rectangle 2">
            <a:extLst>
              <a:ext uri="{FF2B5EF4-FFF2-40B4-BE49-F238E27FC236}">
                <a16:creationId xmlns:a16="http://schemas.microsoft.com/office/drawing/2014/main" id="{1E719B19-9543-424C-A37B-01A33FD3528F}"/>
              </a:ext>
            </a:extLst>
          </p:cNvPr>
          <p:cNvSpPr>
            <a:spLocks noChangeArrowheads="1"/>
          </p:cNvSpPr>
          <p:nvPr/>
        </p:nvSpPr>
        <p:spPr bwMode="auto">
          <a:xfrm>
            <a:off x="395288" y="5661025"/>
            <a:ext cx="7067550" cy="1036638"/>
          </a:xfrm>
          <a:prstGeom prst="rect">
            <a:avLst/>
          </a:prstGeom>
          <a:noFill/>
          <a:ln>
            <a:noFill/>
          </a:ln>
          <a:effectLst/>
        </p:spPr>
        <p:txBody>
          <a:bodyPr/>
          <a:lstStyle>
            <a:lvl1pPr marL="355600" indent="-355600">
              <a:lnSpc>
                <a:spcPct val="120000"/>
              </a:lnSpc>
              <a:buClr>
                <a:schemeClr val="tx2"/>
              </a:buClr>
              <a:buBlip>
                <a:blip r:embed="rId3"/>
              </a:buBlip>
              <a:defRPr sz="24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1pPr>
            <a:lvl2pPr marL="998855" indent="-285750">
              <a:lnSpc>
                <a:spcPct val="120000"/>
              </a:lnSpc>
              <a:buClr>
                <a:schemeClr val="tx2"/>
              </a:buClr>
              <a:buSzPct val="90000"/>
              <a:buChar char="l"/>
              <a:defRPr sz="20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2pPr>
            <a:lvl3pPr marL="1406525" indent="-228600">
              <a:buChar char="•"/>
              <a:defRPr sz="2000">
                <a:solidFill>
                  <a:schemeClr val="tx1"/>
                </a:solidFill>
                <a:latin typeface="Times New Roman" panose="02020603050405020304" pitchFamily="18" charset="0"/>
                <a:ea typeface="宋体" panose="02010600030101010101" pitchFamily="2" charset="-122"/>
              </a:defRPr>
            </a:lvl3pPr>
            <a:lvl4pPr marL="1814830" indent="-228600">
              <a:buChar char="–"/>
              <a:defRPr>
                <a:solidFill>
                  <a:schemeClr val="tx1"/>
                </a:solidFill>
                <a:latin typeface="Times New Roman" panose="02020603050405020304" pitchFamily="18" charset="0"/>
                <a:ea typeface="宋体" panose="02010600030101010101" pitchFamily="2" charset="-122"/>
              </a:defRPr>
            </a:lvl4pPr>
            <a:lvl5pPr marL="2222500" indent="-228600">
              <a:buChar char="»"/>
              <a:defRPr>
                <a:solidFill>
                  <a:schemeClr val="tx1"/>
                </a:solidFill>
                <a:latin typeface="Times New Roman" panose="02020603050405020304" pitchFamily="18" charset="0"/>
                <a:ea typeface="宋体" panose="02010600030101010101" pitchFamily="2" charset="-122"/>
              </a:defRPr>
            </a:lvl5pPr>
            <a:lvl6pPr marL="26797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marL="31369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marL="35941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marL="40513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Wingdings" panose="05000000000000000000" pitchFamily="2" charset="2"/>
              <a:buNone/>
              <a:defRPr/>
            </a:pPr>
            <a:endParaRPr lang="en-US" altLang="zh-CN" sz="1800"/>
          </a:p>
        </p:txBody>
      </p:sp>
      <p:sp>
        <p:nvSpPr>
          <p:cNvPr id="2547716" name="Text Box 4">
            <a:extLst>
              <a:ext uri="{FF2B5EF4-FFF2-40B4-BE49-F238E27FC236}">
                <a16:creationId xmlns:a16="http://schemas.microsoft.com/office/drawing/2014/main" id="{94EE2736-5917-49A7-B177-F09D0CB31EF8}"/>
              </a:ext>
            </a:extLst>
          </p:cNvPr>
          <p:cNvSpPr txBox="1">
            <a:spLocks noChangeArrowheads="1"/>
          </p:cNvSpPr>
          <p:nvPr/>
        </p:nvSpPr>
        <p:spPr bwMode="auto">
          <a:xfrm>
            <a:off x="1116013" y="1484313"/>
            <a:ext cx="2232025" cy="571500"/>
          </a:xfrm>
          <a:prstGeom prst="rect">
            <a:avLst/>
          </a:prstGeom>
          <a:noFill/>
          <a:ln>
            <a:noFill/>
          </a:ln>
          <a:effectLst/>
        </p:spPr>
        <p:txBody>
          <a:bodyPr>
            <a:spAutoFit/>
          </a:bodyPr>
          <a:lstStyle/>
          <a:p>
            <a:pPr eaLnBrk="1" hangingPunct="1">
              <a:lnSpc>
                <a:spcPct val="130000"/>
              </a:lnSpc>
              <a:spcBef>
                <a:spcPct val="50000"/>
              </a:spcBef>
              <a:buClr>
                <a:schemeClr val="accent1"/>
              </a:buClr>
              <a:buFont typeface="Wingdings" panose="05000000000000000000" pitchFamily="2" charset="2"/>
              <a:buNone/>
              <a:defRPr/>
            </a:pPr>
            <a:endParaRPr lang="en-US" altLang="zh-CN">
              <a:solidFill>
                <a:schemeClr val="hlink"/>
              </a:solidFill>
              <a:effectLst>
                <a:outerShdw blurRad="38100" dist="38100" dir="2700000" algn="tl">
                  <a:srgbClr val="000000"/>
                </a:outerShdw>
              </a:effectLst>
              <a:latin typeface="Arial" panose="020B0604020202020204" pitchFamily="34" charset="0"/>
              <a:ea typeface="黑体" panose="02010609060101010101" pitchFamily="2" charset="-122"/>
            </a:endParaRPr>
          </a:p>
        </p:txBody>
      </p:sp>
      <p:sp>
        <p:nvSpPr>
          <p:cNvPr id="129028" name="Text Box 5">
            <a:extLst>
              <a:ext uri="{FF2B5EF4-FFF2-40B4-BE49-F238E27FC236}">
                <a16:creationId xmlns:a16="http://schemas.microsoft.com/office/drawing/2014/main" id="{448D0A15-ABF0-4F3F-88B0-9159BBE32269}"/>
              </a:ext>
            </a:extLst>
          </p:cNvPr>
          <p:cNvSpPr txBox="1">
            <a:spLocks noChangeArrowheads="1"/>
          </p:cNvSpPr>
          <p:nvPr/>
        </p:nvSpPr>
        <p:spPr bwMode="auto">
          <a:xfrm>
            <a:off x="179388" y="1125538"/>
            <a:ext cx="878522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   还分为民用型： </a:t>
            </a:r>
            <a:r>
              <a:rPr lang="zh-CN" altLang="en-US" sz="2000" b="1">
                <a:solidFill>
                  <a:srgbClr val="0000FF"/>
                </a:solidFill>
                <a:latin typeface="微软雅黑" panose="020B0503020204020204" pitchFamily="34" charset="-122"/>
                <a:ea typeface="微软雅黑" panose="020B0503020204020204" pitchFamily="34" charset="-122"/>
              </a:rPr>
              <a:t>            </a:t>
            </a:r>
            <a:r>
              <a:rPr lang="en-US" altLang="zh-CN" sz="2000" b="1">
                <a:solidFill>
                  <a:srgbClr val="0000FF"/>
                </a:solidFill>
                <a:latin typeface="微软雅黑" panose="020B0503020204020204" pitchFamily="34" charset="-122"/>
                <a:ea typeface="微软雅黑" panose="020B0503020204020204" pitchFamily="34" charset="-122"/>
              </a:rPr>
              <a:t>0 ~ +70℃  </a:t>
            </a:r>
          </a:p>
          <a:p>
            <a:pPr eaLnBrk="1" hangingPunct="1">
              <a:lnSpc>
                <a:spcPct val="150000"/>
              </a:lnSpc>
              <a:spcBef>
                <a:spcPct val="50000"/>
              </a:spcBef>
              <a:buClr>
                <a:schemeClr val="accent1"/>
              </a:buClr>
              <a:buFont typeface="Wingdings" panose="05000000000000000000" pitchFamily="2" charset="2"/>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工业型：	</a:t>
            </a:r>
            <a:r>
              <a:rPr lang="zh-CN" altLang="en-US" sz="2000" b="1">
                <a:solidFill>
                  <a:srgbClr val="0000FF"/>
                </a:solidFill>
                <a:latin typeface="微软雅黑" panose="020B0503020204020204" pitchFamily="34" charset="-122"/>
                <a:ea typeface="微软雅黑" panose="020B0503020204020204" pitchFamily="34" charset="-122"/>
              </a:rPr>
              <a:t>   </a:t>
            </a:r>
            <a:r>
              <a:rPr lang="en-US" altLang="zh-CN" sz="2000" b="1">
                <a:solidFill>
                  <a:srgbClr val="0000FF"/>
                </a:solidFill>
                <a:latin typeface="微软雅黑" panose="020B0503020204020204" pitchFamily="34" charset="-122"/>
                <a:ea typeface="微软雅黑" panose="020B0503020204020204" pitchFamily="34" charset="-122"/>
              </a:rPr>
              <a:t>-40 ~ +85 ℃</a:t>
            </a:r>
          </a:p>
          <a:p>
            <a:pPr eaLnBrk="1" hangingPunct="1">
              <a:lnSpc>
                <a:spcPct val="150000"/>
              </a:lnSpc>
              <a:spcBef>
                <a:spcPct val="50000"/>
              </a:spcBef>
              <a:buClr>
                <a:schemeClr val="accent1"/>
              </a:buClr>
              <a:buFont typeface="Wingdings" panose="05000000000000000000" pitchFamily="2" charset="2"/>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车用型：	</a:t>
            </a:r>
            <a:r>
              <a:rPr lang="zh-CN" altLang="en-US" sz="2000" b="1">
                <a:solidFill>
                  <a:srgbClr val="0000FF"/>
                </a:solidFill>
                <a:latin typeface="微软雅黑" panose="020B0503020204020204" pitchFamily="34" charset="-122"/>
                <a:ea typeface="微软雅黑" panose="020B0503020204020204" pitchFamily="34" charset="-122"/>
              </a:rPr>
              <a:t>   </a:t>
            </a:r>
            <a:r>
              <a:rPr lang="en-US" altLang="zh-CN" sz="2000" b="1">
                <a:solidFill>
                  <a:srgbClr val="0000FF"/>
                </a:solidFill>
                <a:latin typeface="微软雅黑" panose="020B0503020204020204" pitchFamily="34" charset="-122"/>
                <a:ea typeface="微软雅黑" panose="020B0503020204020204" pitchFamily="34" charset="-122"/>
              </a:rPr>
              <a:t>-40 ~ +125 ℃</a:t>
            </a:r>
          </a:p>
          <a:p>
            <a:pPr eaLnBrk="1" hangingPunct="1">
              <a:lnSpc>
                <a:spcPct val="150000"/>
              </a:lnSpc>
              <a:spcBef>
                <a:spcPct val="50000"/>
              </a:spcBef>
              <a:buClr>
                <a:schemeClr val="accent1"/>
              </a:buClr>
              <a:buFont typeface="Wingdings" panose="05000000000000000000" pitchFamily="2" charset="2"/>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军用型：	</a:t>
            </a:r>
            <a:r>
              <a:rPr lang="zh-CN" altLang="en-US" sz="2000" b="1">
                <a:solidFill>
                  <a:srgbClr val="0000FF"/>
                </a:solidFill>
                <a:latin typeface="微软雅黑" panose="020B0503020204020204" pitchFamily="34" charset="-122"/>
                <a:ea typeface="微软雅黑" panose="020B0503020204020204" pitchFamily="34" charset="-122"/>
              </a:rPr>
              <a:t>   </a:t>
            </a:r>
            <a:r>
              <a:rPr lang="en-US" altLang="zh-CN" sz="2000" b="1">
                <a:solidFill>
                  <a:srgbClr val="0000FF"/>
                </a:solidFill>
                <a:latin typeface="微软雅黑" panose="020B0503020204020204" pitchFamily="34" charset="-122"/>
                <a:ea typeface="微软雅黑" panose="020B0503020204020204" pitchFamily="34" charset="-122"/>
              </a:rPr>
              <a:t>-55~ +125 ℃</a:t>
            </a:r>
          </a:p>
          <a:p>
            <a:pPr eaLnBrk="1" hangingPunct="1">
              <a:lnSpc>
                <a:spcPct val="150000"/>
              </a:lnSpc>
              <a:spcBef>
                <a:spcPct val="50000"/>
              </a:spcBef>
              <a:buClr>
                <a:schemeClr val="accent1"/>
              </a:buClr>
              <a:buFont typeface="Wingdings" panose="05000000000000000000" pitchFamily="2" charset="2"/>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目前还开发出大容量的数字信号处理的专用微控制器</a:t>
            </a:r>
            <a:r>
              <a:rPr lang="en-US" altLang="zh-CN" sz="2000" b="1">
                <a:latin typeface="微软雅黑" panose="020B0503020204020204" pitchFamily="34" charset="-122"/>
                <a:ea typeface="微软雅黑" panose="020B0503020204020204" pitchFamily="34" charset="-122"/>
              </a:rPr>
              <a:t>——DSP</a:t>
            </a:r>
            <a:r>
              <a:rPr lang="zh-CN" altLang="en-US" sz="2000" b="1">
                <a:latin typeface="微软雅黑" panose="020B0503020204020204" pitchFamily="34" charset="-122"/>
                <a:ea typeface="微软雅黑" panose="020B0503020204020204" pitchFamily="34" charset="-122"/>
              </a:rPr>
              <a:t>数字信号处理器，片上系统 </a:t>
            </a:r>
            <a:r>
              <a:rPr lang="en-US" altLang="zh-CN" sz="2000" b="1">
                <a:latin typeface="微软雅黑" panose="020B0503020204020204" pitchFamily="34" charset="-122"/>
                <a:ea typeface="微软雅黑" panose="020B0503020204020204" pitchFamily="34" charset="-122"/>
              </a:rPr>
              <a:t>SOC</a:t>
            </a:r>
            <a:r>
              <a:rPr lang="zh-CN" altLang="en-US" sz="2000" b="1">
                <a:latin typeface="微软雅黑" panose="020B0503020204020204" pitchFamily="34" charset="-122"/>
                <a:ea typeface="微软雅黑" panose="020B0503020204020204" pitchFamily="34" charset="-122"/>
              </a:rPr>
              <a:t>等。</a:t>
            </a:r>
          </a:p>
          <a:p>
            <a:pPr eaLnBrk="1" hangingPunct="1">
              <a:lnSpc>
                <a:spcPct val="15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5</a:t>
            </a:r>
            <a:r>
              <a:rPr lang="zh-CN" altLang="en-US" sz="2000" b="1">
                <a:latin typeface="微软雅黑" panose="020B0503020204020204" pitchFamily="34" charset="-122"/>
                <a:ea typeface="微软雅黑" panose="020B0503020204020204" pitchFamily="34" charset="-122"/>
              </a:rPr>
              <a:t>）开发周期短、难度不大</a:t>
            </a:r>
          </a:p>
          <a:p>
            <a:pPr eaLnBrk="1" hangingPunct="1">
              <a:lnSpc>
                <a:spcPct val="15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             几天</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半年左右便可，开发系统也十分多，可供选择。</a:t>
            </a:r>
          </a:p>
        </p:txBody>
      </p:sp>
      <p:sp>
        <p:nvSpPr>
          <p:cNvPr id="9" name="矩形 8">
            <a:extLst>
              <a:ext uri="{FF2B5EF4-FFF2-40B4-BE49-F238E27FC236}">
                <a16:creationId xmlns:a16="http://schemas.microsoft.com/office/drawing/2014/main" id="{46BC884B-A958-4438-A325-58B2F676FF25}"/>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3">
            <a:extLst>
              <a:ext uri="{FF2B5EF4-FFF2-40B4-BE49-F238E27FC236}">
                <a16:creationId xmlns:a16="http://schemas.microsoft.com/office/drawing/2014/main" id="{99DC8C76-A7BC-4BD0-832B-3A6E6F958F6D}"/>
              </a:ext>
            </a:extLst>
          </p:cNvPr>
          <p:cNvSpPr txBox="1">
            <a:spLocks noChangeArrowheads="1"/>
          </p:cNvSpPr>
          <p:nvPr/>
        </p:nvSpPr>
        <p:spPr bwMode="auto">
          <a:xfrm>
            <a:off x="323850" y="1196975"/>
            <a:ext cx="8713788" cy="388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）缺点是：使用专用</a:t>
            </a:r>
            <a:r>
              <a:rPr lang="zh-CN" altLang="en-US" sz="2000" b="1" dirty="0">
                <a:solidFill>
                  <a:srgbClr val="0000FF"/>
                </a:solidFill>
                <a:latin typeface="微软雅黑" panose="020B0503020204020204" pitchFamily="34" charset="-122"/>
                <a:ea typeface="微软雅黑" panose="020B0503020204020204" pitchFamily="34" charset="-122"/>
              </a:rPr>
              <a:t>汇编语言，通用性差</a:t>
            </a:r>
            <a:r>
              <a:rPr lang="zh-CN" altLang="en-US" sz="2000" b="1" dirty="0">
                <a:latin typeface="微软雅黑" panose="020B0503020204020204" pitchFamily="34" charset="-122"/>
                <a:ea typeface="微软雅黑" panose="020B0503020204020204" pitchFamily="34" charset="-122"/>
              </a:rPr>
              <a:t>。而不同芯片使用的指令不同。因此，学习质量成为微控制器学习的重要内容。但目前正在改善：</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）开发系统开始使用</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语言等高级语言</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）许多厂家联合，使芯片的指令具有通用性、类似性。</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如：</a:t>
            </a:r>
            <a:r>
              <a:rPr lang="en-US" altLang="zh-CN" sz="2000" b="1" dirty="0">
                <a:latin typeface="微软雅黑" panose="020B0503020204020204" pitchFamily="34" charset="-122"/>
                <a:ea typeface="微软雅黑" panose="020B0503020204020204" pitchFamily="34" charset="-122"/>
              </a:rPr>
              <a:t>Intel</a:t>
            </a:r>
            <a:r>
              <a:rPr lang="zh-CN" altLang="en-US" sz="2000" b="1" dirty="0">
                <a:latin typeface="微软雅黑" panose="020B0503020204020204" pitchFamily="34" charset="-122"/>
                <a:ea typeface="微软雅黑" panose="020B0503020204020204" pitchFamily="34" charset="-122"/>
              </a:rPr>
              <a:t>的</a:t>
            </a:r>
            <a:r>
              <a:rPr lang="en-US" altLang="zh-CN" sz="2000" b="1" dirty="0">
                <a:latin typeface="微软雅黑" panose="020B0503020204020204" pitchFamily="34" charset="-122"/>
                <a:ea typeface="微软雅黑" panose="020B0503020204020204" pitchFamily="34" charset="-122"/>
              </a:rPr>
              <a:t>MCS—51</a:t>
            </a:r>
            <a:r>
              <a:rPr lang="zh-CN" altLang="en-US" sz="2000" b="1" dirty="0">
                <a:latin typeface="微软雅黑" panose="020B0503020204020204" pitchFamily="34" charset="-122"/>
                <a:ea typeface="微软雅黑" panose="020B0503020204020204" pitchFamily="34" charset="-122"/>
              </a:rPr>
              <a:t>系列与</a:t>
            </a:r>
            <a:r>
              <a:rPr lang="en-US" altLang="zh-CN" sz="2000" b="1" dirty="0">
                <a:latin typeface="微软雅黑" panose="020B0503020204020204" pitchFamily="34" charset="-122"/>
                <a:ea typeface="微软雅黑" panose="020B0503020204020204" pitchFamily="34" charset="-122"/>
              </a:rPr>
              <a:t>Philips</a:t>
            </a:r>
            <a:r>
              <a:rPr lang="zh-CN" altLang="en-US" sz="2000" b="1" dirty="0">
                <a:latin typeface="微软雅黑" panose="020B0503020204020204" pitchFamily="34" charset="-122"/>
                <a:ea typeface="微软雅黑" panose="020B0503020204020204" pitchFamily="34" charset="-122"/>
              </a:rPr>
              <a:t>的</a:t>
            </a:r>
            <a:r>
              <a:rPr lang="en-US" altLang="zh-CN" sz="2000" b="1" dirty="0">
                <a:latin typeface="微软雅黑" panose="020B0503020204020204" pitchFamily="34" charset="-122"/>
                <a:ea typeface="微软雅黑" panose="020B0503020204020204" pitchFamily="34" charset="-122"/>
              </a:rPr>
              <a:t>80C51</a:t>
            </a:r>
            <a:r>
              <a:rPr lang="zh-CN" altLang="en-US" sz="2000" b="1" dirty="0">
                <a:latin typeface="微软雅黑" panose="020B0503020204020204" pitchFamily="34" charset="-122"/>
                <a:ea typeface="微软雅黑" panose="020B0503020204020204" pitchFamily="34" charset="-122"/>
              </a:rPr>
              <a:t>系列，以及</a:t>
            </a:r>
            <a:r>
              <a:rPr lang="en-US" altLang="zh-CN" sz="2000" b="1" dirty="0">
                <a:latin typeface="微软雅黑" panose="020B0503020204020204" pitchFamily="34" charset="-122"/>
                <a:ea typeface="微软雅黑" panose="020B0503020204020204" pitchFamily="34" charset="-122"/>
              </a:rPr>
              <a:t>ATMEL</a:t>
            </a:r>
            <a:r>
              <a:rPr lang="zh-CN" altLang="en-US" sz="2000" b="1" dirty="0">
                <a:latin typeface="微软雅黑" panose="020B0503020204020204" pitchFamily="34" charset="-122"/>
                <a:ea typeface="微软雅黑" panose="020B0503020204020204" pitchFamily="34" charset="-122"/>
              </a:rPr>
              <a:t>公司的</a:t>
            </a:r>
            <a:r>
              <a:rPr lang="en-US" altLang="zh-CN" sz="2000" b="1" dirty="0">
                <a:latin typeface="微软雅黑" panose="020B0503020204020204" pitchFamily="34" charset="-122"/>
                <a:ea typeface="微软雅黑" panose="020B0503020204020204" pitchFamily="34" charset="-122"/>
              </a:rPr>
              <a:t>AT89C51</a:t>
            </a:r>
            <a:r>
              <a:rPr lang="zh-CN" altLang="en-US" sz="2000" b="1" dirty="0">
                <a:latin typeface="微软雅黑" panose="020B0503020204020204" pitchFamily="34" charset="-122"/>
                <a:ea typeface="微软雅黑" panose="020B0503020204020204" pitchFamily="34" charset="-122"/>
              </a:rPr>
              <a:t>系列完全通用。</a:t>
            </a:r>
          </a:p>
          <a:p>
            <a:pPr eaLnBrk="1" hangingPunct="1">
              <a:lnSpc>
                <a:spcPct val="150000"/>
              </a:lnSpc>
              <a:spcBef>
                <a:spcPct val="50000"/>
              </a:spcBef>
              <a:buClr>
                <a:schemeClr val="accent1"/>
              </a:buClr>
              <a:buFont typeface="Wingdings" panose="05000000000000000000" pitchFamily="2" charset="2"/>
              <a:buNone/>
            </a:pPr>
            <a:endParaRPr lang="en-US" altLang="zh-CN" sz="20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8CA1D19-0328-441B-B3E6-663624000E4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1812" name="Text Box 4">
            <a:extLst>
              <a:ext uri="{FF2B5EF4-FFF2-40B4-BE49-F238E27FC236}">
                <a16:creationId xmlns:a16="http://schemas.microsoft.com/office/drawing/2014/main" id="{33D699A1-9607-42B1-8E74-22F8AB5F2C84}"/>
              </a:ext>
            </a:extLst>
          </p:cNvPr>
          <p:cNvSpPr txBox="1">
            <a:spLocks noChangeArrowheads="1"/>
          </p:cNvSpPr>
          <p:nvPr/>
        </p:nvSpPr>
        <p:spPr bwMode="auto">
          <a:xfrm>
            <a:off x="2268538" y="2060575"/>
            <a:ext cx="1871662" cy="571500"/>
          </a:xfrm>
          <a:prstGeom prst="rect">
            <a:avLst/>
          </a:prstGeom>
          <a:noFill/>
          <a:ln>
            <a:noFill/>
          </a:ln>
          <a:effectLst/>
        </p:spPr>
        <p:txBody>
          <a:bodyPr>
            <a:spAutoFit/>
          </a:bodyPr>
          <a:lstStyle/>
          <a:p>
            <a:pPr eaLnBrk="1" hangingPunct="1">
              <a:lnSpc>
                <a:spcPct val="130000"/>
              </a:lnSpc>
              <a:spcBef>
                <a:spcPct val="50000"/>
              </a:spcBef>
              <a:buClr>
                <a:schemeClr val="accent1"/>
              </a:buClr>
              <a:buFont typeface="Wingdings" panose="05000000000000000000" pitchFamily="2" charset="2"/>
              <a:buNone/>
              <a:defRPr/>
            </a:pPr>
            <a:endParaRPr lang="en-US" altLang="zh-CN">
              <a:solidFill>
                <a:schemeClr val="hlink"/>
              </a:solidFill>
              <a:effectLst>
                <a:outerShdw blurRad="38100" dist="38100" dir="2700000" algn="tl">
                  <a:srgbClr val="000000"/>
                </a:outerShdw>
              </a:effectLst>
              <a:latin typeface="Arial" panose="020B0604020202020204" pitchFamily="34" charset="0"/>
              <a:ea typeface="黑体" panose="02010609060101010101" pitchFamily="2" charset="-122"/>
            </a:endParaRPr>
          </a:p>
        </p:txBody>
      </p:sp>
      <p:sp>
        <p:nvSpPr>
          <p:cNvPr id="2551813" name="Text Box 5">
            <a:extLst>
              <a:ext uri="{FF2B5EF4-FFF2-40B4-BE49-F238E27FC236}">
                <a16:creationId xmlns:a16="http://schemas.microsoft.com/office/drawing/2014/main" id="{9E3DBEDE-6442-47A3-9357-B842DF33FD79}"/>
              </a:ext>
            </a:extLst>
          </p:cNvPr>
          <p:cNvSpPr txBox="1">
            <a:spLocks noChangeArrowheads="1"/>
          </p:cNvSpPr>
          <p:nvPr/>
        </p:nvSpPr>
        <p:spPr bwMode="auto">
          <a:xfrm>
            <a:off x="474663" y="1196975"/>
            <a:ext cx="8642350" cy="3632200"/>
          </a:xfrm>
          <a:prstGeom prst="rect">
            <a:avLst/>
          </a:prstGeom>
          <a:noFill/>
          <a:ln>
            <a:noFill/>
          </a:ln>
          <a:effectLst/>
        </p:spPr>
        <p:txBody>
          <a:bodyPr>
            <a:spAutoFit/>
          </a:bodyPr>
          <a:lstStyle>
            <a:defPPr>
              <a:defRPr lang="zh-CN"/>
            </a:defPPr>
            <a:lvl1pPr eaLnBrk="1" hangingPunct="1">
              <a:lnSpc>
                <a:spcPct val="150000"/>
              </a:lnSpc>
              <a:spcBef>
                <a:spcPct val="50000"/>
              </a:spcBef>
              <a:buClr>
                <a:schemeClr val="accent1"/>
              </a:buClr>
              <a:buFont typeface="Wingdings" panose="05000000000000000000" pitchFamily="2" charset="2"/>
              <a:buNone/>
              <a:defRPr sz="2000" b="1">
                <a:latin typeface="微软雅黑" panose="020B0503020204020204" pitchFamily="34" charset="-122"/>
                <a:ea typeface="微软雅黑" panose="020B0503020204020204" pitchFamily="34" charset="-122"/>
              </a:defRPr>
            </a:lvl1pPr>
          </a:lstStyle>
          <a:p>
            <a:pPr>
              <a:defRPr/>
            </a:pPr>
            <a:r>
              <a:rPr lang="zh-CN" altLang="en-US" dirty="0"/>
              <a:t>综上所述，</a:t>
            </a:r>
            <a:r>
              <a:rPr lang="zh-CN" altLang="en-US" dirty="0">
                <a:solidFill>
                  <a:srgbClr val="0000FF"/>
                </a:solidFill>
              </a:rPr>
              <a:t>并不是说微控制器在控制上可以取代计算机</a:t>
            </a:r>
            <a:r>
              <a:rPr lang="zh-CN" altLang="en-US" dirty="0"/>
              <a:t>。</a:t>
            </a:r>
          </a:p>
          <a:p>
            <a:pPr>
              <a:defRPr/>
            </a:pPr>
            <a:r>
              <a:rPr lang="en-US" altLang="zh-CN" dirty="0"/>
              <a:t>PC</a:t>
            </a:r>
            <a:r>
              <a:rPr lang="zh-CN" altLang="en-US" dirty="0"/>
              <a:t>机的主要功能有：</a:t>
            </a:r>
          </a:p>
          <a:p>
            <a:pPr marL="342900" indent="-342900">
              <a:buFont typeface="Wingdings" panose="05000000000000000000" pitchFamily="2" charset="2"/>
              <a:buChar char="l"/>
              <a:defRPr/>
            </a:pPr>
            <a:r>
              <a:rPr lang="zh-CN" altLang="en-US" dirty="0"/>
              <a:t>数值计算与数理处理</a:t>
            </a:r>
            <a:r>
              <a:rPr lang="en-US" altLang="zh-CN" dirty="0"/>
              <a:t>——</a:t>
            </a:r>
            <a:r>
              <a:rPr lang="zh-CN" altLang="en-US" dirty="0"/>
              <a:t>科学计算、数据分析、图像处理、仿真；</a:t>
            </a:r>
          </a:p>
          <a:p>
            <a:pPr marL="342900" indent="-342900">
              <a:buFont typeface="Wingdings" panose="05000000000000000000" pitchFamily="2" charset="2"/>
              <a:buChar char="l"/>
              <a:defRPr/>
            </a:pPr>
            <a:r>
              <a:rPr lang="zh-CN" altLang="en-US" dirty="0"/>
              <a:t>过程控制和专家系统、故障分析；</a:t>
            </a:r>
          </a:p>
          <a:p>
            <a:pPr marL="342900" indent="-342900">
              <a:buFont typeface="Wingdings" panose="05000000000000000000" pitchFamily="2" charset="2"/>
              <a:buChar char="l"/>
              <a:defRPr/>
            </a:pPr>
            <a:r>
              <a:rPr lang="zh-CN" altLang="en-US" dirty="0"/>
              <a:t>辅助工程</a:t>
            </a:r>
            <a:r>
              <a:rPr lang="en-US" altLang="zh-CN" dirty="0"/>
              <a:t>——CAD</a:t>
            </a:r>
            <a:r>
              <a:rPr lang="zh-CN" altLang="en-US" dirty="0"/>
              <a:t>、</a:t>
            </a:r>
            <a:r>
              <a:rPr lang="en-US" altLang="zh-CN" dirty="0"/>
              <a:t>CAM</a:t>
            </a:r>
            <a:r>
              <a:rPr lang="zh-CN" altLang="en-US" dirty="0"/>
              <a:t>、</a:t>
            </a:r>
            <a:r>
              <a:rPr lang="en-US" altLang="zh-CN" dirty="0"/>
              <a:t>CAI</a:t>
            </a:r>
            <a:r>
              <a:rPr lang="zh-CN" altLang="en-US" dirty="0"/>
              <a:t>；</a:t>
            </a:r>
            <a:endParaRPr lang="en-US" altLang="zh-CN" dirty="0"/>
          </a:p>
          <a:p>
            <a:pPr marL="342900" indent="-342900">
              <a:buFont typeface="Wingdings" panose="05000000000000000000" pitchFamily="2" charset="2"/>
              <a:buChar char="l"/>
              <a:defRPr/>
            </a:pPr>
            <a:r>
              <a:rPr lang="zh-CN" altLang="en-US" dirty="0"/>
              <a:t>管理信息与办公自动化方面；</a:t>
            </a:r>
          </a:p>
        </p:txBody>
      </p:sp>
      <p:sp>
        <p:nvSpPr>
          <p:cNvPr id="9" name="矩形 8">
            <a:extLst>
              <a:ext uri="{FF2B5EF4-FFF2-40B4-BE49-F238E27FC236}">
                <a16:creationId xmlns:a16="http://schemas.microsoft.com/office/drawing/2014/main" id="{FDC05EB6-E392-488B-920B-FB388742AF4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3859" name="Rectangle 3">
            <a:extLst>
              <a:ext uri="{FF2B5EF4-FFF2-40B4-BE49-F238E27FC236}">
                <a16:creationId xmlns:a16="http://schemas.microsoft.com/office/drawing/2014/main" id="{707FCDE5-02AF-4A9D-B032-DCE5FF876BC6}"/>
              </a:ext>
            </a:extLst>
          </p:cNvPr>
          <p:cNvSpPr>
            <a:spLocks noChangeArrowheads="1"/>
          </p:cNvSpPr>
          <p:nvPr/>
        </p:nvSpPr>
        <p:spPr bwMode="auto">
          <a:xfrm>
            <a:off x="501650" y="674688"/>
            <a:ext cx="8534400" cy="409575"/>
          </a:xfrm>
          <a:prstGeom prst="rect">
            <a:avLst/>
          </a:prstGeom>
          <a:noFill/>
          <a:ln>
            <a:noFill/>
          </a:ln>
          <a:effectLst/>
        </p:spPr>
        <p:txBody>
          <a:bodyPr anchorCtr="1">
            <a:spAutoFit/>
          </a:bodyPr>
          <a:lstStyle/>
          <a:p>
            <a:pPr algn="just" eaLnBrk="1" hangingPunct="1">
              <a:lnSpc>
                <a:spcPct val="115000"/>
              </a:lnSpc>
              <a:defRPr/>
            </a:pPr>
            <a:endParaRPr lang="en-US" altLang="zh-CN" b="1">
              <a:effectLst>
                <a:outerShdw blurRad="38100" dist="38100" dir="2700000" algn="tl">
                  <a:srgbClr val="000000"/>
                </a:outerShdw>
              </a:effectLst>
              <a:latin typeface="Arial" panose="020B0604020202020204" pitchFamily="34" charset="0"/>
              <a:ea typeface="黑体" panose="02010609060101010101" pitchFamily="2" charset="-122"/>
            </a:endParaRPr>
          </a:p>
        </p:txBody>
      </p:sp>
      <p:sp>
        <p:nvSpPr>
          <p:cNvPr id="135171" name="Text Box 5">
            <a:extLst>
              <a:ext uri="{FF2B5EF4-FFF2-40B4-BE49-F238E27FC236}">
                <a16:creationId xmlns:a16="http://schemas.microsoft.com/office/drawing/2014/main" id="{145E02DC-AE98-474A-8032-25753F1701E4}"/>
              </a:ext>
            </a:extLst>
          </p:cNvPr>
          <p:cNvSpPr txBox="1">
            <a:spLocks noChangeArrowheads="1"/>
          </p:cNvSpPr>
          <p:nvPr/>
        </p:nvSpPr>
        <p:spPr bwMode="auto">
          <a:xfrm>
            <a:off x="358775" y="1628775"/>
            <a:ext cx="878522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计算机与微控制器在控制方面的差别（</a:t>
            </a:r>
            <a:r>
              <a:rPr lang="zh-CN" altLang="en-US" sz="2000" b="1" dirty="0">
                <a:solidFill>
                  <a:srgbClr val="FF0000"/>
                </a:solidFill>
                <a:latin typeface="微软雅黑" panose="020B0503020204020204" pitchFamily="34" charset="-122"/>
                <a:ea typeface="微软雅黑" panose="020B0503020204020204" pitchFamily="34" charset="-122"/>
              </a:rPr>
              <a:t>简答题</a:t>
            </a:r>
            <a:r>
              <a:rPr lang="zh-CN" altLang="en-US" sz="2000" b="1" dirty="0">
                <a:latin typeface="微软雅黑" panose="020B0503020204020204" pitchFamily="34" charset="-122"/>
                <a:ea typeface="微软雅黑" panose="020B0503020204020204" pitchFamily="34" charset="-122"/>
              </a:rPr>
              <a:t>）：</a:t>
            </a:r>
          </a:p>
          <a:p>
            <a:pPr eaLnBrk="1" hangingPunct="1">
              <a:lnSpc>
                <a:spcPct val="150000"/>
              </a:lnSpc>
              <a:spcBef>
                <a:spcPct val="50000"/>
              </a:spcBef>
              <a:buClr>
                <a:schemeClr val="accent1"/>
              </a:buClr>
              <a:buFont typeface="Wingdings" panose="05000000000000000000" pitchFamily="2" charset="2"/>
              <a:buNone/>
            </a:pPr>
            <a:r>
              <a:rPr lang="en-US" altLang="zh-CN" sz="2000" b="1" dirty="0">
                <a:solidFill>
                  <a:srgbClr val="0000FF"/>
                </a:solidFill>
                <a:latin typeface="微软雅黑" panose="020B0503020204020204" pitchFamily="34" charset="-122"/>
                <a:ea typeface="微软雅黑" panose="020B0503020204020204" pitchFamily="34" charset="-122"/>
              </a:rPr>
              <a:t>1. PC</a:t>
            </a:r>
            <a:r>
              <a:rPr lang="zh-CN" altLang="en-US" sz="2000" b="1" dirty="0">
                <a:solidFill>
                  <a:srgbClr val="0000FF"/>
                </a:solidFill>
                <a:latin typeface="微软雅黑" panose="020B0503020204020204" pitchFamily="34" charset="-122"/>
                <a:ea typeface="微软雅黑" panose="020B0503020204020204" pitchFamily="34" charset="-122"/>
              </a:rPr>
              <a:t>机在数据处理方面的能力</a:t>
            </a:r>
            <a:r>
              <a:rPr lang="zh-CN" altLang="en-US" sz="2000" b="1" dirty="0">
                <a:latin typeface="微软雅黑" panose="020B0503020204020204" pitchFamily="34" charset="-122"/>
                <a:ea typeface="微软雅黑" panose="020B0503020204020204" pitchFamily="34" charset="-122"/>
              </a:rPr>
              <a:t>大大超过了微控制器，这是微控制器无法与</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机比拟的。因此微控制器就不适合于离线应用场合</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控制</a:t>
            </a:r>
            <a:r>
              <a:rPr lang="en-US" altLang="zh-CN" sz="2000" b="1" dirty="0">
                <a:latin typeface="微软雅黑" panose="020B0503020204020204" pitchFamily="34" charset="-122"/>
                <a:ea typeface="微软雅黑" panose="020B0503020204020204" pitchFamily="34" charset="-122"/>
              </a:rPr>
              <a:t>CAD</a:t>
            </a:r>
            <a:r>
              <a:rPr lang="zh-CN" altLang="en-US" sz="2000" b="1" dirty="0">
                <a:latin typeface="微软雅黑" panose="020B0503020204020204" pitchFamily="34" charset="-122"/>
                <a:ea typeface="微软雅黑" panose="020B0503020204020204" pitchFamily="34" charset="-122"/>
              </a:rPr>
              <a:t>、建模、仿真、辅助设计、大容量数值处理。 </a:t>
            </a:r>
          </a:p>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微控制器主要是针对以对象控制为主</a:t>
            </a:r>
            <a:r>
              <a:rPr lang="zh-CN" altLang="en-US" sz="2000" b="1" dirty="0">
                <a:latin typeface="微软雅黑" panose="020B0503020204020204" pitchFamily="34" charset="-122"/>
                <a:ea typeface="微软雅黑" panose="020B0503020204020204" pitchFamily="34" charset="-122"/>
              </a:rPr>
              <a:t>，数值处理为辅的小型化、嵌入型控制系统中。正因如此，微控制器中的数据存储器</a:t>
            </a:r>
            <a:r>
              <a:rPr lang="en-US" altLang="zh-CN" sz="2000" b="1" dirty="0">
                <a:latin typeface="微软雅黑" panose="020B0503020204020204" pitchFamily="34" charset="-122"/>
                <a:ea typeface="微软雅黑" panose="020B0503020204020204" pitchFamily="34" charset="-122"/>
              </a:rPr>
              <a:t>RAM</a:t>
            </a:r>
            <a:r>
              <a:rPr lang="zh-CN" altLang="en-US" sz="2000" b="1" dirty="0">
                <a:latin typeface="微软雅黑" panose="020B0503020204020204" pitchFamily="34" charset="-122"/>
                <a:ea typeface="微软雅黑" panose="020B0503020204020204" pitchFamily="34" charset="-122"/>
              </a:rPr>
              <a:t>往往很小。</a:t>
            </a:r>
          </a:p>
          <a:p>
            <a:pPr eaLnBrk="1" hangingPunct="1">
              <a:lnSpc>
                <a:spcPct val="150000"/>
              </a:lnSpc>
              <a:spcBef>
                <a:spcPct val="50000"/>
              </a:spcBef>
              <a:buClr>
                <a:schemeClr val="accent1"/>
              </a:buClr>
              <a:buFont typeface="Wingdings" panose="05000000000000000000" pitchFamily="2" charset="2"/>
              <a:buNone/>
            </a:pPr>
            <a:endParaRPr lang="en-US" altLang="zh-CN" sz="20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5EA8A97-6BEB-4BAC-B2EF-217B66BA834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4">
            <a:extLst>
              <a:ext uri="{FF2B5EF4-FFF2-40B4-BE49-F238E27FC236}">
                <a16:creationId xmlns:a16="http://schemas.microsoft.com/office/drawing/2014/main" id="{85411D13-5CA8-4D8E-8EBD-FE56D824D123}"/>
              </a:ext>
            </a:extLst>
          </p:cNvPr>
          <p:cNvSpPr txBox="1">
            <a:spLocks noChangeArrowheads="1"/>
          </p:cNvSpPr>
          <p:nvPr/>
        </p:nvSpPr>
        <p:spPr bwMode="auto">
          <a:xfrm>
            <a:off x="107504" y="1557338"/>
            <a:ext cx="8856984"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由于微控制器本身就是针对控制对象为目的而设计的产品，因此种类繁多，多达</a:t>
            </a:r>
            <a:r>
              <a:rPr lang="en-US" altLang="zh-CN" sz="2000" b="1" dirty="0">
                <a:latin typeface="微软雅黑" panose="020B0503020204020204" pitchFamily="34" charset="-122"/>
                <a:ea typeface="微软雅黑" panose="020B0503020204020204" pitchFamily="34" charset="-122"/>
              </a:rPr>
              <a:t>4~5</a:t>
            </a:r>
            <a:r>
              <a:rPr lang="zh-CN" altLang="en-US" sz="2000" b="1" dirty="0">
                <a:latin typeface="微软雅黑" panose="020B0503020204020204" pitchFamily="34" charset="-122"/>
                <a:ea typeface="微软雅黑" panose="020B0503020204020204" pitchFamily="34" charset="-122"/>
              </a:rPr>
              <a:t>百种。</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）按字长分：</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——MCS-48</a:t>
            </a:r>
            <a:r>
              <a:rPr lang="zh-CN" altLang="en-US" sz="2000" b="1" dirty="0">
                <a:latin typeface="微软雅黑" panose="020B0503020204020204" pitchFamily="34" charset="-122"/>
                <a:ea typeface="微软雅黑" panose="020B0503020204020204" pitchFamily="34" charset="-122"/>
              </a:rPr>
              <a:t>系列、</a:t>
            </a:r>
            <a:r>
              <a:rPr lang="en-US" altLang="zh-CN" sz="2000" b="1" dirty="0">
                <a:latin typeface="微软雅黑" panose="020B0503020204020204" pitchFamily="34" charset="-122"/>
                <a:ea typeface="微软雅黑" panose="020B0503020204020204" pitchFamily="34" charset="-122"/>
              </a:rPr>
              <a:t>MC20C11XX</a:t>
            </a:r>
          </a:p>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                         8</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大多微控制器</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16</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 MCS-96</a:t>
            </a:r>
            <a:r>
              <a:rPr lang="zh-CN" altLang="en-US" sz="2000" b="1" dirty="0">
                <a:latin typeface="微软雅黑" panose="020B0503020204020204" pitchFamily="34" charset="-122"/>
                <a:ea typeface="微软雅黑" panose="020B0503020204020204" pitchFamily="34" charset="-122"/>
              </a:rPr>
              <a:t>系列、 </a:t>
            </a:r>
            <a:r>
              <a:rPr lang="en-US" altLang="zh-CN" sz="2000" b="1" dirty="0">
                <a:latin typeface="微软雅黑" panose="020B0503020204020204" pitchFamily="34" charset="-122"/>
                <a:ea typeface="微软雅黑" panose="020B0503020204020204" pitchFamily="34" charset="-122"/>
              </a:rPr>
              <a:t>MSP430</a:t>
            </a:r>
            <a:r>
              <a:rPr lang="zh-CN" altLang="en-US" sz="2000" b="1" dirty="0">
                <a:latin typeface="微软雅黑" panose="020B0503020204020204" pitchFamily="34" charset="-122"/>
                <a:ea typeface="微软雅黑" panose="020B0503020204020204" pitchFamily="34" charset="-122"/>
              </a:rPr>
              <a:t>系列</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32</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——ARM</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Cortex</a:t>
            </a:r>
            <a:r>
              <a:rPr lang="zh-CN" altLang="en-US" sz="2000" b="1" dirty="0">
                <a:latin typeface="微软雅黑" panose="020B0503020204020204" pitchFamily="34" charset="-122"/>
                <a:ea typeface="微软雅黑" panose="020B0503020204020204" pitchFamily="34" charset="-122"/>
              </a:rPr>
              <a:t>系列</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p>
        </p:txBody>
      </p:sp>
      <p:sp>
        <p:nvSpPr>
          <p:cNvPr id="2555909" name="AutoShape 5">
            <a:extLst>
              <a:ext uri="{FF2B5EF4-FFF2-40B4-BE49-F238E27FC236}">
                <a16:creationId xmlns:a16="http://schemas.microsoft.com/office/drawing/2014/main" id="{DED39AA0-24CF-4B6F-8EBF-E73746D9BC51}"/>
              </a:ext>
            </a:extLst>
          </p:cNvPr>
          <p:cNvSpPr/>
          <p:nvPr/>
        </p:nvSpPr>
        <p:spPr bwMode="auto">
          <a:xfrm>
            <a:off x="1619250" y="3429000"/>
            <a:ext cx="215900" cy="2016125"/>
          </a:xfrm>
          <a:prstGeom prst="leftBrace">
            <a:avLst>
              <a:gd name="adj1" fmla="val 235369"/>
              <a:gd name="adj2" fmla="val 50000"/>
            </a:avLst>
          </a:prstGeom>
          <a:noFill/>
          <a:ln w="9525">
            <a:solidFill>
              <a:schemeClr val="tx1"/>
            </a:solidFill>
            <a:round/>
          </a:ln>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37220" name="Rectangle 7">
            <a:extLst>
              <a:ext uri="{FF2B5EF4-FFF2-40B4-BE49-F238E27FC236}">
                <a16:creationId xmlns:a16="http://schemas.microsoft.com/office/drawing/2014/main" id="{3FED0043-3283-47C5-8213-BC3B98F09854}"/>
              </a:ext>
            </a:extLst>
          </p:cNvPr>
          <p:cNvSpPr>
            <a:spLocks noChangeArrowheads="1"/>
          </p:cNvSpPr>
          <p:nvPr/>
        </p:nvSpPr>
        <p:spPr bwMode="auto">
          <a:xfrm>
            <a:off x="395288" y="836613"/>
            <a:ext cx="208848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微控制器的种类</a:t>
            </a:r>
          </a:p>
        </p:txBody>
      </p:sp>
      <p:sp>
        <p:nvSpPr>
          <p:cNvPr id="9" name="矩形 8">
            <a:extLst>
              <a:ext uri="{FF2B5EF4-FFF2-40B4-BE49-F238E27FC236}">
                <a16:creationId xmlns:a16="http://schemas.microsoft.com/office/drawing/2014/main" id="{D9650AF3-4A7A-4CAC-83B1-B2F056F91D9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7954" name="Rectangle 2">
            <a:extLst>
              <a:ext uri="{FF2B5EF4-FFF2-40B4-BE49-F238E27FC236}">
                <a16:creationId xmlns:a16="http://schemas.microsoft.com/office/drawing/2014/main" id="{73395906-46E1-40AD-A788-582B0C216061}"/>
              </a:ext>
            </a:extLst>
          </p:cNvPr>
          <p:cNvSpPr>
            <a:spLocks noChangeArrowheads="1"/>
          </p:cNvSpPr>
          <p:nvPr/>
        </p:nvSpPr>
        <p:spPr bwMode="auto">
          <a:xfrm>
            <a:off x="395288" y="5661025"/>
            <a:ext cx="7067550" cy="1036638"/>
          </a:xfrm>
          <a:prstGeom prst="rect">
            <a:avLst/>
          </a:prstGeom>
          <a:noFill/>
          <a:ln>
            <a:noFill/>
          </a:ln>
          <a:effectLst/>
        </p:spPr>
        <p:txBody>
          <a:bodyPr/>
          <a:lstStyle>
            <a:lvl1pPr marL="355600" indent="-355600">
              <a:lnSpc>
                <a:spcPct val="120000"/>
              </a:lnSpc>
              <a:buClr>
                <a:schemeClr val="tx2"/>
              </a:buClr>
              <a:buBlip>
                <a:blip r:embed="rId3"/>
              </a:buBlip>
              <a:defRPr sz="24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1pPr>
            <a:lvl2pPr marL="998855" indent="-285750">
              <a:lnSpc>
                <a:spcPct val="120000"/>
              </a:lnSpc>
              <a:buClr>
                <a:schemeClr val="tx2"/>
              </a:buClr>
              <a:buSzPct val="90000"/>
              <a:buChar char="l"/>
              <a:defRPr sz="20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2pPr>
            <a:lvl3pPr marL="1406525" indent="-228600">
              <a:buChar char="•"/>
              <a:defRPr sz="2000">
                <a:solidFill>
                  <a:schemeClr val="tx1"/>
                </a:solidFill>
                <a:latin typeface="Times New Roman" panose="02020603050405020304" pitchFamily="18" charset="0"/>
                <a:ea typeface="宋体" panose="02010600030101010101" pitchFamily="2" charset="-122"/>
              </a:defRPr>
            </a:lvl3pPr>
            <a:lvl4pPr marL="1814830" indent="-228600">
              <a:buChar char="–"/>
              <a:defRPr>
                <a:solidFill>
                  <a:schemeClr val="tx1"/>
                </a:solidFill>
                <a:latin typeface="Times New Roman" panose="02020603050405020304" pitchFamily="18" charset="0"/>
                <a:ea typeface="宋体" panose="02010600030101010101" pitchFamily="2" charset="-122"/>
              </a:defRPr>
            </a:lvl4pPr>
            <a:lvl5pPr marL="2222500" indent="-228600">
              <a:buChar char="»"/>
              <a:defRPr>
                <a:solidFill>
                  <a:schemeClr val="tx1"/>
                </a:solidFill>
                <a:latin typeface="Times New Roman" panose="02020603050405020304" pitchFamily="18" charset="0"/>
                <a:ea typeface="宋体" panose="02010600030101010101" pitchFamily="2" charset="-122"/>
              </a:defRPr>
            </a:lvl5pPr>
            <a:lvl6pPr marL="26797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marL="31369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marL="35941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marL="40513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Wingdings" panose="05000000000000000000" pitchFamily="2" charset="2"/>
              <a:buNone/>
              <a:defRPr/>
            </a:pPr>
            <a:endParaRPr lang="en-US" altLang="zh-CN" sz="1800"/>
          </a:p>
        </p:txBody>
      </p:sp>
      <p:sp>
        <p:nvSpPr>
          <p:cNvPr id="2557956" name="Text Box 4">
            <a:extLst>
              <a:ext uri="{FF2B5EF4-FFF2-40B4-BE49-F238E27FC236}">
                <a16:creationId xmlns:a16="http://schemas.microsoft.com/office/drawing/2014/main" id="{790C2563-ED6D-48B4-A2A4-41F0DE05A9EC}"/>
              </a:ext>
            </a:extLst>
          </p:cNvPr>
          <p:cNvSpPr txBox="1">
            <a:spLocks noChangeArrowheads="1"/>
          </p:cNvSpPr>
          <p:nvPr/>
        </p:nvSpPr>
        <p:spPr bwMode="auto">
          <a:xfrm>
            <a:off x="468313" y="833438"/>
            <a:ext cx="8675687" cy="5424049"/>
          </a:xfrm>
          <a:prstGeom prst="rect">
            <a:avLst/>
          </a:prstGeom>
          <a:noFill/>
          <a:ln>
            <a:noFill/>
          </a:ln>
          <a:effectLst/>
        </p:spPr>
        <p:txBody>
          <a:bodyPr>
            <a:spAutoFit/>
          </a:bodyPr>
          <a:lstStyle>
            <a:defPPr>
              <a:defRPr lang="zh-CN"/>
            </a:defPPr>
            <a:lvl1pPr eaLnBrk="1" hangingPunct="1">
              <a:lnSpc>
                <a:spcPct val="150000"/>
              </a:lnSpc>
              <a:spcBef>
                <a:spcPct val="50000"/>
              </a:spcBef>
              <a:buClr>
                <a:schemeClr val="accent1"/>
              </a:buClr>
              <a:buFont typeface="Wingdings" panose="05000000000000000000" pitchFamily="2" charset="2"/>
              <a:buNone/>
              <a:defRPr sz="2000" b="1">
                <a:latin typeface="微软雅黑" panose="020B0503020204020204" pitchFamily="34" charset="-122"/>
                <a:ea typeface="微软雅黑" panose="020B0503020204020204" pitchFamily="34" charset="-122"/>
              </a:defRPr>
            </a:lvl1pPr>
          </a:lstStyle>
          <a:p>
            <a:pPr>
              <a:defRPr/>
            </a:pPr>
            <a:r>
              <a:rPr lang="zh-CN" altLang="en-US" dirty="0"/>
              <a:t>（</a:t>
            </a:r>
            <a:r>
              <a:rPr lang="en-US" altLang="zh-CN" dirty="0"/>
              <a:t>2</a:t>
            </a:r>
            <a:r>
              <a:rPr lang="zh-CN" altLang="en-US" dirty="0"/>
              <a:t>）按主要厂家分类（</a:t>
            </a:r>
            <a:r>
              <a:rPr lang="en-US" altLang="zh-CN" dirty="0"/>
              <a:t>8</a:t>
            </a:r>
            <a:r>
              <a:rPr lang="zh-CN" altLang="en-US" dirty="0"/>
              <a:t>位机）</a:t>
            </a:r>
          </a:p>
          <a:p>
            <a:pPr marL="342900" indent="106363">
              <a:buFont typeface="Wingdings" panose="05000000000000000000" pitchFamily="2" charset="2"/>
              <a:buChar char="l"/>
              <a:defRPr/>
            </a:pPr>
            <a:r>
              <a:rPr lang="en-US" altLang="zh-CN" dirty="0"/>
              <a:t>Intel ——  MCS-51</a:t>
            </a:r>
            <a:r>
              <a:rPr lang="zh-CN" altLang="en-US" dirty="0"/>
              <a:t>系列</a:t>
            </a:r>
          </a:p>
          <a:p>
            <a:pPr marL="342900" indent="106363">
              <a:buFont typeface="Wingdings" panose="05000000000000000000" pitchFamily="2" charset="2"/>
              <a:buChar char="l"/>
              <a:defRPr/>
            </a:pPr>
            <a:r>
              <a:rPr lang="en-US" altLang="zh-CN" dirty="0"/>
              <a:t>Philips —— 80C51</a:t>
            </a:r>
            <a:r>
              <a:rPr lang="zh-CN" altLang="en-US" dirty="0"/>
              <a:t>系列、</a:t>
            </a:r>
            <a:r>
              <a:rPr lang="en-US" altLang="zh-CN" dirty="0"/>
              <a:t>51LPC</a:t>
            </a:r>
            <a:r>
              <a:rPr lang="zh-CN" altLang="en-US" dirty="0"/>
              <a:t>系列 </a:t>
            </a:r>
          </a:p>
          <a:p>
            <a:pPr marL="342900" indent="106363">
              <a:defRPr/>
            </a:pPr>
            <a:r>
              <a:rPr lang="zh-CN" altLang="en-US" dirty="0"/>
              <a:t>                     典型    </a:t>
            </a:r>
            <a:r>
              <a:rPr lang="en-US" altLang="zh-CN" dirty="0"/>
              <a:t>P87LPC76X</a:t>
            </a:r>
            <a:r>
              <a:rPr lang="zh-CN" altLang="en-US" dirty="0"/>
              <a:t>、</a:t>
            </a:r>
            <a:r>
              <a:rPr lang="en-US" altLang="zh-CN" dirty="0"/>
              <a:t>P87LPC93X</a:t>
            </a:r>
          </a:p>
          <a:p>
            <a:pPr marL="342900" indent="106363">
              <a:buFont typeface="Wingdings" panose="05000000000000000000" pitchFamily="2" charset="2"/>
              <a:buChar char="l"/>
              <a:defRPr/>
            </a:pPr>
            <a:r>
              <a:rPr lang="en-US" altLang="zh-CN" dirty="0">
                <a:solidFill>
                  <a:srgbClr val="FF0000"/>
                </a:solidFill>
              </a:rPr>
              <a:t>ATMEL —— AT89C51</a:t>
            </a:r>
            <a:r>
              <a:rPr lang="zh-CN" altLang="en-US" dirty="0">
                <a:solidFill>
                  <a:srgbClr val="FF0000"/>
                </a:solidFill>
              </a:rPr>
              <a:t>系列，</a:t>
            </a:r>
            <a:r>
              <a:rPr lang="en-US" altLang="zh-CN" dirty="0">
                <a:solidFill>
                  <a:srgbClr val="FF0000"/>
                </a:solidFill>
              </a:rPr>
              <a:t>AVR</a:t>
            </a:r>
            <a:r>
              <a:rPr lang="zh-CN" altLang="en-US" dirty="0">
                <a:solidFill>
                  <a:srgbClr val="FF0000"/>
                </a:solidFill>
              </a:rPr>
              <a:t>系列</a:t>
            </a:r>
            <a:endParaRPr lang="en-US" altLang="zh-CN" dirty="0">
              <a:solidFill>
                <a:srgbClr val="FF0000"/>
              </a:solidFill>
            </a:endParaRPr>
          </a:p>
          <a:p>
            <a:pPr marL="342900" indent="106363">
              <a:buFont typeface="Wingdings" panose="05000000000000000000" pitchFamily="2" charset="2"/>
              <a:buChar char="l"/>
              <a:defRPr/>
            </a:pPr>
            <a:r>
              <a:rPr lang="en-US" altLang="zh-CN" dirty="0"/>
              <a:t>Motorola (Freescale) ——68</a:t>
            </a:r>
            <a:r>
              <a:rPr lang="zh-CN" altLang="en-US" dirty="0"/>
              <a:t>、</a:t>
            </a:r>
            <a:r>
              <a:rPr lang="en-US" altLang="zh-CN" dirty="0"/>
              <a:t>HC08</a:t>
            </a:r>
            <a:r>
              <a:rPr lang="zh-CN" altLang="en-US" dirty="0"/>
              <a:t>、</a:t>
            </a:r>
            <a:r>
              <a:rPr lang="en-US" altLang="zh-CN" dirty="0"/>
              <a:t>S08</a:t>
            </a:r>
            <a:r>
              <a:rPr lang="zh-CN" altLang="en-US" dirty="0"/>
              <a:t>系列</a:t>
            </a:r>
          </a:p>
          <a:p>
            <a:pPr marL="342900" indent="106363">
              <a:buFont typeface="Wingdings" panose="05000000000000000000" pitchFamily="2" charset="2"/>
              <a:buChar char="l"/>
              <a:defRPr/>
            </a:pPr>
            <a:r>
              <a:rPr lang="en-US" altLang="zh-CN" dirty="0"/>
              <a:t>Microchip —— PIC</a:t>
            </a:r>
            <a:r>
              <a:rPr lang="zh-CN" altLang="en-US" dirty="0"/>
              <a:t>系列</a:t>
            </a:r>
          </a:p>
          <a:p>
            <a:pPr marL="342900" indent="106363">
              <a:buFont typeface="Wingdings" panose="05000000000000000000" pitchFamily="2" charset="2"/>
              <a:buChar char="l"/>
              <a:defRPr/>
            </a:pPr>
            <a:r>
              <a:rPr lang="en-US" altLang="zh-CN" dirty="0"/>
              <a:t>Toshiba —— TMP87</a:t>
            </a:r>
            <a:r>
              <a:rPr lang="zh-CN" altLang="en-US" dirty="0"/>
              <a:t>、</a:t>
            </a:r>
            <a:r>
              <a:rPr lang="en-US" altLang="zh-CN" dirty="0"/>
              <a:t>88</a:t>
            </a:r>
            <a:r>
              <a:rPr lang="zh-CN" altLang="en-US" dirty="0"/>
              <a:t>、</a:t>
            </a:r>
            <a:r>
              <a:rPr lang="en-US" altLang="zh-CN" dirty="0"/>
              <a:t>90</a:t>
            </a:r>
            <a:r>
              <a:rPr lang="zh-CN" altLang="en-US" dirty="0"/>
              <a:t>系列</a:t>
            </a:r>
          </a:p>
          <a:p>
            <a:pPr marL="342900" indent="106363">
              <a:buFont typeface="Wingdings" panose="05000000000000000000" pitchFamily="2" charset="2"/>
              <a:buChar char="l"/>
              <a:defRPr/>
            </a:pPr>
            <a:r>
              <a:rPr lang="en-US" altLang="zh-CN" dirty="0"/>
              <a:t>SAMSUNG —— KS86</a:t>
            </a:r>
            <a:r>
              <a:rPr lang="zh-CN" altLang="en-US" dirty="0"/>
              <a:t>、</a:t>
            </a:r>
            <a:r>
              <a:rPr lang="en-US" altLang="zh-CN" dirty="0"/>
              <a:t>SAM88RC</a:t>
            </a:r>
            <a:r>
              <a:rPr lang="zh-CN" altLang="en-US" dirty="0"/>
              <a:t>系列</a:t>
            </a:r>
          </a:p>
        </p:txBody>
      </p:sp>
      <p:sp>
        <p:nvSpPr>
          <p:cNvPr id="8" name="矩形 7">
            <a:extLst>
              <a:ext uri="{FF2B5EF4-FFF2-40B4-BE49-F238E27FC236}">
                <a16:creationId xmlns:a16="http://schemas.microsoft.com/office/drawing/2014/main" id="{6402693A-469D-4C9D-A512-11DCD2FA564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02" name="Rectangle 2">
            <a:extLst>
              <a:ext uri="{FF2B5EF4-FFF2-40B4-BE49-F238E27FC236}">
                <a16:creationId xmlns:a16="http://schemas.microsoft.com/office/drawing/2014/main" id="{399655D5-3C8F-4671-82C8-267D0B7F1CC4}"/>
              </a:ext>
            </a:extLst>
          </p:cNvPr>
          <p:cNvSpPr>
            <a:spLocks noChangeArrowheads="1"/>
          </p:cNvSpPr>
          <p:nvPr/>
        </p:nvSpPr>
        <p:spPr bwMode="auto">
          <a:xfrm>
            <a:off x="395288" y="5661025"/>
            <a:ext cx="7067550" cy="1036638"/>
          </a:xfrm>
          <a:prstGeom prst="rect">
            <a:avLst/>
          </a:prstGeom>
          <a:noFill/>
          <a:ln>
            <a:noFill/>
          </a:ln>
          <a:effectLst/>
        </p:spPr>
        <p:txBody>
          <a:bodyPr/>
          <a:lstStyle>
            <a:lvl1pPr marL="355600" indent="-355600">
              <a:lnSpc>
                <a:spcPct val="120000"/>
              </a:lnSpc>
              <a:buClr>
                <a:schemeClr val="tx2"/>
              </a:buClr>
              <a:buBlip>
                <a:blip r:embed="rId3"/>
              </a:buBlip>
              <a:defRPr sz="24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1pPr>
            <a:lvl2pPr marL="998855" indent="-285750">
              <a:lnSpc>
                <a:spcPct val="120000"/>
              </a:lnSpc>
              <a:buClr>
                <a:schemeClr val="tx2"/>
              </a:buClr>
              <a:buSzPct val="90000"/>
              <a:buChar char="l"/>
              <a:defRPr sz="20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2pPr>
            <a:lvl3pPr marL="1406525" indent="-228600">
              <a:buChar char="•"/>
              <a:defRPr sz="2000">
                <a:solidFill>
                  <a:schemeClr val="tx1"/>
                </a:solidFill>
                <a:latin typeface="Times New Roman" panose="02020603050405020304" pitchFamily="18" charset="0"/>
                <a:ea typeface="宋体" panose="02010600030101010101" pitchFamily="2" charset="-122"/>
              </a:defRPr>
            </a:lvl3pPr>
            <a:lvl4pPr marL="1814830" indent="-228600">
              <a:buChar char="–"/>
              <a:defRPr>
                <a:solidFill>
                  <a:schemeClr val="tx1"/>
                </a:solidFill>
                <a:latin typeface="Times New Roman" panose="02020603050405020304" pitchFamily="18" charset="0"/>
                <a:ea typeface="宋体" panose="02010600030101010101" pitchFamily="2" charset="-122"/>
              </a:defRPr>
            </a:lvl4pPr>
            <a:lvl5pPr marL="2222500" indent="-228600">
              <a:buChar char="»"/>
              <a:defRPr>
                <a:solidFill>
                  <a:schemeClr val="tx1"/>
                </a:solidFill>
                <a:latin typeface="Times New Roman" panose="02020603050405020304" pitchFamily="18" charset="0"/>
                <a:ea typeface="宋体" panose="02010600030101010101" pitchFamily="2" charset="-122"/>
              </a:defRPr>
            </a:lvl5pPr>
            <a:lvl6pPr marL="26797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marL="31369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marL="35941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marL="40513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Wingdings" panose="05000000000000000000" pitchFamily="2" charset="2"/>
              <a:buNone/>
              <a:defRPr/>
            </a:pPr>
            <a:endParaRPr lang="en-US" altLang="zh-CN" sz="1800"/>
          </a:p>
        </p:txBody>
      </p:sp>
      <p:sp>
        <p:nvSpPr>
          <p:cNvPr id="141315" name="Text Box 4">
            <a:extLst>
              <a:ext uri="{FF2B5EF4-FFF2-40B4-BE49-F238E27FC236}">
                <a16:creationId xmlns:a16="http://schemas.microsoft.com/office/drawing/2014/main" id="{17D70FF9-D017-4B81-80AD-52DE14410147}"/>
              </a:ext>
            </a:extLst>
          </p:cNvPr>
          <p:cNvSpPr txBox="1">
            <a:spLocks noChangeArrowheads="1"/>
          </p:cNvSpPr>
          <p:nvPr/>
        </p:nvSpPr>
        <p:spPr bwMode="auto">
          <a:xfrm>
            <a:off x="107950" y="1341438"/>
            <a:ext cx="87852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800100" indent="-34290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尽管种类繁多，但</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位机种目前往往以</a:t>
            </a:r>
            <a:r>
              <a:rPr lang="en-US" altLang="zh-CN" sz="2000" b="1" dirty="0">
                <a:solidFill>
                  <a:srgbClr val="0000FF"/>
                </a:solidFill>
                <a:latin typeface="微软雅黑" panose="020B0503020204020204" pitchFamily="34" charset="-122"/>
                <a:ea typeface="微软雅黑" panose="020B0503020204020204" pitchFamily="34" charset="-122"/>
              </a:rPr>
              <a:t>Intel</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Philips</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ATMEL</a:t>
            </a:r>
            <a:r>
              <a:rPr lang="zh-CN" altLang="en-US" sz="2000" b="1" dirty="0">
                <a:latin typeface="微软雅黑" panose="020B0503020204020204" pitchFamily="34" charset="-122"/>
                <a:ea typeface="微软雅黑" panose="020B0503020204020204" pitchFamily="34" charset="-122"/>
              </a:rPr>
              <a:t>公司的</a:t>
            </a:r>
            <a:r>
              <a:rPr lang="en-US" altLang="zh-CN" sz="2000" b="1" dirty="0">
                <a:solidFill>
                  <a:srgbClr val="0000FF"/>
                </a:solidFill>
                <a:latin typeface="微软雅黑" panose="020B0503020204020204" pitchFamily="34" charset="-122"/>
                <a:ea typeface="微软雅黑" panose="020B0503020204020204" pitchFamily="34" charset="-122"/>
              </a:rPr>
              <a:t>51</a:t>
            </a:r>
            <a:r>
              <a:rPr lang="zh-CN" altLang="en-US" sz="2000" b="1" dirty="0">
                <a:solidFill>
                  <a:srgbClr val="0000FF"/>
                </a:solidFill>
                <a:latin typeface="微软雅黑" panose="020B0503020204020204" pitchFamily="34" charset="-122"/>
                <a:ea typeface="微软雅黑" panose="020B0503020204020204" pitchFamily="34" charset="-122"/>
              </a:rPr>
              <a:t>系列为主</a:t>
            </a:r>
            <a:r>
              <a:rPr lang="zh-CN" altLang="en-US" sz="2000" b="1" dirty="0">
                <a:latin typeface="微软雅黑" panose="020B0503020204020204" pitchFamily="34" charset="-122"/>
                <a:ea typeface="微软雅黑" panose="020B0503020204020204" pitchFamily="34" charset="-122"/>
              </a:rPr>
              <a:t>。原因是：</a:t>
            </a:r>
          </a:p>
          <a:p>
            <a:pPr lvl="1">
              <a:lnSpc>
                <a:spcPct val="150000"/>
              </a:lnSpc>
              <a:spcBef>
                <a:spcPct val="0"/>
              </a:spcBef>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Intel</a:t>
            </a:r>
            <a:r>
              <a:rPr lang="zh-CN" altLang="en-US" sz="2000" b="1" dirty="0">
                <a:latin typeface="微软雅黑" panose="020B0503020204020204" pitchFamily="34" charset="-122"/>
                <a:ea typeface="微软雅黑" panose="020B0503020204020204" pitchFamily="34" charset="-122"/>
              </a:rPr>
              <a:t>公司实力强大，产品普及性，通用性好，品种多，开发系统配套十分方便。</a:t>
            </a:r>
          </a:p>
          <a:p>
            <a:pPr lvl="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指令系统简单并与</a:t>
            </a:r>
            <a:r>
              <a:rPr lang="en-US" altLang="zh-CN" sz="2000" b="1" dirty="0">
                <a:latin typeface="微软雅黑" panose="020B0503020204020204" pitchFamily="34" charset="-122"/>
                <a:ea typeface="微软雅黑" panose="020B0503020204020204" pitchFamily="34" charset="-122"/>
              </a:rPr>
              <a:t>Z80</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8086</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8088</a:t>
            </a:r>
            <a:r>
              <a:rPr lang="zh-CN" altLang="en-US" sz="2000" b="1" dirty="0">
                <a:latin typeface="微软雅黑" panose="020B0503020204020204" pitchFamily="34" charset="-122"/>
                <a:ea typeface="微软雅黑" panose="020B0503020204020204" pitchFamily="34" charset="-122"/>
              </a:rPr>
              <a:t>有相同之处。</a:t>
            </a:r>
          </a:p>
          <a:p>
            <a:pPr lvl="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特别是</a:t>
            </a:r>
            <a:r>
              <a:rPr lang="en-US" altLang="zh-CN" sz="2000" b="1" dirty="0">
                <a:latin typeface="微软雅黑" panose="020B0503020204020204" pitchFamily="34" charset="-122"/>
                <a:ea typeface="微软雅黑" panose="020B0503020204020204" pitchFamily="34" charset="-122"/>
              </a:rPr>
              <a:t>Philips</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ATMEL</a:t>
            </a:r>
            <a:r>
              <a:rPr lang="zh-CN" altLang="en-US" sz="2000" b="1" dirty="0">
                <a:latin typeface="微软雅黑" panose="020B0503020204020204" pitchFamily="34" charset="-122"/>
                <a:ea typeface="微软雅黑" panose="020B0503020204020204" pitchFamily="34" charset="-122"/>
              </a:rPr>
              <a:t>公司与</a:t>
            </a:r>
            <a:r>
              <a:rPr lang="en-US" altLang="zh-CN" sz="2000" b="1" dirty="0">
                <a:latin typeface="微软雅黑" panose="020B0503020204020204" pitchFamily="34" charset="-122"/>
                <a:ea typeface="微软雅黑" panose="020B0503020204020204" pitchFamily="34" charset="-122"/>
              </a:rPr>
              <a:t>Intel</a:t>
            </a:r>
            <a:r>
              <a:rPr lang="zh-CN" altLang="en-US" sz="2000" b="1" dirty="0">
                <a:latin typeface="微软雅黑" panose="020B0503020204020204" pitchFamily="34" charset="-122"/>
                <a:ea typeface="微软雅黑" panose="020B0503020204020204" pitchFamily="34" charset="-122"/>
              </a:rPr>
              <a:t>公司合作使用</a:t>
            </a:r>
            <a:r>
              <a:rPr lang="en-US" altLang="zh-CN" sz="2000" b="1" dirty="0">
                <a:latin typeface="微软雅黑" panose="020B0503020204020204" pitchFamily="34" charset="-122"/>
                <a:ea typeface="微软雅黑" panose="020B0503020204020204" pitchFamily="34" charset="-122"/>
              </a:rPr>
              <a:t>8031</a:t>
            </a:r>
            <a:r>
              <a:rPr lang="zh-CN" altLang="en-US" sz="2000" b="1" dirty="0">
                <a:latin typeface="微软雅黑" panose="020B0503020204020204" pitchFamily="34" charset="-122"/>
                <a:ea typeface="微软雅黑" panose="020B0503020204020204" pitchFamily="34" charset="-122"/>
              </a:rPr>
              <a:t>内核技术后，大大提高了</a:t>
            </a:r>
            <a:r>
              <a:rPr lang="en-US" altLang="zh-CN" sz="2000" b="1" dirty="0">
                <a:latin typeface="微软雅黑" panose="020B0503020204020204" pitchFamily="34" charset="-122"/>
                <a:ea typeface="微软雅黑" panose="020B0503020204020204" pitchFamily="34" charset="-122"/>
              </a:rPr>
              <a:t>51</a:t>
            </a:r>
            <a:r>
              <a:rPr lang="zh-CN" altLang="en-US" sz="2000" b="1" dirty="0">
                <a:latin typeface="微软雅黑" panose="020B0503020204020204" pitchFamily="34" charset="-122"/>
                <a:ea typeface="微软雅黑" panose="020B0503020204020204" pitchFamily="34" charset="-122"/>
              </a:rPr>
              <a:t>系列的普及性。</a:t>
            </a:r>
          </a:p>
          <a:p>
            <a:pPr lvl="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特别适合初学者。</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这些就是我们选择学习</a:t>
            </a:r>
            <a:r>
              <a:rPr lang="en-US" altLang="zh-CN" sz="2000" b="1" dirty="0">
                <a:latin typeface="微软雅黑" panose="020B0503020204020204" pitchFamily="34" charset="-122"/>
                <a:ea typeface="微软雅黑" panose="020B0503020204020204" pitchFamily="34" charset="-122"/>
              </a:rPr>
              <a:t>MCS-51</a:t>
            </a:r>
            <a:r>
              <a:rPr lang="zh-CN" altLang="en-US" sz="2000" b="1" dirty="0">
                <a:latin typeface="微软雅黑" panose="020B0503020204020204" pitchFamily="34" charset="-122"/>
                <a:ea typeface="微软雅黑" panose="020B0503020204020204" pitchFamily="34" charset="-122"/>
              </a:rPr>
              <a:t>系列的原因。</a:t>
            </a:r>
          </a:p>
        </p:txBody>
      </p:sp>
      <p:sp>
        <p:nvSpPr>
          <p:cNvPr id="8" name="矩形 7">
            <a:extLst>
              <a:ext uri="{FF2B5EF4-FFF2-40B4-BE49-F238E27FC236}">
                <a16:creationId xmlns:a16="http://schemas.microsoft.com/office/drawing/2014/main" id="{6CAEAD2A-4809-4FBA-A6A3-76D79E5756D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050" name="Rectangle 2">
            <a:extLst>
              <a:ext uri="{FF2B5EF4-FFF2-40B4-BE49-F238E27FC236}">
                <a16:creationId xmlns:a16="http://schemas.microsoft.com/office/drawing/2014/main" id="{D4F79582-9925-407B-890E-B27A566F48E0}"/>
              </a:ext>
            </a:extLst>
          </p:cNvPr>
          <p:cNvSpPr>
            <a:spLocks noChangeArrowheads="1"/>
          </p:cNvSpPr>
          <p:nvPr/>
        </p:nvSpPr>
        <p:spPr bwMode="auto">
          <a:xfrm>
            <a:off x="395288" y="5661025"/>
            <a:ext cx="7067550" cy="1036638"/>
          </a:xfrm>
          <a:prstGeom prst="rect">
            <a:avLst/>
          </a:prstGeom>
          <a:noFill/>
          <a:ln>
            <a:noFill/>
          </a:ln>
          <a:effectLst/>
        </p:spPr>
        <p:txBody>
          <a:bodyPr/>
          <a:lstStyle>
            <a:lvl1pPr marL="355600" indent="-355600">
              <a:lnSpc>
                <a:spcPct val="120000"/>
              </a:lnSpc>
              <a:buClr>
                <a:schemeClr val="tx2"/>
              </a:buClr>
              <a:buBlip>
                <a:blip r:embed="rId3"/>
              </a:buBlip>
              <a:defRPr sz="24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1pPr>
            <a:lvl2pPr marL="998855" indent="-285750">
              <a:lnSpc>
                <a:spcPct val="120000"/>
              </a:lnSpc>
              <a:buClr>
                <a:schemeClr val="tx2"/>
              </a:buClr>
              <a:buSzPct val="90000"/>
              <a:buChar char="l"/>
              <a:defRPr sz="20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2pPr>
            <a:lvl3pPr marL="1406525" indent="-228600">
              <a:buChar char="•"/>
              <a:defRPr sz="2000">
                <a:solidFill>
                  <a:schemeClr val="tx1"/>
                </a:solidFill>
                <a:latin typeface="Times New Roman" panose="02020603050405020304" pitchFamily="18" charset="0"/>
                <a:ea typeface="宋体" panose="02010600030101010101" pitchFamily="2" charset="-122"/>
              </a:defRPr>
            </a:lvl3pPr>
            <a:lvl4pPr marL="1814830" indent="-228600">
              <a:buChar char="–"/>
              <a:defRPr>
                <a:solidFill>
                  <a:schemeClr val="tx1"/>
                </a:solidFill>
                <a:latin typeface="Times New Roman" panose="02020603050405020304" pitchFamily="18" charset="0"/>
                <a:ea typeface="宋体" panose="02010600030101010101" pitchFamily="2" charset="-122"/>
              </a:defRPr>
            </a:lvl4pPr>
            <a:lvl5pPr marL="2222500" indent="-228600">
              <a:buChar char="»"/>
              <a:defRPr>
                <a:solidFill>
                  <a:schemeClr val="tx1"/>
                </a:solidFill>
                <a:latin typeface="Times New Roman" panose="02020603050405020304" pitchFamily="18" charset="0"/>
                <a:ea typeface="宋体" panose="02010600030101010101" pitchFamily="2" charset="-122"/>
              </a:defRPr>
            </a:lvl5pPr>
            <a:lvl6pPr marL="26797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marL="31369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marL="35941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marL="40513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Wingdings" panose="05000000000000000000" pitchFamily="2" charset="2"/>
              <a:buNone/>
              <a:defRPr/>
            </a:pPr>
            <a:endParaRPr lang="en-US" altLang="zh-CN" sz="1800">
              <a:latin typeface="+mn-ea"/>
              <a:ea typeface="+mn-ea"/>
            </a:endParaRPr>
          </a:p>
        </p:txBody>
      </p:sp>
      <p:sp>
        <p:nvSpPr>
          <p:cNvPr id="143363" name="Rectangle 6">
            <a:extLst>
              <a:ext uri="{FF2B5EF4-FFF2-40B4-BE49-F238E27FC236}">
                <a16:creationId xmlns:a16="http://schemas.microsoft.com/office/drawing/2014/main" id="{997D413D-9D52-4765-86A3-E80DBCC02717}"/>
              </a:ext>
            </a:extLst>
          </p:cNvPr>
          <p:cNvSpPr>
            <a:spLocks noChangeArrowheads="1"/>
          </p:cNvSpPr>
          <p:nvPr/>
        </p:nvSpPr>
        <p:spPr bwMode="auto">
          <a:xfrm>
            <a:off x="142874" y="855663"/>
            <a:ext cx="363703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）按体系结构分类 </a:t>
            </a:r>
            <a:r>
              <a:rPr lang="zh-CN" altLang="en-US" sz="2000" b="1" dirty="0">
                <a:solidFill>
                  <a:srgbClr val="FF0000"/>
                </a:solidFill>
                <a:latin typeface="微软雅黑" panose="020B0503020204020204" pitchFamily="34" charset="-122"/>
                <a:ea typeface="微软雅黑" panose="020B0503020204020204" pitchFamily="34" charset="-122"/>
              </a:rPr>
              <a:t>（考点）</a:t>
            </a:r>
          </a:p>
        </p:txBody>
      </p:sp>
      <p:sp>
        <p:nvSpPr>
          <p:cNvPr id="2562055" name="Rectangle 7">
            <a:extLst>
              <a:ext uri="{FF2B5EF4-FFF2-40B4-BE49-F238E27FC236}">
                <a16:creationId xmlns:a16="http://schemas.microsoft.com/office/drawing/2014/main" id="{87073910-764B-4908-9CDE-5200E18D12BA}"/>
              </a:ext>
            </a:extLst>
          </p:cNvPr>
          <p:cNvSpPr>
            <a:spLocks noChangeArrowheads="1"/>
          </p:cNvSpPr>
          <p:nvPr/>
        </p:nvSpPr>
        <p:spPr bwMode="auto">
          <a:xfrm>
            <a:off x="250825" y="2708275"/>
            <a:ext cx="4943475" cy="3294063"/>
          </a:xfrm>
          <a:prstGeom prst="rect">
            <a:avLst/>
          </a:prstGeom>
          <a:noFill/>
          <a:ln>
            <a:noFill/>
          </a:ln>
          <a:effectLst/>
        </p:spPr>
        <p:txBody>
          <a:bodyPr/>
          <a:lstStyle/>
          <a:p>
            <a:pPr eaLnBrk="1" hangingPunct="1">
              <a:lnSpc>
                <a:spcPct val="150000"/>
              </a:lnSpc>
              <a:spcBef>
                <a:spcPts val="600"/>
              </a:spcBef>
              <a:buClr>
                <a:schemeClr val="accent1"/>
              </a:buClr>
              <a:buFont typeface="Wingdings" panose="05000000000000000000" pitchFamily="2" charset="2"/>
              <a:buNone/>
              <a:defRPr/>
            </a:pPr>
            <a:r>
              <a:rPr kumimoji="1" lang="zh-CN" altLang="en-US" sz="2000" b="1" dirty="0">
                <a:latin typeface="微软雅黑" panose="020B0503020204020204" pitchFamily="34" charset="-122"/>
                <a:ea typeface="微软雅黑" panose="020B0503020204020204" pitchFamily="34" charset="-122"/>
              </a:rPr>
              <a:t>       也称</a:t>
            </a:r>
            <a:r>
              <a:rPr kumimoji="1" lang="zh-CN" altLang="en-US" sz="2000" b="1" dirty="0">
                <a:solidFill>
                  <a:srgbClr val="FF0000"/>
                </a:solidFill>
                <a:latin typeface="微软雅黑" panose="020B0503020204020204" pitchFamily="34" charset="-122"/>
                <a:ea typeface="微软雅黑" panose="020B0503020204020204" pitchFamily="34" charset="-122"/>
              </a:rPr>
              <a:t>普林斯顿结构</a:t>
            </a:r>
            <a:r>
              <a:rPr kumimoji="1" lang="zh-CN" altLang="en-US" sz="2000" b="1" dirty="0">
                <a:latin typeface="微软雅黑" panose="020B0503020204020204" pitchFamily="34" charset="-122"/>
                <a:ea typeface="微软雅黑" panose="020B0503020204020204" pitchFamily="34" charset="-122"/>
              </a:rPr>
              <a:t>，是一种将</a:t>
            </a:r>
            <a:r>
              <a:rPr kumimoji="1" lang="zh-CN" altLang="en-US" sz="2000" b="1" dirty="0">
                <a:solidFill>
                  <a:srgbClr val="FF0000"/>
                </a:solidFill>
                <a:latin typeface="微软雅黑" panose="020B0503020204020204" pitchFamily="34" charset="-122"/>
                <a:ea typeface="微软雅黑" panose="020B0503020204020204" pitchFamily="34" charset="-122"/>
              </a:rPr>
              <a:t>程序指令存储器和数据存储器合并在一起的存储器结构</a:t>
            </a:r>
            <a:r>
              <a:rPr kumimoji="1" lang="zh-CN" altLang="en-US" sz="2000" b="1" dirty="0">
                <a:solidFill>
                  <a:srgbClr val="0000FF"/>
                </a:solidFill>
                <a:latin typeface="微软雅黑" panose="020B0503020204020204" pitchFamily="34" charset="-122"/>
                <a:ea typeface="微软雅黑" panose="020B0503020204020204" pitchFamily="34" charset="-122"/>
              </a:rPr>
              <a:t>。程序指令存储地址和数据存储地址指向同一个存储器的不同物理位置</a:t>
            </a:r>
            <a:r>
              <a:rPr kumimoji="1" lang="zh-CN" altLang="en-US" sz="2000" b="1" dirty="0">
                <a:latin typeface="微软雅黑" panose="020B0503020204020204" pitchFamily="34" charset="-122"/>
                <a:ea typeface="微软雅黑" panose="020B0503020204020204" pitchFamily="34" charset="-122"/>
              </a:rPr>
              <a:t>，但采用不同指令进行操作。因此</a:t>
            </a:r>
            <a:r>
              <a:rPr kumimoji="1" lang="zh-CN" altLang="en-US" sz="2000" b="1" dirty="0">
                <a:solidFill>
                  <a:srgbClr val="0000FF"/>
                </a:solidFill>
                <a:latin typeface="微软雅黑" panose="020B0503020204020204" pitchFamily="34" charset="-122"/>
                <a:ea typeface="微软雅黑" panose="020B0503020204020204" pitchFamily="34" charset="-122"/>
              </a:rPr>
              <a:t>程序指令和数据的宽度相同</a:t>
            </a:r>
            <a:r>
              <a:rPr kumimoji="1" lang="zh-CN" altLang="en-US" sz="2000" b="1" dirty="0">
                <a:latin typeface="微软雅黑" panose="020B0503020204020204" pitchFamily="34" charset="-122"/>
                <a:ea typeface="微软雅黑" panose="020B0503020204020204" pitchFamily="34" charset="-122"/>
              </a:rPr>
              <a:t>，如英特尔公司的</a:t>
            </a:r>
            <a:r>
              <a:rPr kumimoji="1" lang="en-US" altLang="zh-CN" sz="2000" b="1" dirty="0">
                <a:latin typeface="微软雅黑" panose="020B0503020204020204" pitchFamily="34" charset="-122"/>
                <a:ea typeface="微软雅黑" panose="020B0503020204020204" pitchFamily="34" charset="-122"/>
              </a:rPr>
              <a:t>8086</a:t>
            </a:r>
            <a:r>
              <a:rPr kumimoji="1" lang="zh-CN" altLang="en-US" sz="2000" b="1" dirty="0">
                <a:latin typeface="微软雅黑" panose="020B0503020204020204" pitchFamily="34" charset="-122"/>
                <a:ea typeface="微软雅黑" panose="020B0503020204020204" pitchFamily="34" charset="-122"/>
              </a:rPr>
              <a:t>中央处理器的程序指令和数据都是</a:t>
            </a:r>
            <a:r>
              <a:rPr kumimoji="1" lang="en-US" altLang="zh-CN" sz="2000" b="1" dirty="0">
                <a:latin typeface="微软雅黑" panose="020B0503020204020204" pitchFamily="34" charset="-122"/>
                <a:ea typeface="微软雅黑" panose="020B0503020204020204" pitchFamily="34" charset="-122"/>
              </a:rPr>
              <a:t>16</a:t>
            </a:r>
            <a:r>
              <a:rPr kumimoji="1" lang="zh-CN" altLang="en-US" sz="2000" b="1" dirty="0">
                <a:latin typeface="微软雅黑" panose="020B0503020204020204" pitchFamily="34" charset="-122"/>
                <a:ea typeface="微软雅黑" panose="020B0503020204020204" pitchFamily="34" charset="-122"/>
              </a:rPr>
              <a:t>位宽</a:t>
            </a:r>
            <a:r>
              <a:rPr kumimoji="1" lang="zh-CN" altLang="en-US" sz="2000" dirty="0">
                <a:latin typeface="微软雅黑" panose="020B0503020204020204" pitchFamily="34" charset="-122"/>
                <a:ea typeface="微软雅黑" panose="020B0503020204020204" pitchFamily="34" charset="-122"/>
              </a:rPr>
              <a:t>。</a:t>
            </a:r>
            <a:r>
              <a:rPr kumimoji="1" lang="zh-CN" altLang="en-US" sz="2000"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pic>
        <p:nvPicPr>
          <p:cNvPr id="143365" name="Picture 8" descr="未命名1">
            <a:extLst>
              <a:ext uri="{FF2B5EF4-FFF2-40B4-BE49-F238E27FC236}">
                <a16:creationId xmlns:a16="http://schemas.microsoft.com/office/drawing/2014/main" id="{73AB0E90-CC33-4A45-BC92-00D75CA50F0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2500313"/>
            <a:ext cx="3421063" cy="29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Rectangle 9">
            <a:extLst>
              <a:ext uri="{FF2B5EF4-FFF2-40B4-BE49-F238E27FC236}">
                <a16:creationId xmlns:a16="http://schemas.microsoft.com/office/drawing/2014/main" id="{43C1290F-EB9E-4181-9909-C2BC8C1B80B2}"/>
              </a:ext>
            </a:extLst>
          </p:cNvPr>
          <p:cNvSpPr>
            <a:spLocks noChangeArrowheads="1"/>
          </p:cNvSpPr>
          <p:nvPr/>
        </p:nvSpPr>
        <p:spPr bwMode="auto">
          <a:xfrm>
            <a:off x="928688" y="1427163"/>
            <a:ext cx="496887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可分为</a:t>
            </a:r>
            <a:r>
              <a:rPr lang="zh-CN" altLang="en-US" sz="2000" b="1" dirty="0">
                <a:solidFill>
                  <a:srgbClr val="FF0000"/>
                </a:solidFill>
                <a:latin typeface="微软雅黑" panose="020B0503020204020204" pitchFamily="34" charset="-122"/>
                <a:ea typeface="微软雅黑" panose="020B0503020204020204" pitchFamily="34" charset="-122"/>
              </a:rPr>
              <a:t>冯</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诺依曼结构和哈佛结构</a:t>
            </a:r>
          </a:p>
        </p:txBody>
      </p:sp>
      <p:sp>
        <p:nvSpPr>
          <p:cNvPr id="143367" name="Rectangle 10">
            <a:extLst>
              <a:ext uri="{FF2B5EF4-FFF2-40B4-BE49-F238E27FC236}">
                <a16:creationId xmlns:a16="http://schemas.microsoft.com/office/drawing/2014/main" id="{36C045C9-08AB-44DA-9E54-457533E2EA78}"/>
              </a:ext>
            </a:extLst>
          </p:cNvPr>
          <p:cNvSpPr>
            <a:spLocks noChangeArrowheads="1"/>
          </p:cNvSpPr>
          <p:nvPr/>
        </p:nvSpPr>
        <p:spPr bwMode="auto">
          <a:xfrm>
            <a:off x="684213" y="2141538"/>
            <a:ext cx="2385589"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&lt;1&gt;</a:t>
            </a:r>
            <a:r>
              <a:rPr lang="zh-CN" altLang="en-US" sz="2000" b="1" dirty="0">
                <a:solidFill>
                  <a:srgbClr val="FF0000"/>
                </a:solidFill>
                <a:latin typeface="微软雅黑" panose="020B0503020204020204" pitchFamily="34" charset="-122"/>
                <a:ea typeface="微软雅黑" panose="020B0503020204020204" pitchFamily="34" charset="-122"/>
              </a:rPr>
              <a:t>冯</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诺依曼结构</a:t>
            </a:r>
          </a:p>
        </p:txBody>
      </p:sp>
      <p:sp>
        <p:nvSpPr>
          <p:cNvPr id="12" name="矩形 11">
            <a:extLst>
              <a:ext uri="{FF2B5EF4-FFF2-40B4-BE49-F238E27FC236}">
                <a16:creationId xmlns:a16="http://schemas.microsoft.com/office/drawing/2014/main" id="{AA92BD75-E4C9-4D84-882E-A10B44CE508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5">
            <a:extLst>
              <a:ext uri="{FF2B5EF4-FFF2-40B4-BE49-F238E27FC236}">
                <a16:creationId xmlns:a16="http://schemas.microsoft.com/office/drawing/2014/main" id="{91B778F9-5E3F-4466-B02A-761C98920B45}"/>
              </a:ext>
            </a:extLst>
          </p:cNvPr>
          <p:cNvSpPr>
            <a:spLocks noChangeArrowheads="1"/>
          </p:cNvSpPr>
          <p:nvPr/>
        </p:nvSpPr>
        <p:spPr bwMode="auto">
          <a:xfrm>
            <a:off x="785813" y="1852613"/>
            <a:ext cx="31051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Clr>
                <a:schemeClr val="accent1"/>
              </a:buClr>
              <a:buFont typeface="Wingdings" panose="05000000000000000000" pitchFamily="2" charset="2"/>
              <a:buNone/>
            </a:pPr>
            <a:r>
              <a:rPr kumimoji="1" lang="zh-CN" altLang="en-US" sz="2000" b="1" dirty="0">
                <a:latin typeface="微软雅黑" panose="020B0503020204020204" pitchFamily="34" charset="-122"/>
                <a:ea typeface="微软雅黑" panose="020B0503020204020204" pitchFamily="34" charset="-122"/>
              </a:rPr>
              <a:t>      是一种将</a:t>
            </a:r>
            <a:r>
              <a:rPr kumimoji="1" lang="zh-CN" altLang="en-US" sz="2000" b="1" dirty="0">
                <a:solidFill>
                  <a:srgbClr val="FF0000"/>
                </a:solidFill>
                <a:latin typeface="微软雅黑" panose="020B0503020204020204" pitchFamily="34" charset="-122"/>
                <a:ea typeface="微软雅黑" panose="020B0503020204020204" pitchFamily="34" charset="-122"/>
              </a:rPr>
              <a:t>程序指令储存和数据储存分开的存储器结构 </a:t>
            </a:r>
            <a:r>
              <a:rPr kumimoji="1" lang="en-US" altLang="zh-CN" sz="2000" b="1" dirty="0">
                <a:solidFill>
                  <a:srgbClr val="0000FF"/>
                </a:solidFill>
                <a:latin typeface="微软雅黑" panose="020B0503020204020204" pitchFamily="34" charset="-122"/>
                <a:ea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rPr>
              <a:t>以便实现并行处理，执行时可以预先读取下一条指令</a:t>
            </a:r>
            <a:r>
              <a:rPr kumimoji="1" lang="en-US" altLang="zh-CN" sz="2000" b="1" dirty="0">
                <a:latin typeface="微软雅黑" panose="020B0503020204020204" pitchFamily="34" charset="-122"/>
                <a:ea typeface="微软雅黑" panose="020B0503020204020204" pitchFamily="34" charset="-122"/>
              </a:rPr>
              <a:t>,</a:t>
            </a:r>
            <a:r>
              <a:rPr kumimoji="1" lang="zh-CN" altLang="en-US" sz="2000" b="1" dirty="0">
                <a:solidFill>
                  <a:srgbClr val="0000FF"/>
                </a:solidFill>
                <a:latin typeface="微软雅黑" panose="020B0503020204020204" pitchFamily="34" charset="-122"/>
                <a:ea typeface="微软雅黑" panose="020B0503020204020204" pitchFamily="34" charset="-122"/>
              </a:rPr>
              <a:t>具有较高的执行效率 。</a:t>
            </a:r>
          </a:p>
        </p:txBody>
      </p:sp>
      <p:sp>
        <p:nvSpPr>
          <p:cNvPr id="145411" name="Rectangle 6">
            <a:extLst>
              <a:ext uri="{FF2B5EF4-FFF2-40B4-BE49-F238E27FC236}">
                <a16:creationId xmlns:a16="http://schemas.microsoft.com/office/drawing/2014/main" id="{60244968-09CD-4139-A2C0-23C6F217D614}"/>
              </a:ext>
            </a:extLst>
          </p:cNvPr>
          <p:cNvSpPr>
            <a:spLocks noChangeArrowheads="1"/>
          </p:cNvSpPr>
          <p:nvPr/>
        </p:nvSpPr>
        <p:spPr bwMode="auto">
          <a:xfrm>
            <a:off x="357188" y="5500688"/>
            <a:ext cx="7488237" cy="45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Microsoft YaHei Light" panose="020B0502040204020203" pitchFamily="34" charset="-122"/>
                <a:ea typeface="Microsoft YaHei Light" panose="020B0502040204020203" pitchFamily="34" charset="-122"/>
                <a:cs typeface="Microsoft YaHei Light" panose="020B0502040204020203" pitchFamily="34" charset="-122"/>
              </a:rPr>
              <a:t>     </a:t>
            </a:r>
            <a:r>
              <a:rPr lang="zh-CN" altLang="en-US" sz="2000" b="1" dirty="0">
                <a:solidFill>
                  <a:srgbClr val="FF0000"/>
                </a:solidFill>
                <a:latin typeface="Microsoft YaHei Light" panose="020B0502040204020203" pitchFamily="34" charset="-122"/>
                <a:ea typeface="Microsoft YaHei Light" panose="020B0502040204020203" pitchFamily="34" charset="-122"/>
                <a:cs typeface="Microsoft YaHei Light" panose="020B0502040204020203" pitchFamily="34" charset="-122"/>
              </a:rPr>
              <a:t>目前绝大部分微控制器包括</a:t>
            </a:r>
            <a:r>
              <a:rPr lang="en-US" altLang="zh-CN" sz="2000" b="1" dirty="0">
                <a:solidFill>
                  <a:srgbClr val="FF0000"/>
                </a:solidFill>
                <a:latin typeface="Microsoft YaHei Light" panose="020B0502040204020203" pitchFamily="34" charset="-122"/>
                <a:ea typeface="Microsoft YaHei Light" panose="020B0502040204020203" pitchFamily="34" charset="-122"/>
                <a:cs typeface="Microsoft YaHei Light" panose="020B0502040204020203" pitchFamily="34" charset="-122"/>
              </a:rPr>
              <a:t>MCS-51</a:t>
            </a:r>
            <a:r>
              <a:rPr lang="zh-CN" altLang="en-US" sz="2000" b="1" dirty="0">
                <a:solidFill>
                  <a:srgbClr val="FF0000"/>
                </a:solidFill>
                <a:latin typeface="Microsoft YaHei Light" panose="020B0502040204020203" pitchFamily="34" charset="-122"/>
                <a:ea typeface="Microsoft YaHei Light" panose="020B0502040204020203" pitchFamily="34" charset="-122"/>
                <a:cs typeface="Microsoft YaHei Light" panose="020B0502040204020203" pitchFamily="34" charset="-122"/>
              </a:rPr>
              <a:t>微控制器都属于哈佛结构。</a:t>
            </a:r>
          </a:p>
        </p:txBody>
      </p:sp>
      <p:sp>
        <p:nvSpPr>
          <p:cNvPr id="145412" name="Rectangle 8">
            <a:extLst>
              <a:ext uri="{FF2B5EF4-FFF2-40B4-BE49-F238E27FC236}">
                <a16:creationId xmlns:a16="http://schemas.microsoft.com/office/drawing/2014/main" id="{7925D438-B58F-4C03-B77C-9662B92509EC}"/>
              </a:ext>
            </a:extLst>
          </p:cNvPr>
          <p:cNvSpPr>
            <a:spLocks noChangeArrowheads="1"/>
          </p:cNvSpPr>
          <p:nvPr/>
        </p:nvSpPr>
        <p:spPr bwMode="auto">
          <a:xfrm>
            <a:off x="285750" y="1000125"/>
            <a:ext cx="478313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&lt;2&gt;</a:t>
            </a:r>
            <a:r>
              <a:rPr lang="zh-CN" altLang="en-US" sz="2000" b="1" dirty="0">
                <a:solidFill>
                  <a:srgbClr val="FF0000"/>
                </a:solidFill>
                <a:latin typeface="微软雅黑" panose="020B0503020204020204" pitchFamily="34" charset="-122"/>
                <a:ea typeface="微软雅黑" panose="020B0503020204020204" pitchFamily="34" charset="-122"/>
              </a:rPr>
              <a:t>哈佛结构（</a:t>
            </a:r>
            <a:r>
              <a:rPr lang="zh-CN" altLang="zh-CN" sz="2000" b="1" dirty="0">
                <a:solidFill>
                  <a:srgbClr val="FF0000"/>
                </a:solidFill>
                <a:latin typeface="微软雅黑" panose="020B0503020204020204" pitchFamily="34" charset="-122"/>
                <a:ea typeface="微软雅黑" panose="020B0503020204020204" pitchFamily="34" charset="-122"/>
              </a:rPr>
              <a:t>Harvard architecture</a:t>
            </a:r>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10" name="流程图: 过程 9">
            <a:extLst>
              <a:ext uri="{FF2B5EF4-FFF2-40B4-BE49-F238E27FC236}">
                <a16:creationId xmlns:a16="http://schemas.microsoft.com/office/drawing/2014/main" id="{DF7B27FF-5DD0-4DF7-9FA3-3F398635304D}"/>
              </a:ext>
            </a:extLst>
          </p:cNvPr>
          <p:cNvSpPr/>
          <p:nvPr/>
        </p:nvSpPr>
        <p:spPr bwMode="auto">
          <a:xfrm>
            <a:off x="6083300" y="1916113"/>
            <a:ext cx="1223963" cy="647700"/>
          </a:xfrm>
          <a:prstGeom prst="flowChartProcess">
            <a:avLst/>
          </a:prstGeom>
          <a:solidFill>
            <a:srgbClr val="FFCCFF"/>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ct val="130000"/>
              </a:lnSpc>
              <a:spcBef>
                <a:spcPct val="20000"/>
              </a:spcBef>
              <a:buClr>
                <a:schemeClr val="accent1"/>
              </a:buClr>
              <a:buFont typeface="Wingdings" panose="05000000000000000000" pitchFamily="2" charset="2"/>
              <a:buNone/>
              <a:defRPr/>
            </a:pPr>
            <a:r>
              <a:rPr lang="en-US" altLang="zh-CN" sz="2000"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ALU</a:t>
            </a:r>
            <a:endParaRPr lang="zh-CN" altLang="en-US" sz="2000"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1" name="流程图: 过程 10">
            <a:extLst>
              <a:ext uri="{FF2B5EF4-FFF2-40B4-BE49-F238E27FC236}">
                <a16:creationId xmlns:a16="http://schemas.microsoft.com/office/drawing/2014/main" id="{C87779C9-8941-418F-BA6A-036A9C0539C6}"/>
              </a:ext>
            </a:extLst>
          </p:cNvPr>
          <p:cNvSpPr/>
          <p:nvPr/>
        </p:nvSpPr>
        <p:spPr bwMode="auto">
          <a:xfrm>
            <a:off x="6097588" y="3135313"/>
            <a:ext cx="1223962" cy="647700"/>
          </a:xfrm>
          <a:prstGeom prst="flowChartProcess">
            <a:avLst/>
          </a:prstGeom>
          <a:solidFill>
            <a:srgbClr val="99FFCC"/>
          </a:solidFill>
          <a:ln w="19050" cap="flat" cmpd="sng" algn="ctr">
            <a:solidFill>
              <a:srgbClr val="FFFF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Control</a:t>
            </a:r>
          </a:p>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rPr>
              <a:t>Unit</a:t>
            </a:r>
            <a:endParaRPr lang="zh-CN" altLang="en-US"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2" name="流程图: 过程 11">
            <a:extLst>
              <a:ext uri="{FF2B5EF4-FFF2-40B4-BE49-F238E27FC236}">
                <a16:creationId xmlns:a16="http://schemas.microsoft.com/office/drawing/2014/main" id="{D127F106-ECF5-437B-85DC-FD5C14CFFC28}"/>
              </a:ext>
            </a:extLst>
          </p:cNvPr>
          <p:cNvSpPr/>
          <p:nvPr/>
        </p:nvSpPr>
        <p:spPr bwMode="auto">
          <a:xfrm>
            <a:off x="7786688" y="3119438"/>
            <a:ext cx="1223962" cy="647700"/>
          </a:xfrm>
          <a:prstGeom prst="flowChartProcess">
            <a:avLst/>
          </a:prstGeom>
          <a:solidFill>
            <a:srgbClr val="FFFF99"/>
          </a:solidFill>
          <a:ln w="1270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Data</a:t>
            </a:r>
          </a:p>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rPr>
              <a:t>Memory</a:t>
            </a:r>
            <a:endParaRPr lang="zh-CN" altLang="en-US"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3" name="流程图: 过程 12">
            <a:extLst>
              <a:ext uri="{FF2B5EF4-FFF2-40B4-BE49-F238E27FC236}">
                <a16:creationId xmlns:a16="http://schemas.microsoft.com/office/drawing/2014/main" id="{79186916-36AB-4E41-A848-36B20B3C3FA2}"/>
              </a:ext>
            </a:extLst>
          </p:cNvPr>
          <p:cNvSpPr/>
          <p:nvPr/>
        </p:nvSpPr>
        <p:spPr bwMode="auto">
          <a:xfrm>
            <a:off x="4232275" y="3154363"/>
            <a:ext cx="1368425" cy="647700"/>
          </a:xfrm>
          <a:prstGeom prst="flowChartProcess">
            <a:avLst/>
          </a:prstGeom>
          <a:solidFill>
            <a:srgbClr val="FFFF99"/>
          </a:solidFill>
          <a:ln w="1270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ts val="2000"/>
              </a:lnSpc>
              <a:spcBef>
                <a:spcPts val="0"/>
              </a:spcBef>
              <a:buClr>
                <a:schemeClr val="accent1"/>
              </a:buClr>
              <a:buFont typeface="Wingdings" panose="05000000000000000000" pitchFamily="2" charset="2"/>
              <a:buNone/>
              <a:defRPr/>
            </a:pPr>
            <a:r>
              <a:rPr lang="en-US" altLang="zh-CN" sz="1600"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Instructions</a:t>
            </a:r>
          </a:p>
          <a:p>
            <a:pPr algn="ctr" eaLnBrk="1" hangingPunct="1">
              <a:lnSpc>
                <a:spcPts val="2000"/>
              </a:lnSpc>
              <a:spcBef>
                <a:spcPts val="0"/>
              </a:spcBef>
              <a:buClr>
                <a:schemeClr val="accent1"/>
              </a:buClr>
              <a:buFont typeface="Wingdings" panose="05000000000000000000" pitchFamily="2" charset="2"/>
              <a:buNone/>
              <a:defRPr/>
            </a:pPr>
            <a:r>
              <a:rPr lang="en-US" altLang="zh-CN" sz="1600" b="1" dirty="0">
                <a:solidFill>
                  <a:srgbClr val="000099"/>
                </a:solidFill>
                <a:effectLst>
                  <a:outerShdw blurRad="38100" dist="38100" dir="2700000" algn="tl">
                    <a:srgbClr val="000000">
                      <a:alpha val="43137"/>
                    </a:srgbClr>
                  </a:outerShdw>
                </a:effectLst>
              </a:rPr>
              <a:t>Memory</a:t>
            </a:r>
            <a:endParaRPr lang="zh-CN" altLang="en-US" sz="1600"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4" name="流程图: 过程 13">
            <a:extLst>
              <a:ext uri="{FF2B5EF4-FFF2-40B4-BE49-F238E27FC236}">
                <a16:creationId xmlns:a16="http://schemas.microsoft.com/office/drawing/2014/main" id="{059C9203-6273-4050-BC1D-4C37BA9CA3A3}"/>
              </a:ext>
            </a:extLst>
          </p:cNvPr>
          <p:cNvSpPr/>
          <p:nvPr/>
        </p:nvSpPr>
        <p:spPr bwMode="auto">
          <a:xfrm>
            <a:off x="6097588" y="4379913"/>
            <a:ext cx="1223962" cy="647700"/>
          </a:xfrm>
          <a:prstGeom prst="flowChartProcess">
            <a:avLst/>
          </a:prstGeom>
          <a:solidFill>
            <a:srgbClr val="FFFF99"/>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I/O</a:t>
            </a:r>
            <a:endParaRPr lang="zh-CN" altLang="en-US"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5" name="左右箭头 14">
            <a:extLst>
              <a:ext uri="{FF2B5EF4-FFF2-40B4-BE49-F238E27FC236}">
                <a16:creationId xmlns:a16="http://schemas.microsoft.com/office/drawing/2014/main" id="{BD944713-25B6-466C-AE16-5AD5DAB71A8C}"/>
              </a:ext>
            </a:extLst>
          </p:cNvPr>
          <p:cNvSpPr/>
          <p:nvPr/>
        </p:nvSpPr>
        <p:spPr bwMode="auto">
          <a:xfrm>
            <a:off x="7315200" y="3325813"/>
            <a:ext cx="468313" cy="252412"/>
          </a:xfrm>
          <a:prstGeom prst="leftRightArrow">
            <a:avLst/>
          </a:prstGeom>
          <a:gradFill rotWithShape="1">
            <a:gsLst>
              <a:gs pos="0">
                <a:srgbClr val="FFFFFF"/>
              </a:gs>
              <a:gs pos="100000">
                <a:srgbClr val="CCFFFF"/>
              </a:gs>
            </a:gsLst>
            <a:lin ang="2700000" scaled="1"/>
          </a:gradFill>
          <a:ln w="9525" cap="flat" cmpd="sng" algn="ctr">
            <a:solidFill>
              <a:schemeClr val="tx1"/>
            </a:solidFill>
            <a:prstDash val="solid"/>
            <a:round/>
            <a:headEnd type="none" w="med" len="med"/>
            <a:tailEnd type="none" w="med" len="med"/>
          </a:ln>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6" name="左右箭头 15">
            <a:extLst>
              <a:ext uri="{FF2B5EF4-FFF2-40B4-BE49-F238E27FC236}">
                <a16:creationId xmlns:a16="http://schemas.microsoft.com/office/drawing/2014/main" id="{58F83852-8C96-4059-BF07-F1A79EA7A15F}"/>
              </a:ext>
            </a:extLst>
          </p:cNvPr>
          <p:cNvSpPr/>
          <p:nvPr/>
        </p:nvSpPr>
        <p:spPr bwMode="auto">
          <a:xfrm>
            <a:off x="5614988" y="3330575"/>
            <a:ext cx="468312" cy="252413"/>
          </a:xfrm>
          <a:prstGeom prst="leftRightArrow">
            <a:avLst/>
          </a:prstGeom>
          <a:gradFill rotWithShape="1">
            <a:gsLst>
              <a:gs pos="0">
                <a:srgbClr val="FFFFFF"/>
              </a:gs>
              <a:gs pos="100000">
                <a:srgbClr val="CCFFFF"/>
              </a:gs>
            </a:gsLst>
            <a:lin ang="2700000" scaled="1"/>
          </a:gradFill>
          <a:ln w="9525" cap="flat" cmpd="sng" algn="ctr">
            <a:solidFill>
              <a:schemeClr val="tx1"/>
            </a:solidFill>
            <a:prstDash val="solid"/>
            <a:round/>
            <a:headEnd type="none" w="med" len="med"/>
            <a:tailEnd type="none" w="med" len="med"/>
          </a:ln>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7" name="上下箭头 16">
            <a:extLst>
              <a:ext uri="{FF2B5EF4-FFF2-40B4-BE49-F238E27FC236}">
                <a16:creationId xmlns:a16="http://schemas.microsoft.com/office/drawing/2014/main" id="{13671420-5680-4267-B940-3A6BCB97D363}"/>
              </a:ext>
            </a:extLst>
          </p:cNvPr>
          <p:cNvSpPr/>
          <p:nvPr/>
        </p:nvSpPr>
        <p:spPr bwMode="auto">
          <a:xfrm>
            <a:off x="6557963" y="2573338"/>
            <a:ext cx="252412" cy="539750"/>
          </a:xfrm>
          <a:prstGeom prst="upDownArrow">
            <a:avLst/>
          </a:prstGeom>
          <a:gradFill rotWithShape="1">
            <a:gsLst>
              <a:gs pos="0">
                <a:srgbClr val="FFFFFF"/>
              </a:gs>
              <a:gs pos="100000">
                <a:srgbClr val="CCFFFF"/>
              </a:gs>
            </a:gsLst>
            <a:lin ang="2700000" scaled="1"/>
          </a:gradFill>
          <a:ln w="9525" cap="flat" cmpd="sng" algn="ctr">
            <a:solidFill>
              <a:srgbClr val="FF9900"/>
            </a:solidFill>
            <a:prstDash val="solid"/>
            <a:round/>
            <a:headEnd type="none" w="med" len="med"/>
            <a:tailEnd type="none" w="med" len="med"/>
          </a:ln>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8" name="上下箭头 17">
            <a:extLst>
              <a:ext uri="{FF2B5EF4-FFF2-40B4-BE49-F238E27FC236}">
                <a16:creationId xmlns:a16="http://schemas.microsoft.com/office/drawing/2014/main" id="{7FD40989-5B8D-4890-89F3-5D5514BB8D67}"/>
              </a:ext>
            </a:extLst>
          </p:cNvPr>
          <p:cNvSpPr/>
          <p:nvPr/>
        </p:nvSpPr>
        <p:spPr bwMode="auto">
          <a:xfrm>
            <a:off x="6557963" y="3792538"/>
            <a:ext cx="252412" cy="541337"/>
          </a:xfrm>
          <a:prstGeom prst="upDownArrow">
            <a:avLst/>
          </a:prstGeom>
          <a:gradFill rotWithShape="1">
            <a:gsLst>
              <a:gs pos="0">
                <a:srgbClr val="FFFFFF"/>
              </a:gs>
              <a:gs pos="100000">
                <a:srgbClr val="CCFFFF"/>
              </a:gs>
            </a:gsLst>
            <a:lin ang="2700000" scaled="1"/>
          </a:gradFill>
          <a:ln w="9525" cap="flat" cmpd="sng" algn="ctr">
            <a:solidFill>
              <a:srgbClr val="FF9900"/>
            </a:solidFill>
            <a:prstDash val="solid"/>
            <a:round/>
            <a:headEnd type="none" w="med" len="med"/>
            <a:tailEnd type="none" w="med" len="med"/>
          </a:ln>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9" name="矩形 18">
            <a:extLst>
              <a:ext uri="{FF2B5EF4-FFF2-40B4-BE49-F238E27FC236}">
                <a16:creationId xmlns:a16="http://schemas.microsoft.com/office/drawing/2014/main" id="{A4E279A3-47DF-47F5-8735-266867CD8A2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6389" name="Rectangle 5">
            <a:extLst>
              <a:ext uri="{FF2B5EF4-FFF2-40B4-BE49-F238E27FC236}">
                <a16:creationId xmlns:a16="http://schemas.microsoft.com/office/drawing/2014/main" id="{66089FFB-AA31-4131-9657-416802D2AFD0}"/>
              </a:ext>
            </a:extLst>
          </p:cNvPr>
          <p:cNvSpPr>
            <a:spLocks noChangeArrowheads="1"/>
          </p:cNvSpPr>
          <p:nvPr/>
        </p:nvSpPr>
        <p:spPr bwMode="auto">
          <a:xfrm>
            <a:off x="323850" y="1268413"/>
            <a:ext cx="8604250" cy="962025"/>
          </a:xfrm>
          <a:prstGeom prst="rect">
            <a:avLst/>
          </a:prstGeom>
          <a:noFill/>
          <a:ln>
            <a:noFill/>
          </a:ln>
          <a:effectLst/>
        </p:spPr>
        <p:txBody>
          <a:bodyPr>
            <a:spAutoFit/>
          </a:bodyPr>
          <a:lstStyle/>
          <a:p>
            <a:pPr eaLnBrk="1" hangingPunct="1">
              <a:lnSpc>
                <a:spcPct val="150000"/>
              </a:lnSpc>
              <a:spcBef>
                <a:spcPct val="20000"/>
              </a:spcBef>
              <a:buClr>
                <a:schemeClr val="accent1"/>
              </a:buClr>
              <a:buFont typeface="Wingdings" panose="05000000000000000000" pitchFamily="2" charset="2"/>
              <a:buNone/>
              <a:defRPr/>
            </a:pPr>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分为</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精简指令计算机</a:t>
            </a:r>
            <a:r>
              <a:rPr kumimoji="1" lang="en-US" altLang="zh-CN" sz="2000" b="1" dirty="0">
                <a:latin typeface="微软雅黑" panose="020B0503020204020204" pitchFamily="34" charset="-122"/>
                <a:ea typeface="微软雅黑" panose="020B0503020204020204" pitchFamily="34" charset="-122"/>
              </a:rPr>
              <a:t>RISC</a:t>
            </a:r>
            <a:r>
              <a:rPr kumimoji="1" lang="en-US" altLang="zh-CN" sz="2000" dirty="0">
                <a:latin typeface="微软雅黑" panose="020B0503020204020204" pitchFamily="34" charset="-122"/>
                <a:ea typeface="微软雅黑" panose="020B0503020204020204" pitchFamily="34" charset="-122"/>
              </a:rPr>
              <a:t>(Reduced</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Instruction</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Set</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Computer</a:t>
            </a:r>
            <a:r>
              <a:rPr kumimoji="1" lang="en-US" altLang="zh-CN" sz="2000"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和</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复杂指令集计算机</a:t>
            </a:r>
            <a:r>
              <a:rPr kumimoji="1" lang="en-US" altLang="zh-CN" sz="2000" dirty="0">
                <a:latin typeface="微软雅黑" panose="020B0503020204020204" pitchFamily="34" charset="-122"/>
                <a:ea typeface="微软雅黑" panose="020B0503020204020204" pitchFamily="34" charset="-122"/>
              </a:rPr>
              <a:t>CISC (Complex</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Instruction</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Set  Computer)</a:t>
            </a:r>
          </a:p>
        </p:txBody>
      </p:sp>
      <p:sp>
        <p:nvSpPr>
          <p:cNvPr id="147459" name="Rectangle 6">
            <a:extLst>
              <a:ext uri="{FF2B5EF4-FFF2-40B4-BE49-F238E27FC236}">
                <a16:creationId xmlns:a16="http://schemas.microsoft.com/office/drawing/2014/main" id="{C60C2645-A4A5-4305-BD44-400D4C0644BF}"/>
              </a:ext>
            </a:extLst>
          </p:cNvPr>
          <p:cNvSpPr>
            <a:spLocks noChangeArrowheads="1"/>
          </p:cNvSpPr>
          <p:nvPr/>
        </p:nvSpPr>
        <p:spPr bwMode="auto">
          <a:xfrm>
            <a:off x="360363" y="2455863"/>
            <a:ext cx="8388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Clr>
                <a:schemeClr val="accent1"/>
              </a:buClr>
              <a:buFont typeface="Wingdings" panose="05000000000000000000" pitchFamily="2" charset="2"/>
              <a:buNone/>
            </a:pPr>
            <a:r>
              <a:rPr kumimoji="1" lang="en-US" altLang="zh-CN" sz="2000" b="1" dirty="0">
                <a:solidFill>
                  <a:srgbClr val="0000FF"/>
                </a:solidFill>
                <a:latin typeface="微软雅黑" panose="020B0503020204020204" pitchFamily="34" charset="-122"/>
                <a:ea typeface="微软雅黑" panose="020B0503020204020204" pitchFamily="34" charset="-122"/>
              </a:rPr>
              <a:t>      RISC </a:t>
            </a:r>
            <a:r>
              <a:rPr kumimoji="1" lang="zh-CN" altLang="en-US" sz="2000" dirty="0">
                <a:latin typeface="微软雅黑" panose="020B0503020204020204" pitchFamily="34" charset="-122"/>
                <a:ea typeface="微软雅黑" panose="020B0503020204020204" pitchFamily="34" charset="-122"/>
              </a:rPr>
              <a:t>和</a:t>
            </a:r>
            <a:r>
              <a:rPr kumimoji="1" lang="en-US" altLang="zh-CN" sz="2000" b="1" dirty="0">
                <a:solidFill>
                  <a:srgbClr val="0000FF"/>
                </a:solidFill>
                <a:latin typeface="微软雅黑" panose="020B0503020204020204" pitchFamily="34" charset="-122"/>
                <a:ea typeface="微软雅黑" panose="020B0503020204020204" pitchFamily="34" charset="-122"/>
              </a:rPr>
              <a:t>CISC</a:t>
            </a:r>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是目前设计制造微处理器的两种典型技术 。</a:t>
            </a:r>
          </a:p>
        </p:txBody>
      </p:sp>
      <p:sp>
        <p:nvSpPr>
          <p:cNvPr id="147460" name="Rectangle 7">
            <a:extLst>
              <a:ext uri="{FF2B5EF4-FFF2-40B4-BE49-F238E27FC236}">
                <a16:creationId xmlns:a16="http://schemas.microsoft.com/office/drawing/2014/main" id="{7701FD23-CD65-4CEC-BA54-F6AAF5A15B3D}"/>
              </a:ext>
            </a:extLst>
          </p:cNvPr>
          <p:cNvSpPr>
            <a:spLocks noChangeArrowheads="1"/>
          </p:cNvSpPr>
          <p:nvPr/>
        </p:nvSpPr>
        <p:spPr bwMode="auto">
          <a:xfrm>
            <a:off x="684212" y="3027235"/>
            <a:ext cx="8064501"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a:t>
            </a:r>
            <a:r>
              <a:rPr lang="en-US" altLang="zh-CN" sz="2000" b="1" dirty="0">
                <a:solidFill>
                  <a:srgbClr val="0000FF"/>
                </a:solidFill>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属于早期</a:t>
            </a:r>
            <a:r>
              <a:rPr lang="zh-CN" altLang="en-US" sz="2000" dirty="0">
                <a:solidFill>
                  <a:srgbClr val="0000FF"/>
                </a:solidFill>
                <a:latin typeface="微软雅黑" panose="020B0503020204020204" pitchFamily="34" charset="-122"/>
                <a:ea typeface="微软雅黑" panose="020B0503020204020204" pitchFamily="34" charset="-122"/>
              </a:rPr>
              <a:t>传统计算机结构的指令体系</a:t>
            </a:r>
            <a:r>
              <a:rPr lang="zh-CN" altLang="en-US" sz="2000" dirty="0">
                <a:latin typeface="微软雅黑" panose="020B0503020204020204" pitchFamily="34" charset="-122"/>
                <a:ea typeface="微软雅黑" panose="020B0503020204020204" pitchFamily="34" charset="-122"/>
              </a:rPr>
              <a:t>，认为</a:t>
            </a:r>
            <a:r>
              <a:rPr lang="zh-CN" altLang="en-US" sz="2000" dirty="0">
                <a:solidFill>
                  <a:srgbClr val="0000FF"/>
                </a:solidFill>
                <a:latin typeface="微软雅黑" panose="020B0503020204020204" pitchFamily="34" charset="-122"/>
                <a:ea typeface="微软雅黑" panose="020B0503020204020204" pitchFamily="34" charset="-122"/>
              </a:rPr>
              <a:t>指令系统越丰富、越复杂，功能越强大</a:t>
            </a:r>
            <a:r>
              <a:rPr lang="zh-CN" altLang="en-US" sz="2000" dirty="0">
                <a:latin typeface="微软雅黑" panose="020B0503020204020204" pitchFamily="34" charset="-122"/>
                <a:ea typeface="微软雅黑" panose="020B0503020204020204" pitchFamily="34" charset="-122"/>
              </a:rPr>
              <a:t>，但统计结果表明：使用的</a:t>
            </a:r>
            <a:r>
              <a:rPr lang="en-US" altLang="zh-CN" sz="2000" dirty="0">
                <a:solidFill>
                  <a:srgbClr val="0000FF"/>
                </a:solidFill>
                <a:latin typeface="微软雅黑" panose="020B0503020204020204" pitchFamily="34" charset="-122"/>
                <a:ea typeface="微软雅黑" panose="020B0503020204020204" pitchFamily="34" charset="-122"/>
              </a:rPr>
              <a:t>80%</a:t>
            </a:r>
            <a:r>
              <a:rPr lang="zh-CN" altLang="en-US" sz="2000" dirty="0">
                <a:solidFill>
                  <a:srgbClr val="0000FF"/>
                </a:solidFill>
                <a:latin typeface="微软雅黑" panose="020B0503020204020204" pitchFamily="34" charset="-122"/>
                <a:ea typeface="微软雅黑" panose="020B0503020204020204" pitchFamily="34" charset="-122"/>
              </a:rPr>
              <a:t>的指令，只占指令系统的</a:t>
            </a:r>
            <a:r>
              <a:rPr lang="en-US" altLang="zh-CN" sz="2000" dirty="0">
                <a:solidFill>
                  <a:srgbClr val="0000FF"/>
                </a:solidFill>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，同时</a:t>
            </a:r>
            <a:r>
              <a:rPr lang="zh-CN" altLang="en-US" sz="2000" dirty="0">
                <a:solidFill>
                  <a:srgbClr val="0000FF"/>
                </a:solidFill>
                <a:latin typeface="微软雅黑" panose="020B0503020204020204" pitchFamily="34" charset="-122"/>
                <a:ea typeface="微软雅黑" panose="020B0503020204020204" pitchFamily="34" charset="-122"/>
              </a:rPr>
              <a:t>最频繁的指令是数据传输、算术运算等简单指令</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MCS-51</a:t>
            </a:r>
            <a:r>
              <a:rPr lang="zh-CN" altLang="en-US" sz="2000" dirty="0">
                <a:solidFill>
                  <a:srgbClr val="FF0000"/>
                </a:solidFill>
                <a:latin typeface="微软雅黑" panose="020B0503020204020204" pitchFamily="34" charset="-122"/>
                <a:ea typeface="微软雅黑" panose="020B0503020204020204" pitchFamily="34" charset="-122"/>
              </a:rPr>
              <a:t>属于这一类）</a:t>
            </a:r>
          </a:p>
        </p:txBody>
      </p:sp>
      <p:sp>
        <p:nvSpPr>
          <p:cNvPr id="147461" name="Rectangle 8">
            <a:extLst>
              <a:ext uri="{FF2B5EF4-FFF2-40B4-BE49-F238E27FC236}">
                <a16:creationId xmlns:a16="http://schemas.microsoft.com/office/drawing/2014/main" id="{0E97BB0C-497E-4385-AB3B-99E975AC32A4}"/>
              </a:ext>
            </a:extLst>
          </p:cNvPr>
          <p:cNvSpPr>
            <a:spLocks noChangeArrowheads="1"/>
          </p:cNvSpPr>
          <p:nvPr/>
        </p:nvSpPr>
        <p:spPr bwMode="auto">
          <a:xfrm>
            <a:off x="611560" y="4929188"/>
            <a:ext cx="79200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结构优先选取使用频最高的简单指令，避免复杂指令；将</a:t>
            </a:r>
            <a:r>
              <a:rPr lang="zh-CN" altLang="en-US" sz="2000" dirty="0">
                <a:solidFill>
                  <a:srgbClr val="0000FF"/>
                </a:solidFill>
                <a:latin typeface="微软雅黑" panose="020B0503020204020204" pitchFamily="34" charset="-122"/>
                <a:ea typeface="微软雅黑" panose="020B0503020204020204" pitchFamily="34" charset="-122"/>
              </a:rPr>
              <a:t>指令长度固定，指令格式和寻址方式种类减少</a:t>
            </a:r>
            <a:r>
              <a:rPr lang="zh-CN" altLang="en-US" sz="2000" dirty="0">
                <a:latin typeface="微软雅黑" panose="020B0503020204020204" pitchFamily="34" charset="-122"/>
                <a:ea typeface="微软雅黑" panose="020B0503020204020204" pitchFamily="34" charset="-122"/>
              </a:rPr>
              <a:t>；以</a:t>
            </a:r>
            <a:r>
              <a:rPr lang="zh-CN" altLang="en-US" sz="2000" dirty="0">
                <a:solidFill>
                  <a:srgbClr val="0000FF"/>
                </a:solidFill>
                <a:latin typeface="微软雅黑" panose="020B0503020204020204" pitchFamily="34" charset="-122"/>
                <a:ea typeface="微软雅黑" panose="020B0503020204020204" pitchFamily="34" charset="-122"/>
              </a:rPr>
              <a:t>控制逻辑为主，不用或少用微码控制</a:t>
            </a:r>
            <a:r>
              <a:rPr lang="zh-CN" altLang="en-US" sz="2000" dirty="0">
                <a:latin typeface="微软雅黑" panose="020B0503020204020204" pitchFamily="34" charset="-122"/>
                <a:ea typeface="微软雅黑" panose="020B0503020204020204" pitchFamily="34" charset="-122"/>
              </a:rPr>
              <a:t>等。 </a:t>
            </a:r>
          </a:p>
        </p:txBody>
      </p:sp>
      <p:sp>
        <p:nvSpPr>
          <p:cNvPr id="147462" name="Rectangle 9">
            <a:extLst>
              <a:ext uri="{FF2B5EF4-FFF2-40B4-BE49-F238E27FC236}">
                <a16:creationId xmlns:a16="http://schemas.microsoft.com/office/drawing/2014/main" id="{90AB6CB7-3BEA-4321-ADEE-FAA20361905C}"/>
              </a:ext>
            </a:extLst>
          </p:cNvPr>
          <p:cNvSpPr>
            <a:spLocks noChangeArrowheads="1"/>
          </p:cNvSpPr>
          <p:nvPr/>
        </p:nvSpPr>
        <p:spPr bwMode="auto">
          <a:xfrm>
            <a:off x="215900" y="728663"/>
            <a:ext cx="3780036"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）指令体系不同 </a:t>
            </a:r>
            <a:r>
              <a:rPr lang="zh-CN" altLang="en-US" sz="2000" b="1" dirty="0">
                <a:solidFill>
                  <a:srgbClr val="FF0000"/>
                </a:solidFill>
                <a:latin typeface="微软雅黑" panose="020B0503020204020204" pitchFamily="34" charset="-122"/>
                <a:ea typeface="微软雅黑" panose="020B0503020204020204" pitchFamily="34" charset="-122"/>
              </a:rPr>
              <a:t>（简答题）</a:t>
            </a:r>
          </a:p>
        </p:txBody>
      </p:sp>
      <p:sp>
        <p:nvSpPr>
          <p:cNvPr id="11" name="矩形 10">
            <a:extLst>
              <a:ext uri="{FF2B5EF4-FFF2-40B4-BE49-F238E27FC236}">
                <a16:creationId xmlns:a16="http://schemas.microsoft.com/office/drawing/2014/main" id="{8A6D8A25-4B9C-4ACF-A876-745FA33E56C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96044AC-69F4-426B-935A-341D5A07BAD4}"/>
              </a:ext>
            </a:extLst>
          </p:cNvPr>
          <p:cNvSpPr>
            <a:spLocks noGrp="1"/>
          </p:cNvSpPr>
          <p:nvPr>
            <p:ph idx="4294967295"/>
          </p:nvPr>
        </p:nvSpPr>
        <p:spPr>
          <a:xfrm>
            <a:off x="107504" y="908720"/>
            <a:ext cx="8856984" cy="4572000"/>
          </a:xfrm>
        </p:spPr>
        <p:txBody>
          <a:bodyPr/>
          <a:lstStyle/>
          <a:p>
            <a:pPr marL="355600" indent="-355600" eaLnBrk="1" hangingPunct="1">
              <a:lnSpc>
                <a:spcPct val="150000"/>
              </a:lnSpc>
              <a:buClr>
                <a:schemeClr val="tx2"/>
              </a:buClr>
              <a:buFont typeface="Wingdings" panose="05000000000000000000" pitchFamily="2" charset="2"/>
              <a:buBlip>
                <a:blip r:embed="rId3"/>
              </a:buBlip>
            </a:pPr>
            <a:r>
              <a:rPr lang="zh-CN" altLang="en-US" sz="2400" b="1" dirty="0">
                <a:latin typeface="微软雅黑" panose="020B0503020204020204" pitchFamily="34" charset="-122"/>
                <a:ea typeface="微软雅黑" panose="020B0503020204020204" pitchFamily="34" charset="-122"/>
              </a:rPr>
              <a:t>机器语言：</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计算机能够</a:t>
            </a:r>
            <a:r>
              <a:rPr lang="zh-CN" altLang="en-US" sz="2000" b="1" dirty="0">
                <a:solidFill>
                  <a:srgbClr val="0000FF"/>
                </a:solidFill>
                <a:latin typeface="微软雅黑" panose="020B0503020204020204" pitchFamily="34" charset="-122"/>
                <a:ea typeface="微软雅黑" panose="020B0503020204020204" pitchFamily="34" charset="-122"/>
              </a:rPr>
              <a:t>直接识别</a:t>
            </a:r>
            <a:r>
              <a:rPr lang="zh-CN" altLang="en-US" sz="2000" b="1" dirty="0">
                <a:latin typeface="微软雅黑" panose="020B0503020204020204" pitchFamily="34" charset="-122"/>
                <a:ea typeface="微软雅黑" panose="020B0503020204020204" pitchFamily="34" charset="-122"/>
              </a:rPr>
              <a:t>的数据是由二进制数</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组成的代码</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指令</a:t>
            </a:r>
            <a:r>
              <a:rPr lang="en-US" altLang="zh-CN" sz="2000" b="1" dirty="0">
                <a:latin typeface="微软雅黑" panose="020B0503020204020204" pitchFamily="34" charset="-122"/>
                <a:ea typeface="微软雅黑" panose="020B0503020204020204" pitchFamily="34" charset="-122"/>
              </a:rPr>
              <a:t>Inst)</a:t>
            </a:r>
            <a:r>
              <a:rPr lang="zh-CN" altLang="en-US" sz="2000" b="1" dirty="0">
                <a:latin typeface="微软雅黑" panose="020B0503020204020204" pitchFamily="34" charset="-122"/>
                <a:ea typeface="微软雅黑" panose="020B0503020204020204" pitchFamily="34" charset="-122"/>
              </a:rPr>
              <a:t>；</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机器语言是直接用</a:t>
            </a:r>
            <a:r>
              <a:rPr lang="zh-CN" altLang="en-US" sz="2000" b="1" dirty="0">
                <a:solidFill>
                  <a:srgbClr val="0000FF"/>
                </a:solidFill>
                <a:latin typeface="微软雅黑" panose="020B0503020204020204" pitchFamily="34" charset="-122"/>
                <a:ea typeface="微软雅黑" panose="020B0503020204020204" pitchFamily="34" charset="-122"/>
              </a:rPr>
              <a:t>二进制代码</a:t>
            </a:r>
            <a:r>
              <a:rPr lang="zh-CN" altLang="en-US" sz="2000" b="1" dirty="0">
                <a:latin typeface="微软雅黑" panose="020B0503020204020204" pitchFamily="34" charset="-122"/>
                <a:ea typeface="微软雅黑" panose="020B0503020204020204" pitchFamily="34" charset="-122"/>
              </a:rPr>
              <a:t>指令表达的计算机语言</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二进制可执行程序，</a:t>
            </a:r>
            <a:r>
              <a:rPr lang="en-US" altLang="zh-CN" sz="2000" b="1" dirty="0">
                <a:latin typeface="微软雅黑" panose="020B0503020204020204" pitchFamily="34" charset="-122"/>
                <a:ea typeface="微软雅黑" panose="020B0503020204020204" pitchFamily="34" charset="-122"/>
              </a:rPr>
              <a:t>binary executable)</a:t>
            </a:r>
            <a:r>
              <a:rPr lang="zh-CN" altLang="en-US" sz="2000" b="1" dirty="0">
                <a:latin typeface="微软雅黑" panose="020B0503020204020204" pitchFamily="34" charset="-122"/>
                <a:ea typeface="微软雅黑" panose="020B0503020204020204" pitchFamily="34" charset="-122"/>
              </a:rPr>
              <a:t>；</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一条机器指令控制计算机完成一个</a:t>
            </a:r>
            <a:r>
              <a:rPr lang="zh-CN" altLang="en-US" sz="2000" b="1" dirty="0">
                <a:solidFill>
                  <a:srgbClr val="0000FF"/>
                </a:solidFill>
                <a:latin typeface="微软雅黑" panose="020B0503020204020204" pitchFamily="34" charset="-122"/>
                <a:ea typeface="微软雅黑" panose="020B0503020204020204" pitchFamily="34" charset="-122"/>
              </a:rPr>
              <a:t>基本操作</a:t>
            </a:r>
            <a:r>
              <a:rPr lang="zh-CN" altLang="en-US" sz="2000" b="1" dirty="0">
                <a:latin typeface="微软雅黑" panose="020B0503020204020204" pitchFamily="34" charset="-122"/>
                <a:ea typeface="微软雅黑" panose="020B0503020204020204" pitchFamily="34" charset="-122"/>
              </a:rPr>
              <a:t>；</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用机器语言编写的程序是计算机惟一能够直接识别并执行的程序，而用其他语言编写的程序必须经过</a:t>
            </a:r>
            <a:r>
              <a:rPr lang="zh-CN" altLang="en-US" sz="2000" b="1" dirty="0">
                <a:solidFill>
                  <a:srgbClr val="0000FF"/>
                </a:solidFill>
                <a:latin typeface="微软雅黑" panose="020B0503020204020204" pitchFamily="34" charset="-122"/>
                <a:ea typeface="微软雅黑" panose="020B0503020204020204" pitchFamily="34" charset="-122"/>
              </a:rPr>
              <a:t>翻译</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汇编 </a:t>
            </a:r>
            <a:r>
              <a:rPr lang="en-US" altLang="zh-CN" sz="2000" b="1" dirty="0">
                <a:solidFill>
                  <a:srgbClr val="0000FF"/>
                </a:solidFill>
                <a:latin typeface="微软雅黑" panose="020B0503020204020204" pitchFamily="34" charset="-122"/>
                <a:ea typeface="微软雅黑" panose="020B0503020204020204" pitchFamily="34" charset="-122"/>
              </a:rPr>
              <a:t>or </a:t>
            </a:r>
            <a:r>
              <a:rPr lang="zh-CN" altLang="en-US" sz="2000" b="1" dirty="0">
                <a:solidFill>
                  <a:srgbClr val="0000FF"/>
                </a:solidFill>
                <a:latin typeface="微软雅黑" panose="020B0503020204020204" pitchFamily="34" charset="-122"/>
                <a:ea typeface="微软雅黑" panose="020B0503020204020204" pitchFamily="34" charset="-122"/>
              </a:rPr>
              <a:t>编译</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才能变换成</a:t>
            </a:r>
            <a:r>
              <a:rPr lang="zh-CN" altLang="en-US" sz="2000" b="1" dirty="0">
                <a:solidFill>
                  <a:srgbClr val="0000FF"/>
                </a:solidFill>
                <a:latin typeface="微软雅黑" panose="020B0503020204020204" pitchFamily="34" charset="-122"/>
                <a:ea typeface="微软雅黑" panose="020B0503020204020204" pitchFamily="34" charset="-122"/>
              </a:rPr>
              <a:t>机器语言程序</a:t>
            </a:r>
            <a:r>
              <a:rPr lang="zh-CN" altLang="en-US" sz="2000" b="1" dirty="0">
                <a:latin typeface="微软雅黑" panose="020B0503020204020204" pitchFamily="34" charset="-122"/>
                <a:ea typeface="微软雅黑" panose="020B0503020204020204" pitchFamily="34" charset="-122"/>
              </a:rPr>
              <a:t>，所以，机器语言程序被称为</a:t>
            </a:r>
            <a:r>
              <a:rPr lang="zh-CN" altLang="en-US" sz="2000" b="1" dirty="0">
                <a:solidFill>
                  <a:srgbClr val="0000FF"/>
                </a:solidFill>
                <a:latin typeface="微软雅黑" panose="020B0503020204020204" pitchFamily="34" charset="-122"/>
                <a:ea typeface="微软雅黑" panose="020B0503020204020204" pitchFamily="34" charset="-122"/>
              </a:rPr>
              <a:t>目标程序</a:t>
            </a:r>
            <a:r>
              <a:rPr lang="en-US" altLang="zh-CN" sz="2000" b="1" dirty="0">
                <a:latin typeface="微软雅黑" panose="020B0503020204020204" pitchFamily="34" charset="-122"/>
                <a:ea typeface="微软雅黑" panose="020B0503020204020204" pitchFamily="34" charset="-122"/>
              </a:rPr>
              <a:t>(Object file)</a:t>
            </a:r>
            <a:r>
              <a:rPr lang="zh-CN" altLang="en-US" sz="2000" b="1" dirty="0">
                <a:latin typeface="微软雅黑" panose="020B0503020204020204" pitchFamily="34" charset="-122"/>
                <a:ea typeface="微软雅黑" panose="020B0503020204020204" pitchFamily="34" charset="-122"/>
              </a:rPr>
              <a:t>，目标就是程序运行的处理器，不同处理器的</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不同，转化为二进制的目标即不同。其它语言的程序称为</a:t>
            </a:r>
            <a:r>
              <a:rPr lang="zh-CN" altLang="en-US" sz="2000" b="1" dirty="0">
                <a:solidFill>
                  <a:srgbClr val="0000FF"/>
                </a:solidFill>
                <a:latin typeface="微软雅黑" panose="020B0503020204020204" pitchFamily="34" charset="-122"/>
                <a:ea typeface="微软雅黑" panose="020B0503020204020204" pitchFamily="34" charset="-122"/>
              </a:rPr>
              <a:t>源程序。</a:t>
            </a:r>
            <a:endParaRPr lang="zh-CN" altLang="en-US" sz="20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7F49363-7219-4A41-B2E2-401EB3E2546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8435" name="Rectangle 3">
            <a:extLst>
              <a:ext uri="{FF2B5EF4-FFF2-40B4-BE49-F238E27FC236}">
                <a16:creationId xmlns:a16="http://schemas.microsoft.com/office/drawing/2014/main" id="{183AA00B-F909-4B15-9D9A-C9CEE0E4FDEA}"/>
              </a:ext>
            </a:extLst>
          </p:cNvPr>
          <p:cNvSpPr>
            <a:spLocks noChangeArrowheads="1"/>
          </p:cNvSpPr>
          <p:nvPr/>
        </p:nvSpPr>
        <p:spPr bwMode="auto">
          <a:xfrm>
            <a:off x="323850" y="870893"/>
            <a:ext cx="7826181" cy="461665"/>
          </a:xfrm>
          <a:prstGeom prst="rect">
            <a:avLst/>
          </a:prstGeom>
          <a:noFill/>
          <a:ln>
            <a:noFill/>
          </a:ln>
          <a:effectLst/>
        </p:spPr>
        <p:txBody>
          <a:bodyPr wrap="none" anchor="ctr">
            <a:spAutoFit/>
          </a:bodyPr>
          <a:lstStyle>
            <a:lvl1pPr indent="187325">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b="1" dirty="0">
                <a:latin typeface="微软雅黑" panose="020B0503020204020204" pitchFamily="34" charset="-122"/>
                <a:ea typeface="微软雅黑" panose="020B0503020204020204" pitchFamily="34" charset="-122"/>
              </a:rPr>
              <a:t>RISC</a:t>
            </a:r>
            <a:r>
              <a:rPr lang="zh-CN" altLang="en-US" sz="2000" b="1" dirty="0">
                <a:latin typeface="微软雅黑" panose="020B0503020204020204" pitchFamily="34" charset="-122"/>
                <a:ea typeface="微软雅黑" panose="020B0503020204020204" pitchFamily="34" charset="-122"/>
              </a:rPr>
              <a:t>体系结构应具有如下特点</a:t>
            </a:r>
            <a:r>
              <a:rPr lang="zh-CN" altLang="en-US" sz="2400" dirty="0">
                <a:solidFill>
                  <a:srgbClr val="FF0066"/>
                </a:solidFill>
                <a:ea typeface="黑体" panose="02010609060101010101" pitchFamily="2" charset="-122"/>
              </a:rPr>
              <a:t>*</a:t>
            </a:r>
            <a:r>
              <a:rPr lang="zh-CN" altLang="en-US" sz="2400" dirty="0">
                <a:ea typeface="黑体" panose="02010609060101010101" pitchFamily="2" charset="-122"/>
              </a:rPr>
              <a:t>：</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利好硬件结构设计和频率提升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 </a:t>
            </a:r>
          </a:p>
        </p:txBody>
      </p:sp>
      <p:sp>
        <p:nvSpPr>
          <p:cNvPr id="138246" name="Rectangle 4">
            <a:extLst>
              <a:ext uri="{FF2B5EF4-FFF2-40B4-BE49-F238E27FC236}">
                <a16:creationId xmlns:a16="http://schemas.microsoft.com/office/drawing/2014/main" id="{4DA4759A-0AE6-4683-934F-168DFF256190}"/>
              </a:ext>
            </a:extLst>
          </p:cNvPr>
          <p:cNvSpPr/>
          <p:nvPr/>
        </p:nvSpPr>
        <p:spPr>
          <a:xfrm>
            <a:off x="360363" y="1709738"/>
            <a:ext cx="8604250" cy="3135312"/>
          </a:xfrm>
          <a:prstGeom prst="rect">
            <a:avLst/>
          </a:prstGeom>
          <a:noFill/>
          <a:ln w="9525">
            <a:noFill/>
          </a:ln>
        </p:spPr>
        <p:txBody>
          <a:bodyPr bIns="133308" anchor="ctr">
            <a:spAutoFit/>
          </a:bodyPr>
          <a:lstStyle/>
          <a:p>
            <a:pPr marL="265113" indent="-265113" eaLnBrk="1" hangingPunct="1">
              <a:lnSpc>
                <a:spcPct val="150000"/>
              </a:lnSpc>
              <a:spcBef>
                <a:spcPct val="20000"/>
              </a:spcBef>
              <a:defRPr/>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　采用</a:t>
            </a:r>
            <a:r>
              <a:rPr lang="zh-CN" altLang="en-US" sz="2000" b="1" dirty="0">
                <a:solidFill>
                  <a:srgbClr val="0000FF"/>
                </a:solidFill>
                <a:latin typeface="微软雅黑" panose="020B0503020204020204" pitchFamily="34" charset="-122"/>
                <a:ea typeface="微软雅黑" panose="020B0503020204020204" pitchFamily="34" charset="-122"/>
              </a:rPr>
              <a:t>固定长度的指令格式</a:t>
            </a:r>
            <a:r>
              <a:rPr lang="zh-CN" altLang="en-US" sz="2000" b="1" dirty="0">
                <a:latin typeface="微软雅黑" panose="020B0503020204020204" pitchFamily="34" charset="-122"/>
                <a:ea typeface="微软雅黑" panose="020B0503020204020204" pitchFamily="34" charset="-122"/>
              </a:rPr>
              <a:t>，指令归整、简单、基本寻址方式有</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种。</a:t>
            </a:r>
          </a:p>
          <a:p>
            <a:pPr marL="265113" indent="-265113" eaLnBrk="1" hangingPunct="1">
              <a:lnSpc>
                <a:spcPct val="150000"/>
              </a:lnSpc>
              <a:spcBef>
                <a:spcPct val="20000"/>
              </a:spcBef>
              <a:defRPr/>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　使用</a:t>
            </a:r>
            <a:r>
              <a:rPr lang="zh-CN" altLang="en-US" sz="2000" b="1" dirty="0">
                <a:solidFill>
                  <a:srgbClr val="0000FF"/>
                </a:solidFill>
                <a:latin typeface="微软雅黑" panose="020B0503020204020204" pitchFamily="34" charset="-122"/>
                <a:ea typeface="微软雅黑" panose="020B0503020204020204" pitchFamily="34" charset="-122"/>
              </a:rPr>
              <a:t>单周期指令</a:t>
            </a:r>
            <a:r>
              <a:rPr lang="zh-CN" altLang="en-US" sz="2000" b="1" dirty="0">
                <a:latin typeface="微软雅黑" panose="020B0503020204020204" pitchFamily="34" charset="-122"/>
                <a:ea typeface="微软雅黑" panose="020B0503020204020204" pitchFamily="34" charset="-122"/>
              </a:rPr>
              <a:t>，便于流水线操作执行。</a:t>
            </a:r>
          </a:p>
          <a:p>
            <a:pPr marL="265113" indent="-265113" eaLnBrk="1" hangingPunct="1">
              <a:lnSpc>
                <a:spcPct val="150000"/>
              </a:lnSpc>
              <a:spcBef>
                <a:spcPct val="20000"/>
              </a:spcBef>
              <a:defRPr/>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　大量</a:t>
            </a:r>
            <a:r>
              <a:rPr lang="zh-CN" altLang="en-US" sz="2000" b="1" dirty="0">
                <a:solidFill>
                  <a:srgbClr val="0000FF"/>
                </a:solidFill>
                <a:latin typeface="微软雅黑" panose="020B0503020204020204" pitchFamily="34" charset="-122"/>
                <a:ea typeface="微软雅黑" panose="020B0503020204020204" pitchFamily="34" charset="-122"/>
              </a:rPr>
              <a:t>使用寄存器</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数据处理指令只对寄存器进行操作，只有加载</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存储指令可以访问存储器</a:t>
            </a:r>
            <a:r>
              <a:rPr lang="zh-CN" altLang="en-US" sz="2000" b="1" dirty="0">
                <a:latin typeface="微软雅黑" panose="020B0503020204020204" pitchFamily="34" charset="-122"/>
                <a:ea typeface="微软雅黑" panose="020B0503020204020204" pitchFamily="34" charset="-122"/>
              </a:rPr>
              <a:t>，以提高指令的执行效率。</a:t>
            </a:r>
          </a:p>
          <a:p>
            <a:pPr indent="317500" eaLnBrk="1" hangingPunct="1">
              <a:lnSpc>
                <a:spcPct val="150000"/>
              </a:lnSpc>
              <a:spcBef>
                <a:spcPct val="20000"/>
              </a:spcBef>
              <a:defRPr/>
            </a:pPr>
            <a:r>
              <a:rPr lang="zh-CN" altLang="en-US" sz="2000" b="1" dirty="0">
                <a:latin typeface="微软雅黑" panose="020B0503020204020204" pitchFamily="34" charset="-122"/>
                <a:ea typeface="微软雅黑" panose="020B0503020204020204" pitchFamily="34" charset="-122"/>
              </a:rPr>
              <a:t>除此以外，</a:t>
            </a:r>
            <a:r>
              <a:rPr lang="en-US" altLang="zh-CN" sz="2000" b="1" dirty="0">
                <a:latin typeface="微软雅黑" panose="020B0503020204020204" pitchFamily="34" charset="-122"/>
                <a:ea typeface="微软雅黑" panose="020B0503020204020204" pitchFamily="34" charset="-122"/>
              </a:rPr>
              <a:t>ARM</a:t>
            </a:r>
            <a:r>
              <a:rPr lang="zh-CN" altLang="en-US" sz="2000" b="1" dirty="0">
                <a:latin typeface="微软雅黑" panose="020B0503020204020204" pitchFamily="34" charset="-122"/>
                <a:ea typeface="微软雅黑" panose="020B0503020204020204" pitchFamily="34" charset="-122"/>
              </a:rPr>
              <a:t>体系结构还采用了一些特别的技术，在保证高性能的前提下尽量缩小芯片的面积，并降低功耗：</a:t>
            </a:r>
          </a:p>
        </p:txBody>
      </p:sp>
      <p:sp>
        <p:nvSpPr>
          <p:cNvPr id="149508" name="Rectangle 5">
            <a:extLst>
              <a:ext uri="{FF2B5EF4-FFF2-40B4-BE49-F238E27FC236}">
                <a16:creationId xmlns:a16="http://schemas.microsoft.com/office/drawing/2014/main" id="{7DBE0573-A720-4C2E-B756-C69197F25282}"/>
              </a:ext>
            </a:extLst>
          </p:cNvPr>
          <p:cNvSpPr>
            <a:spLocks noChangeArrowheads="1"/>
          </p:cNvSpPr>
          <p:nvPr/>
        </p:nvSpPr>
        <p:spPr bwMode="auto">
          <a:xfrm>
            <a:off x="649288" y="5162550"/>
            <a:ext cx="7883525"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solidFill>
                  <a:srgbClr val="FF0066"/>
                </a:solidFill>
                <a:latin typeface="微软雅黑" panose="020B0503020204020204" pitchFamily="34" charset="-122"/>
                <a:ea typeface="微软雅黑" panose="020B0503020204020204" pitchFamily="34" charset="-122"/>
              </a:rPr>
              <a:t>*</a:t>
            </a:r>
            <a:r>
              <a:rPr lang="zh-CN" altLang="en-US" sz="2000" b="1" dirty="0">
                <a:solidFill>
                  <a:srgbClr val="FF0066"/>
                </a:solidFill>
                <a:latin typeface="微软雅黑" panose="020B0503020204020204" pitchFamily="34" charset="-122"/>
                <a:ea typeface="微软雅黑" panose="020B0503020204020204" pitchFamily="34" charset="-122"/>
              </a:rPr>
              <a:t>注：</a:t>
            </a:r>
            <a:r>
              <a:rPr lang="zh-CN" altLang="en-US" sz="2000" b="1" dirty="0">
                <a:latin typeface="微软雅黑" panose="020B0503020204020204" pitchFamily="34" charset="-122"/>
                <a:ea typeface="微软雅黑" panose="020B0503020204020204" pitchFamily="34" charset="-122"/>
              </a:rPr>
              <a:t>这部分内容仅供参考，可以在以后进一步了解。</a:t>
            </a:r>
          </a:p>
        </p:txBody>
      </p:sp>
      <p:sp>
        <p:nvSpPr>
          <p:cNvPr id="9" name="矩形 8">
            <a:extLst>
              <a:ext uri="{FF2B5EF4-FFF2-40B4-BE49-F238E27FC236}">
                <a16:creationId xmlns:a16="http://schemas.microsoft.com/office/drawing/2014/main" id="{2545B2C7-64A0-4534-86C7-681193A7B78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a:extLst>
              <a:ext uri="{FF2B5EF4-FFF2-40B4-BE49-F238E27FC236}">
                <a16:creationId xmlns:a16="http://schemas.microsoft.com/office/drawing/2014/main" id="{0890F8C4-FB01-41AB-A8A4-7D19F5D4E136}"/>
              </a:ext>
            </a:extLst>
          </p:cNvPr>
          <p:cNvSpPr>
            <a:spLocks noChangeArrowheads="1"/>
          </p:cNvSpPr>
          <p:nvPr/>
        </p:nvSpPr>
        <p:spPr bwMode="auto">
          <a:xfrm>
            <a:off x="539750" y="1177925"/>
            <a:ext cx="7777163"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33308" anchor="ct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4  </a:t>
            </a:r>
            <a:r>
              <a:rPr lang="zh-CN" altLang="en-US" sz="2000" b="1">
                <a:latin typeface="微软雅黑" panose="020B0503020204020204" pitchFamily="34" charset="-122"/>
                <a:ea typeface="微软雅黑" panose="020B0503020204020204" pitchFamily="34" charset="-122"/>
              </a:rPr>
              <a:t>所有的指令都可</a:t>
            </a:r>
            <a:r>
              <a:rPr lang="zh-CN" altLang="en-US" sz="2000" b="1">
                <a:solidFill>
                  <a:srgbClr val="0000FF"/>
                </a:solidFill>
                <a:latin typeface="微软雅黑" panose="020B0503020204020204" pitchFamily="34" charset="-122"/>
                <a:ea typeface="微软雅黑" panose="020B0503020204020204" pitchFamily="34" charset="-122"/>
              </a:rPr>
              <a:t>根据前面的执行结果决定是否被执行</a:t>
            </a:r>
            <a:r>
              <a:rPr lang="zh-CN" altLang="en-US" sz="2000" b="1">
                <a:latin typeface="微软雅黑" panose="020B0503020204020204" pitchFamily="34" charset="-122"/>
                <a:ea typeface="微软雅黑" panose="020B0503020204020204" pitchFamily="34" charset="-122"/>
              </a:rPr>
              <a:t>，从而提高指令的执行效率。</a:t>
            </a:r>
          </a:p>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5  </a:t>
            </a:r>
            <a:r>
              <a:rPr lang="zh-CN" altLang="en-US" sz="2000" b="1">
                <a:solidFill>
                  <a:srgbClr val="0000FF"/>
                </a:solidFill>
                <a:latin typeface="微软雅黑" panose="020B0503020204020204" pitchFamily="34" charset="-122"/>
                <a:ea typeface="微软雅黑" panose="020B0503020204020204" pitchFamily="34" charset="-122"/>
              </a:rPr>
              <a:t>可用加载</a:t>
            </a:r>
            <a:r>
              <a:rPr lang="en-US" altLang="zh-CN" sz="2000" b="1">
                <a:solidFill>
                  <a:srgbClr val="0000FF"/>
                </a:solidFill>
                <a:latin typeface="微软雅黑" panose="020B0503020204020204" pitchFamily="34" charset="-122"/>
                <a:ea typeface="微软雅黑" panose="020B0503020204020204" pitchFamily="34" charset="-122"/>
              </a:rPr>
              <a:t>/</a:t>
            </a:r>
            <a:r>
              <a:rPr lang="zh-CN" altLang="en-US" sz="2000" b="1">
                <a:solidFill>
                  <a:srgbClr val="0000FF"/>
                </a:solidFill>
                <a:latin typeface="微软雅黑" panose="020B0503020204020204" pitchFamily="34" charset="-122"/>
                <a:ea typeface="微软雅黑" panose="020B0503020204020204" pitchFamily="34" charset="-122"/>
              </a:rPr>
              <a:t>存储指令批量传输数据</a:t>
            </a:r>
            <a:r>
              <a:rPr lang="zh-CN" altLang="en-US" sz="2000" b="1">
                <a:latin typeface="微软雅黑" panose="020B0503020204020204" pitchFamily="34" charset="-122"/>
                <a:ea typeface="微软雅黑" panose="020B0503020204020204" pitchFamily="34" charset="-122"/>
              </a:rPr>
              <a:t>，以提高数据的传输效率。</a:t>
            </a:r>
          </a:p>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6  </a:t>
            </a:r>
            <a:r>
              <a:rPr lang="zh-CN" altLang="en-US" sz="2000" b="1">
                <a:latin typeface="微软雅黑" panose="020B0503020204020204" pitchFamily="34" charset="-122"/>
                <a:ea typeface="微软雅黑" panose="020B0503020204020204" pitchFamily="34" charset="-122"/>
              </a:rPr>
              <a:t>可在</a:t>
            </a:r>
            <a:r>
              <a:rPr lang="zh-CN" altLang="en-US" sz="2000" b="1">
                <a:solidFill>
                  <a:srgbClr val="0000FF"/>
                </a:solidFill>
                <a:latin typeface="微软雅黑" panose="020B0503020204020204" pitchFamily="34" charset="-122"/>
                <a:ea typeface="微软雅黑" panose="020B0503020204020204" pitchFamily="34" charset="-122"/>
              </a:rPr>
              <a:t>一条数据处理指令中同时完成逻辑处理和移位处理</a:t>
            </a:r>
            <a:r>
              <a:rPr lang="zh-CN" altLang="en-US" sz="2000" b="1">
                <a:latin typeface="微软雅黑" panose="020B0503020204020204" pitchFamily="34" charset="-122"/>
                <a:ea typeface="微软雅黑" panose="020B0503020204020204" pitchFamily="34" charset="-122"/>
              </a:rPr>
              <a:t>。</a:t>
            </a:r>
          </a:p>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7  </a:t>
            </a:r>
            <a:r>
              <a:rPr lang="zh-CN" altLang="en-US" sz="2000" b="1">
                <a:latin typeface="微软雅黑" panose="020B0503020204020204" pitchFamily="34" charset="-122"/>
                <a:ea typeface="微软雅黑" panose="020B0503020204020204" pitchFamily="34" charset="-122"/>
              </a:rPr>
              <a:t>在循环处理中</a:t>
            </a:r>
            <a:r>
              <a:rPr lang="zh-CN" altLang="en-US" sz="2000" b="1">
                <a:solidFill>
                  <a:srgbClr val="0000FF"/>
                </a:solidFill>
                <a:latin typeface="微软雅黑" panose="020B0503020204020204" pitchFamily="34" charset="-122"/>
                <a:ea typeface="微软雅黑" panose="020B0503020204020204" pitchFamily="34" charset="-122"/>
              </a:rPr>
              <a:t>使用地址的自动增减来</a:t>
            </a:r>
            <a:r>
              <a:rPr lang="zh-CN" altLang="en-US" sz="2000" b="1">
                <a:latin typeface="微软雅黑" panose="020B0503020204020204" pitchFamily="34" charset="-122"/>
                <a:ea typeface="微软雅黑" panose="020B0503020204020204" pitchFamily="34" charset="-122"/>
              </a:rPr>
              <a:t>提高运行效率。</a:t>
            </a:r>
          </a:p>
        </p:txBody>
      </p:sp>
      <p:sp>
        <p:nvSpPr>
          <p:cNvPr id="151555" name="Rectangle 4">
            <a:extLst>
              <a:ext uri="{FF2B5EF4-FFF2-40B4-BE49-F238E27FC236}">
                <a16:creationId xmlns:a16="http://schemas.microsoft.com/office/drawing/2014/main" id="{6A5758F5-342E-4DA8-BC36-A529AFFCD4D3}"/>
              </a:ext>
            </a:extLst>
          </p:cNvPr>
          <p:cNvSpPr>
            <a:spLocks noChangeArrowheads="1"/>
          </p:cNvSpPr>
          <p:nvPr/>
        </p:nvSpPr>
        <p:spPr bwMode="auto">
          <a:xfrm>
            <a:off x="630238" y="4829175"/>
            <a:ext cx="7883525"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solidFill>
                  <a:srgbClr val="FF0066"/>
                </a:solidFill>
                <a:latin typeface="微软雅黑" panose="020B0503020204020204" pitchFamily="34" charset="-122"/>
                <a:ea typeface="微软雅黑" panose="020B0503020204020204" pitchFamily="34" charset="-122"/>
              </a:rPr>
              <a:t>*</a:t>
            </a:r>
            <a:r>
              <a:rPr lang="zh-CN" altLang="en-US" sz="2000" b="1" dirty="0">
                <a:solidFill>
                  <a:srgbClr val="FF0066"/>
                </a:solidFill>
                <a:latin typeface="微软雅黑" panose="020B0503020204020204" pitchFamily="34" charset="-122"/>
                <a:ea typeface="微软雅黑" panose="020B0503020204020204" pitchFamily="34" charset="-122"/>
              </a:rPr>
              <a:t>注：</a:t>
            </a:r>
            <a:r>
              <a:rPr lang="zh-CN" altLang="en-US" sz="2000" b="1" dirty="0">
                <a:latin typeface="微软雅黑" panose="020B0503020204020204" pitchFamily="34" charset="-122"/>
                <a:ea typeface="微软雅黑" panose="020B0503020204020204" pitchFamily="34" charset="-122"/>
              </a:rPr>
              <a:t>这部分内容仅供参考，可以在以后进一步了解。</a:t>
            </a:r>
          </a:p>
        </p:txBody>
      </p:sp>
      <p:sp>
        <p:nvSpPr>
          <p:cNvPr id="8" name="矩形 7">
            <a:extLst>
              <a:ext uri="{FF2B5EF4-FFF2-40B4-BE49-F238E27FC236}">
                <a16:creationId xmlns:a16="http://schemas.microsoft.com/office/drawing/2014/main" id="{9163E543-6645-4250-92A9-A4D5C21B931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4">
            <a:extLst>
              <a:ext uri="{FF2B5EF4-FFF2-40B4-BE49-F238E27FC236}">
                <a16:creationId xmlns:a16="http://schemas.microsoft.com/office/drawing/2014/main" id="{55CE31C8-914C-4536-9B0F-7B449EE092EA}"/>
              </a:ext>
            </a:extLst>
          </p:cNvPr>
          <p:cNvSpPr txBox="1">
            <a:spLocks noChangeArrowheads="1"/>
          </p:cNvSpPr>
          <p:nvPr/>
        </p:nvSpPr>
        <p:spPr bwMode="auto">
          <a:xfrm>
            <a:off x="179388" y="1089025"/>
            <a:ext cx="8675687" cy="402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）其它</a:t>
            </a:r>
            <a:r>
              <a:rPr lang="zh-CN" altLang="en-US" sz="2000" dirty="0">
                <a:latin typeface="微软雅黑" panose="020B0503020204020204" pitchFamily="34" charset="-122"/>
                <a:ea typeface="微软雅黑" panose="020B0503020204020204" pitchFamily="34" charset="-122"/>
              </a:rPr>
              <a:t>分类</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eaLnBrk="1" hangingPunct="1">
              <a:lnSpc>
                <a:spcPct val="150000"/>
              </a:lnSpc>
              <a:spcBef>
                <a:spcPct val="50000"/>
              </a:spcBef>
              <a:buClr>
                <a:schemeClr val="accent1"/>
              </a:buClr>
              <a:buFont typeface="Wingdings" panose="05000000000000000000" pitchFamily="2" charset="2"/>
              <a:buNone/>
            </a:pPr>
            <a:endParaRPr lang="zh-CN" altLang="en-US" sz="2000" b="1" dirty="0">
              <a:latin typeface="微软雅黑" panose="020B0503020204020204" pitchFamily="34" charset="-122"/>
              <a:ea typeface="微软雅黑" panose="020B0503020204020204" pitchFamily="34" charset="-122"/>
            </a:endParaRPr>
          </a:p>
          <a:p>
            <a:pPr lvl="1">
              <a:lnSpc>
                <a:spcPct val="150000"/>
              </a:lnSpc>
              <a:spcBef>
                <a:spcPct val="0"/>
              </a:spcBef>
              <a:buFontTx/>
              <a:buNone/>
            </a:pPr>
            <a:r>
              <a:rPr lang="zh-CN" altLang="en-US" sz="1800" b="1" dirty="0">
                <a:latin typeface="微软雅黑" panose="020B0503020204020204" pitchFamily="34" charset="-122"/>
                <a:ea typeface="微软雅黑" panose="020B0503020204020204" pitchFamily="34" charset="-122"/>
              </a:rPr>
              <a:t>功能：</a:t>
            </a:r>
            <a:r>
              <a:rPr lang="zh-CN" altLang="en-US" sz="1800" b="1" dirty="0">
                <a:solidFill>
                  <a:srgbClr val="0000FF"/>
                </a:solidFill>
                <a:latin typeface="微软雅黑" panose="020B0503020204020204" pitchFamily="34" charset="-122"/>
                <a:ea typeface="微软雅黑" panose="020B0503020204020204" pitchFamily="34" charset="-122"/>
              </a:rPr>
              <a:t>基本型、加强型、片上系统（</a:t>
            </a:r>
            <a:r>
              <a:rPr lang="en-US" altLang="zh-CN" sz="1800" b="1" dirty="0">
                <a:solidFill>
                  <a:srgbClr val="0000FF"/>
                </a:solidFill>
                <a:latin typeface="微软雅黑" panose="020B0503020204020204" pitchFamily="34" charset="-122"/>
                <a:ea typeface="微软雅黑" panose="020B0503020204020204" pitchFamily="34" charset="-122"/>
              </a:rPr>
              <a:t>SoC</a:t>
            </a:r>
            <a:r>
              <a:rPr lang="zh-CN" altLang="en-US" sz="1800" b="1" dirty="0">
                <a:solidFill>
                  <a:srgbClr val="0000FF"/>
                </a:solidFill>
                <a:latin typeface="微软雅黑" panose="020B0503020204020204" pitchFamily="34" charset="-122"/>
                <a:ea typeface="微软雅黑" panose="020B0503020204020204" pitchFamily="34" charset="-122"/>
              </a:rPr>
              <a:t>）</a:t>
            </a:r>
            <a:endParaRPr lang="en-US" altLang="zh-CN" sz="1800" b="1" dirty="0">
              <a:solidFill>
                <a:srgbClr val="0000FF"/>
              </a:solidFill>
              <a:latin typeface="微软雅黑" panose="020B0503020204020204" pitchFamily="34" charset="-122"/>
              <a:ea typeface="微软雅黑" panose="020B0503020204020204" pitchFamily="34" charset="-122"/>
            </a:endParaRPr>
          </a:p>
          <a:p>
            <a:pPr lvl="1">
              <a:lnSpc>
                <a:spcPct val="150000"/>
              </a:lnSpc>
              <a:spcBef>
                <a:spcPct val="0"/>
              </a:spcBef>
              <a:buFontTx/>
              <a:buNone/>
            </a:pPr>
            <a:endParaRPr lang="zh-CN" altLang="en-US" sz="1800" b="1" dirty="0">
              <a:solidFill>
                <a:srgbClr val="0000FF"/>
              </a:solidFill>
              <a:latin typeface="微软雅黑" panose="020B0503020204020204" pitchFamily="34" charset="-122"/>
              <a:ea typeface="微软雅黑" panose="020B0503020204020204" pitchFamily="34" charset="-122"/>
            </a:endParaRPr>
          </a:p>
          <a:p>
            <a:pPr lvl="1">
              <a:lnSpc>
                <a:spcPct val="150000"/>
              </a:lnSpc>
              <a:spcBef>
                <a:spcPct val="0"/>
              </a:spcBef>
              <a:buFontTx/>
              <a:buNone/>
            </a:pPr>
            <a:r>
              <a:rPr lang="zh-CN" altLang="en-US" sz="1800" b="1" dirty="0">
                <a:latin typeface="微软雅黑" panose="020B0503020204020204" pitchFamily="34" charset="-122"/>
                <a:ea typeface="微软雅黑" panose="020B0503020204020204" pitchFamily="34" charset="-122"/>
              </a:rPr>
              <a:t>生产工艺：高密度短沟道</a:t>
            </a:r>
            <a:r>
              <a:rPr lang="en-US" altLang="zh-CN" sz="1800" b="1" dirty="0">
                <a:solidFill>
                  <a:srgbClr val="0000FF"/>
                </a:solidFill>
                <a:latin typeface="微软雅黑" panose="020B0503020204020204" pitchFamily="34" charset="-122"/>
                <a:ea typeface="微软雅黑" panose="020B0503020204020204" pitchFamily="34" charset="-122"/>
              </a:rPr>
              <a:t>MOS</a:t>
            </a:r>
            <a:r>
              <a:rPr lang="zh-CN" altLang="en-US" sz="1800" b="1" dirty="0">
                <a:solidFill>
                  <a:srgbClr val="0000FF"/>
                </a:solidFill>
                <a:latin typeface="微软雅黑" panose="020B0503020204020204" pitchFamily="34" charset="-122"/>
                <a:ea typeface="微软雅黑" panose="020B0503020204020204" pitchFamily="34" charset="-122"/>
              </a:rPr>
              <a:t>工艺</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HMOS</a:t>
            </a:r>
            <a:r>
              <a:rPr lang="zh-CN" altLang="en-US" sz="1800" b="1" dirty="0">
                <a:latin typeface="微软雅黑" panose="020B0503020204020204" pitchFamily="34" charset="-122"/>
                <a:ea typeface="微软雅黑" panose="020B0503020204020204" pitchFamily="34" charset="-122"/>
              </a:rPr>
              <a:t>工艺）、互补金属氧化物的</a:t>
            </a:r>
            <a:r>
              <a:rPr lang="en-US" altLang="zh-CN" sz="1800" b="1" dirty="0">
                <a:solidFill>
                  <a:srgbClr val="0000FF"/>
                </a:solidFill>
                <a:latin typeface="微软雅黑" panose="020B0503020204020204" pitchFamily="34" charset="-122"/>
                <a:ea typeface="微软雅黑" panose="020B0503020204020204" pitchFamily="34" charset="-122"/>
              </a:rPr>
              <a:t>HMOS</a:t>
            </a:r>
            <a:r>
              <a:rPr lang="zh-CN" altLang="en-US" sz="1800" b="1" dirty="0">
                <a:solidFill>
                  <a:srgbClr val="0000FF"/>
                </a:solidFill>
                <a:latin typeface="微软雅黑" panose="020B0503020204020204" pitchFamily="34" charset="-122"/>
                <a:ea typeface="微软雅黑" panose="020B0503020204020204" pitchFamily="34" charset="-122"/>
              </a:rPr>
              <a:t>工艺</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CHMOS</a:t>
            </a:r>
            <a:r>
              <a:rPr lang="zh-CN" altLang="en-US" sz="1800" b="1" dirty="0">
                <a:latin typeface="微软雅黑" panose="020B0503020204020204" pitchFamily="34" charset="-122"/>
                <a:ea typeface="微软雅黑" panose="020B0503020204020204" pitchFamily="34" charset="-122"/>
              </a:rPr>
              <a:t>工艺）等。</a:t>
            </a:r>
            <a:endParaRPr lang="en-US" altLang="zh-CN" sz="1800" b="1" dirty="0">
              <a:latin typeface="微软雅黑" panose="020B0503020204020204" pitchFamily="34" charset="-122"/>
              <a:ea typeface="微软雅黑" panose="020B0503020204020204" pitchFamily="34" charset="-122"/>
            </a:endParaRPr>
          </a:p>
          <a:p>
            <a:pPr lvl="1">
              <a:lnSpc>
                <a:spcPct val="150000"/>
              </a:lnSpc>
              <a:spcBef>
                <a:spcPct val="0"/>
              </a:spcBef>
              <a:buFontTx/>
              <a:buNone/>
            </a:pPr>
            <a:endParaRPr lang="zh-CN" altLang="en-US" sz="1800" b="1" dirty="0">
              <a:latin typeface="微软雅黑" panose="020B0503020204020204" pitchFamily="34" charset="-122"/>
              <a:ea typeface="微软雅黑" panose="020B0503020204020204" pitchFamily="34" charset="-122"/>
            </a:endParaRPr>
          </a:p>
          <a:p>
            <a:pPr lvl="1">
              <a:lnSpc>
                <a:spcPct val="150000"/>
              </a:lnSpc>
              <a:spcBef>
                <a:spcPct val="0"/>
              </a:spcBef>
              <a:buFontTx/>
              <a:buNone/>
            </a:pPr>
            <a:r>
              <a:rPr lang="zh-CN" altLang="en-US" sz="1800" b="1" dirty="0">
                <a:latin typeface="微软雅黑" panose="020B0503020204020204" pitchFamily="34" charset="-122"/>
                <a:ea typeface="微软雅黑" panose="020B0503020204020204" pitchFamily="34" charset="-122"/>
              </a:rPr>
              <a:t>在片内程序存储器的配置：</a:t>
            </a:r>
            <a:r>
              <a:rPr lang="zh-CN" altLang="en-US" sz="1800" b="1" dirty="0">
                <a:solidFill>
                  <a:srgbClr val="0000FF"/>
                </a:solidFill>
                <a:latin typeface="微软雅黑" panose="020B0503020204020204" pitchFamily="34" charset="-122"/>
                <a:ea typeface="微软雅黑" panose="020B0503020204020204" pitchFamily="34" charset="-122"/>
              </a:rPr>
              <a:t>无</a:t>
            </a:r>
            <a:r>
              <a:rPr lang="en-US" altLang="zh-CN" sz="1800" b="1" dirty="0">
                <a:solidFill>
                  <a:srgbClr val="0000FF"/>
                </a:solidFill>
                <a:latin typeface="微软雅黑" panose="020B0503020204020204" pitchFamily="34" charset="-122"/>
                <a:ea typeface="微软雅黑" panose="020B0503020204020204" pitchFamily="34" charset="-122"/>
              </a:rPr>
              <a:t>ROM</a:t>
            </a:r>
            <a:r>
              <a:rPr lang="zh-CN" altLang="en-US" sz="1800" b="1" dirty="0">
                <a:latin typeface="微软雅黑" panose="020B0503020204020204" pitchFamily="34" charset="-122"/>
                <a:ea typeface="微软雅黑" panose="020B0503020204020204" pitchFamily="34" charset="-122"/>
              </a:rPr>
              <a:t>（程序存储器）、</a:t>
            </a:r>
            <a:r>
              <a:rPr lang="zh-CN" altLang="en-US" sz="1800" b="1" dirty="0">
                <a:solidFill>
                  <a:srgbClr val="0000FF"/>
                </a:solidFill>
                <a:latin typeface="微软雅黑" panose="020B0503020204020204" pitchFamily="34" charset="-122"/>
                <a:ea typeface="微软雅黑" panose="020B0503020204020204" pitchFamily="34" charset="-122"/>
              </a:rPr>
              <a:t>掩膜</a:t>
            </a:r>
            <a:r>
              <a:rPr lang="en-US" altLang="zh-CN" sz="1800" b="1" dirty="0">
                <a:solidFill>
                  <a:srgbClr val="0000FF"/>
                </a:solidFill>
                <a:latin typeface="微软雅黑" panose="020B0503020204020204" pitchFamily="34" charset="-122"/>
                <a:ea typeface="微软雅黑" panose="020B0503020204020204" pitchFamily="34" charset="-122"/>
              </a:rPr>
              <a:t>ROM</a:t>
            </a:r>
            <a:r>
              <a:rPr lang="zh-CN" altLang="en-US" sz="1800" b="1" dirty="0">
                <a:latin typeface="微软雅黑" panose="020B0503020204020204" pitchFamily="34" charset="-122"/>
                <a:ea typeface="微软雅黑" panose="020B0503020204020204" pitchFamily="34" charset="-122"/>
              </a:rPr>
              <a:t>、</a:t>
            </a:r>
            <a:r>
              <a:rPr lang="en-US" altLang="zh-CN" sz="1800" b="1" dirty="0">
                <a:solidFill>
                  <a:srgbClr val="0000FF"/>
                </a:solidFill>
                <a:latin typeface="微软雅黑" panose="020B0503020204020204" pitchFamily="34" charset="-122"/>
                <a:ea typeface="微软雅黑" panose="020B0503020204020204" pitchFamily="34" charset="-122"/>
              </a:rPr>
              <a:t>EPROM</a:t>
            </a:r>
            <a:r>
              <a:rPr lang="zh-CN" altLang="en-US" sz="1800" b="1" dirty="0">
                <a:latin typeface="微软雅黑" panose="020B0503020204020204" pitchFamily="34" charset="-122"/>
                <a:ea typeface="微软雅黑" panose="020B0503020204020204" pitchFamily="34" charset="-122"/>
              </a:rPr>
              <a:t>、</a:t>
            </a:r>
            <a:r>
              <a:rPr lang="en-US" altLang="zh-CN" sz="1800" b="1" dirty="0" err="1">
                <a:solidFill>
                  <a:srgbClr val="0000FF"/>
                </a:solidFill>
                <a:latin typeface="微软雅黑" panose="020B0503020204020204" pitchFamily="34" charset="-122"/>
                <a:ea typeface="微软雅黑" panose="020B0503020204020204" pitchFamily="34" charset="-122"/>
              </a:rPr>
              <a:t>FlashROM</a:t>
            </a:r>
            <a:r>
              <a:rPr lang="zh-CN" altLang="en-US" sz="1800" b="1" dirty="0">
                <a:latin typeface="微软雅黑" panose="020B0503020204020204" pitchFamily="34" charset="-122"/>
                <a:ea typeface="微软雅黑" panose="020B0503020204020204" pitchFamily="34" charset="-122"/>
              </a:rPr>
              <a:t>。 </a:t>
            </a:r>
          </a:p>
        </p:txBody>
      </p:sp>
      <p:sp>
        <p:nvSpPr>
          <p:cNvPr id="8" name="矩形 7">
            <a:extLst>
              <a:ext uri="{FF2B5EF4-FFF2-40B4-BE49-F238E27FC236}">
                <a16:creationId xmlns:a16="http://schemas.microsoft.com/office/drawing/2014/main" id="{EAAC0597-6577-44D8-AF19-900FA2310731}"/>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4">
            <a:extLst>
              <a:ext uri="{FF2B5EF4-FFF2-40B4-BE49-F238E27FC236}">
                <a16:creationId xmlns:a16="http://schemas.microsoft.com/office/drawing/2014/main" id="{A0001E3F-37F8-44BC-B4B8-DEAAAF65A1EE}"/>
              </a:ext>
            </a:extLst>
          </p:cNvPr>
          <p:cNvSpPr>
            <a:spLocks noChangeArrowheads="1"/>
          </p:cNvSpPr>
          <p:nvPr/>
        </p:nvSpPr>
        <p:spPr bwMode="auto">
          <a:xfrm>
            <a:off x="395536" y="1052736"/>
            <a:ext cx="3636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ARM</a:t>
            </a:r>
            <a:r>
              <a:rPr lang="zh-CN" altLang="en-US" sz="2000" b="1" dirty="0">
                <a:latin typeface="微软雅黑" panose="020B0503020204020204" pitchFamily="34" charset="-122"/>
                <a:ea typeface="微软雅黑" panose="020B0503020204020204" pitchFamily="34" charset="-122"/>
              </a:rPr>
              <a:t>嵌入式微控制器</a:t>
            </a:r>
          </a:p>
        </p:txBody>
      </p:sp>
      <p:sp>
        <p:nvSpPr>
          <p:cNvPr id="155651" name="Rectangle 5">
            <a:extLst>
              <a:ext uri="{FF2B5EF4-FFF2-40B4-BE49-F238E27FC236}">
                <a16:creationId xmlns:a16="http://schemas.microsoft.com/office/drawing/2014/main" id="{60FA2D10-230D-441E-923F-B5CA800FB07A}"/>
              </a:ext>
            </a:extLst>
          </p:cNvPr>
          <p:cNvSpPr>
            <a:spLocks noChangeArrowheads="1"/>
          </p:cNvSpPr>
          <p:nvPr/>
        </p:nvSpPr>
        <p:spPr bwMode="auto">
          <a:xfrm>
            <a:off x="323528" y="1844824"/>
            <a:ext cx="7921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新一代</a:t>
            </a:r>
            <a:r>
              <a:rPr lang="en-US" altLang="zh-CN" sz="2000" b="1" dirty="0">
                <a:latin typeface="微软雅黑" panose="020B0503020204020204" pitchFamily="34" charset="-122"/>
                <a:ea typeface="微软雅黑" panose="020B0503020204020204" pitchFamily="34" charset="-122"/>
              </a:rPr>
              <a:t>32</a:t>
            </a:r>
            <a:r>
              <a:rPr lang="zh-CN" altLang="en-US" sz="2000" b="1" dirty="0">
                <a:latin typeface="微软雅黑" panose="020B0503020204020204" pitchFamily="34" charset="-122"/>
                <a:ea typeface="微软雅黑" panose="020B0503020204020204" pitchFamily="34" charset="-122"/>
              </a:rPr>
              <a:t>位微控制器的典型代表，采用了</a:t>
            </a:r>
            <a:r>
              <a:rPr lang="zh-CN" altLang="en-US" sz="2000" b="1" dirty="0">
                <a:solidFill>
                  <a:srgbClr val="0000FF"/>
                </a:solidFill>
                <a:latin typeface="微软雅黑" panose="020B0503020204020204" pitchFamily="34" charset="-122"/>
                <a:ea typeface="微软雅黑" panose="020B0503020204020204" pitchFamily="34" charset="-122"/>
              </a:rPr>
              <a:t>哈佛结构</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精简指令</a:t>
            </a:r>
            <a:r>
              <a:rPr lang="zh-CN" altLang="en-US" sz="2000" b="1" dirty="0">
                <a:latin typeface="微软雅黑" panose="020B0503020204020204" pitchFamily="34" charset="-122"/>
                <a:ea typeface="微软雅黑" panose="020B0503020204020204" pitchFamily="34" charset="-122"/>
              </a:rPr>
              <a:t>的微控制器，支持操作系统和浮点运算，目前正朝多核，</a:t>
            </a:r>
            <a:r>
              <a:rPr lang="en-US" altLang="zh-CN" sz="2000" b="1" dirty="0">
                <a:latin typeface="微软雅黑" panose="020B0503020204020204" pitchFamily="34" charset="-122"/>
                <a:ea typeface="微软雅黑" panose="020B0503020204020204" pitchFamily="34" charset="-122"/>
              </a:rPr>
              <a:t>64</a:t>
            </a:r>
            <a:r>
              <a:rPr lang="zh-CN" altLang="en-US" sz="2000" b="1" dirty="0">
                <a:latin typeface="微软雅黑" panose="020B0503020204020204" pitchFamily="34" charset="-122"/>
                <a:ea typeface="微软雅黑" panose="020B0503020204020204" pitchFamily="34" charset="-122"/>
              </a:rPr>
              <a:t>位方向发展。</a:t>
            </a:r>
          </a:p>
        </p:txBody>
      </p:sp>
      <p:sp>
        <p:nvSpPr>
          <p:cNvPr id="8" name="矩形 7">
            <a:extLst>
              <a:ext uri="{FF2B5EF4-FFF2-40B4-BE49-F238E27FC236}">
                <a16:creationId xmlns:a16="http://schemas.microsoft.com/office/drawing/2014/main" id="{D2CED319-2601-4D94-9F34-708FA9E7069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8258" name="Rectangle 2">
            <a:extLst>
              <a:ext uri="{FF2B5EF4-FFF2-40B4-BE49-F238E27FC236}">
                <a16:creationId xmlns:a16="http://schemas.microsoft.com/office/drawing/2014/main" id="{F46B3983-1E1A-4333-82D0-3A64C2B432C5}"/>
              </a:ext>
            </a:extLst>
          </p:cNvPr>
          <p:cNvSpPr>
            <a:spLocks noGrp="1" noChangeArrowheads="1"/>
          </p:cNvSpPr>
          <p:nvPr>
            <p:ph type="title" idx="4294967295"/>
          </p:nvPr>
        </p:nvSpPr>
        <p:spPr>
          <a:xfrm>
            <a:off x="323850" y="765175"/>
            <a:ext cx="7772400" cy="400050"/>
          </a:xfrm>
        </p:spPr>
        <p:txBody>
          <a:bodyPr>
            <a:spAutoFit/>
          </a:bodyPr>
          <a:lstStyle/>
          <a:p>
            <a:pPr eaLnBrk="1" hangingPunct="1">
              <a:defRPr/>
            </a:pPr>
            <a:r>
              <a:rPr lang="en-US" altLang="zh-CN" sz="2000" b="1">
                <a:latin typeface="微软雅黑" panose="020B0503020204020204" pitchFamily="34" charset="-122"/>
                <a:ea typeface="微软雅黑" panose="020B0503020204020204" pitchFamily="34" charset="-122"/>
                <a:cs typeface="+mn-cs"/>
              </a:rPr>
              <a:t>ARM</a:t>
            </a:r>
            <a:r>
              <a:rPr lang="zh-CN" altLang="en-US" sz="2000" b="1">
                <a:latin typeface="微软雅黑" panose="020B0503020204020204" pitchFamily="34" charset="-122"/>
                <a:ea typeface="微软雅黑" panose="020B0503020204020204" pitchFamily="34" charset="-122"/>
                <a:cs typeface="+mn-cs"/>
              </a:rPr>
              <a:t>微处理器系列 </a:t>
            </a:r>
          </a:p>
        </p:txBody>
      </p:sp>
      <p:sp>
        <p:nvSpPr>
          <p:cNvPr id="157699" name="Rectangle 3">
            <a:extLst>
              <a:ext uri="{FF2B5EF4-FFF2-40B4-BE49-F238E27FC236}">
                <a16:creationId xmlns:a16="http://schemas.microsoft.com/office/drawing/2014/main" id="{F0D8400B-BA4E-4166-B82B-4D2871604BF7}"/>
              </a:ext>
            </a:extLst>
          </p:cNvPr>
          <p:cNvSpPr>
            <a:spLocks noChangeArrowheads="1"/>
          </p:cNvSpPr>
          <p:nvPr/>
        </p:nvSpPr>
        <p:spPr bwMode="auto">
          <a:xfrm>
            <a:off x="457200" y="1331913"/>
            <a:ext cx="2386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ARM7</a:t>
            </a:r>
            <a:r>
              <a:rPr lang="zh-CN" altLang="en-US" sz="2000" b="1">
                <a:latin typeface="微软雅黑" panose="020B0503020204020204" pitchFamily="34" charset="-122"/>
                <a:ea typeface="微软雅黑" panose="020B0503020204020204" pitchFamily="34" charset="-122"/>
              </a:rPr>
              <a:t>系列</a:t>
            </a:r>
          </a:p>
        </p:txBody>
      </p:sp>
      <p:sp>
        <p:nvSpPr>
          <p:cNvPr id="157700" name="Rectangle 4">
            <a:extLst>
              <a:ext uri="{FF2B5EF4-FFF2-40B4-BE49-F238E27FC236}">
                <a16:creationId xmlns:a16="http://schemas.microsoft.com/office/drawing/2014/main" id="{FEBDA3E1-2C2A-41C2-8240-FCA3EF98C2CD}"/>
              </a:ext>
            </a:extLst>
          </p:cNvPr>
          <p:cNvSpPr>
            <a:spLocks noChangeArrowheads="1"/>
          </p:cNvSpPr>
          <p:nvPr/>
        </p:nvSpPr>
        <p:spPr bwMode="auto">
          <a:xfrm>
            <a:off x="3403600" y="1316038"/>
            <a:ext cx="2765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ARM9</a:t>
            </a:r>
            <a:r>
              <a:rPr lang="zh-CN" altLang="en-US" sz="2000" b="1">
                <a:latin typeface="微软雅黑" panose="020B0503020204020204" pitchFamily="34" charset="-122"/>
                <a:ea typeface="微软雅黑" panose="020B0503020204020204" pitchFamily="34" charset="-122"/>
              </a:rPr>
              <a:t>系列</a:t>
            </a:r>
          </a:p>
        </p:txBody>
      </p:sp>
      <p:sp>
        <p:nvSpPr>
          <p:cNvPr id="157701" name="Rectangle 5">
            <a:extLst>
              <a:ext uri="{FF2B5EF4-FFF2-40B4-BE49-F238E27FC236}">
                <a16:creationId xmlns:a16="http://schemas.microsoft.com/office/drawing/2014/main" id="{22FCA7D5-77E6-452D-9841-8A90A5A43947}"/>
              </a:ext>
            </a:extLst>
          </p:cNvPr>
          <p:cNvSpPr>
            <a:spLocks noChangeArrowheads="1"/>
          </p:cNvSpPr>
          <p:nvPr/>
        </p:nvSpPr>
        <p:spPr bwMode="auto">
          <a:xfrm>
            <a:off x="6169025" y="1331913"/>
            <a:ext cx="2946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ARM9E</a:t>
            </a:r>
            <a:r>
              <a:rPr lang="zh-CN" altLang="en-US" sz="2000" b="1">
                <a:latin typeface="微软雅黑" panose="020B0503020204020204" pitchFamily="34" charset="-122"/>
                <a:ea typeface="微软雅黑" panose="020B0503020204020204" pitchFamily="34" charset="-122"/>
              </a:rPr>
              <a:t>系列</a:t>
            </a:r>
          </a:p>
        </p:txBody>
      </p:sp>
      <p:sp>
        <p:nvSpPr>
          <p:cNvPr id="157702" name="Rectangle 6">
            <a:extLst>
              <a:ext uri="{FF2B5EF4-FFF2-40B4-BE49-F238E27FC236}">
                <a16:creationId xmlns:a16="http://schemas.microsoft.com/office/drawing/2014/main" id="{AE8AD2CF-E925-4C53-A829-301EBEDFB602}"/>
              </a:ext>
            </a:extLst>
          </p:cNvPr>
          <p:cNvSpPr>
            <a:spLocks noChangeArrowheads="1"/>
          </p:cNvSpPr>
          <p:nvPr/>
        </p:nvSpPr>
        <p:spPr bwMode="auto">
          <a:xfrm>
            <a:off x="457200" y="1801813"/>
            <a:ext cx="3243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ARM10E</a:t>
            </a:r>
            <a:r>
              <a:rPr lang="zh-CN" altLang="en-US" sz="2000" b="1">
                <a:latin typeface="微软雅黑" panose="020B0503020204020204" pitchFamily="34" charset="-122"/>
                <a:ea typeface="微软雅黑" panose="020B0503020204020204" pitchFamily="34" charset="-122"/>
              </a:rPr>
              <a:t>系列</a:t>
            </a:r>
          </a:p>
        </p:txBody>
      </p:sp>
      <p:sp>
        <p:nvSpPr>
          <p:cNvPr id="157703" name="Rectangle 7">
            <a:extLst>
              <a:ext uri="{FF2B5EF4-FFF2-40B4-BE49-F238E27FC236}">
                <a16:creationId xmlns:a16="http://schemas.microsoft.com/office/drawing/2014/main" id="{0CFBF722-3AAD-4436-82D8-958C0D4A8BCF}"/>
              </a:ext>
            </a:extLst>
          </p:cNvPr>
          <p:cNvSpPr>
            <a:spLocks noChangeArrowheads="1"/>
          </p:cNvSpPr>
          <p:nvPr/>
        </p:nvSpPr>
        <p:spPr bwMode="auto">
          <a:xfrm>
            <a:off x="457200" y="2278063"/>
            <a:ext cx="3243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SecureCore</a:t>
            </a:r>
            <a:r>
              <a:rPr lang="zh-CN" altLang="en-US" sz="2000" b="1">
                <a:latin typeface="微软雅黑" panose="020B0503020204020204" pitchFamily="34" charset="-122"/>
                <a:ea typeface="微软雅黑" panose="020B0503020204020204" pitchFamily="34" charset="-122"/>
              </a:rPr>
              <a:t>系列</a:t>
            </a:r>
          </a:p>
        </p:txBody>
      </p:sp>
      <p:sp>
        <p:nvSpPr>
          <p:cNvPr id="157704" name="Rectangle 8">
            <a:extLst>
              <a:ext uri="{FF2B5EF4-FFF2-40B4-BE49-F238E27FC236}">
                <a16:creationId xmlns:a16="http://schemas.microsoft.com/office/drawing/2014/main" id="{9A72A9BD-ECE9-417C-A1A8-47807DE7B28A}"/>
              </a:ext>
            </a:extLst>
          </p:cNvPr>
          <p:cNvSpPr>
            <a:spLocks noChangeArrowheads="1"/>
          </p:cNvSpPr>
          <p:nvPr/>
        </p:nvSpPr>
        <p:spPr bwMode="auto">
          <a:xfrm>
            <a:off x="3354388" y="2700338"/>
            <a:ext cx="2946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Intel</a:t>
            </a:r>
            <a:r>
              <a:rPr lang="zh-CN" altLang="en-US" sz="2000" b="1">
                <a:latin typeface="微软雅黑" panose="020B0503020204020204" pitchFamily="34" charset="-122"/>
                <a:ea typeface="微软雅黑" panose="020B0503020204020204" pitchFamily="34" charset="-122"/>
              </a:rPr>
              <a:t>的</a:t>
            </a:r>
            <a:r>
              <a:rPr lang="en-US" altLang="zh-CN" sz="2000" b="1">
                <a:latin typeface="微软雅黑" panose="020B0503020204020204" pitchFamily="34" charset="-122"/>
                <a:ea typeface="微软雅黑" panose="020B0503020204020204" pitchFamily="34" charset="-122"/>
              </a:rPr>
              <a:t>Xscale</a:t>
            </a:r>
          </a:p>
        </p:txBody>
      </p:sp>
      <p:sp>
        <p:nvSpPr>
          <p:cNvPr id="2528265" name="Rectangle 9">
            <a:extLst>
              <a:ext uri="{FF2B5EF4-FFF2-40B4-BE49-F238E27FC236}">
                <a16:creationId xmlns:a16="http://schemas.microsoft.com/office/drawing/2014/main" id="{3B388726-7C74-41E8-9648-C529538399B6}"/>
              </a:ext>
            </a:extLst>
          </p:cNvPr>
          <p:cNvSpPr>
            <a:spLocks noChangeArrowheads="1"/>
          </p:cNvSpPr>
          <p:nvPr/>
        </p:nvSpPr>
        <p:spPr bwMode="auto">
          <a:xfrm>
            <a:off x="395288" y="3068638"/>
            <a:ext cx="8101012"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hlink"/>
              </a:buClr>
              <a:buFontTx/>
              <a:buNone/>
            </a:pPr>
            <a:r>
              <a:rPr lang="zh-CN" altLang="en-US" sz="2000" b="1">
                <a:latin typeface="微软雅黑" panose="020B0503020204020204" pitchFamily="34" charset="-122"/>
                <a:ea typeface="微软雅黑" panose="020B0503020204020204" pitchFamily="34" charset="-122"/>
              </a:rPr>
              <a:t>其中，</a:t>
            </a:r>
            <a:r>
              <a:rPr lang="en-US" altLang="zh-CN" sz="2000" b="1">
                <a:latin typeface="微软雅黑" panose="020B0503020204020204" pitchFamily="34" charset="-122"/>
                <a:ea typeface="微软雅黑" panose="020B0503020204020204" pitchFamily="34" charset="-122"/>
              </a:rPr>
              <a:t>ARM7</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ARM9</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ARM9E</a:t>
            </a:r>
            <a:r>
              <a:rPr lang="zh-CN" altLang="en-US" sz="2000" b="1">
                <a:latin typeface="微软雅黑" panose="020B0503020204020204" pitchFamily="34" charset="-122"/>
                <a:ea typeface="微软雅黑" panose="020B0503020204020204" pitchFamily="34" charset="-122"/>
              </a:rPr>
              <a:t>和</a:t>
            </a:r>
            <a:r>
              <a:rPr lang="en-US" altLang="zh-CN" sz="2000" b="1">
                <a:latin typeface="微软雅黑" panose="020B0503020204020204" pitchFamily="34" charset="-122"/>
                <a:ea typeface="微软雅黑" panose="020B0503020204020204" pitchFamily="34" charset="-122"/>
              </a:rPr>
              <a:t>ARM10</a:t>
            </a:r>
            <a:r>
              <a:rPr lang="zh-CN" altLang="en-US" sz="2000" b="1">
                <a:latin typeface="微软雅黑" panose="020B0503020204020204" pitchFamily="34" charset="-122"/>
                <a:ea typeface="微软雅黑" panose="020B0503020204020204" pitchFamily="34" charset="-122"/>
              </a:rPr>
              <a:t>为</a:t>
            </a:r>
            <a:r>
              <a:rPr lang="en-US" altLang="zh-CN" sz="2000" b="1">
                <a:latin typeface="微软雅黑" panose="020B0503020204020204" pitchFamily="34" charset="-122"/>
                <a:ea typeface="微软雅黑" panose="020B0503020204020204" pitchFamily="34" charset="-122"/>
              </a:rPr>
              <a:t>4</a:t>
            </a:r>
            <a:r>
              <a:rPr lang="zh-CN" altLang="en-US" sz="2000" b="1">
                <a:latin typeface="微软雅黑" panose="020B0503020204020204" pitchFamily="34" charset="-122"/>
                <a:ea typeface="微软雅黑" panose="020B0503020204020204" pitchFamily="34" charset="-122"/>
              </a:rPr>
              <a:t>个通用处理器系列，</a:t>
            </a:r>
            <a:r>
              <a:rPr lang="zh-CN" altLang="en-US" sz="2000" b="1">
                <a:solidFill>
                  <a:srgbClr val="0000FF"/>
                </a:solidFill>
                <a:latin typeface="微软雅黑" panose="020B0503020204020204" pitchFamily="34" charset="-122"/>
                <a:ea typeface="微软雅黑" panose="020B0503020204020204" pitchFamily="34" charset="-122"/>
              </a:rPr>
              <a:t>每一个系列提供一套相对独特的性能来满足不同应用领域的需求</a:t>
            </a:r>
            <a:r>
              <a:rPr lang="zh-CN" altLang="en-US" sz="2000" b="1">
                <a:latin typeface="微软雅黑" panose="020B0503020204020204" pitchFamily="34" charset="-122"/>
                <a:ea typeface="微软雅黑" panose="020B0503020204020204" pitchFamily="34" charset="-122"/>
              </a:rPr>
              <a:t>。</a:t>
            </a:r>
          </a:p>
          <a:p>
            <a:pPr eaLnBrk="1" hangingPunct="1">
              <a:lnSpc>
                <a:spcPct val="150000"/>
              </a:lnSpc>
              <a:spcBef>
                <a:spcPct val="50000"/>
              </a:spcBef>
              <a:buClr>
                <a:schemeClr val="hlink"/>
              </a:buClr>
              <a:buFontTx/>
              <a:buNone/>
            </a:pPr>
            <a:r>
              <a:rPr lang="en-US" altLang="zh-CN" sz="2000" b="1">
                <a:solidFill>
                  <a:srgbClr val="FF0000"/>
                </a:solidFill>
                <a:latin typeface="微软雅黑" panose="020B0503020204020204" pitchFamily="34" charset="-122"/>
                <a:ea typeface="微软雅黑" panose="020B0503020204020204" pitchFamily="34" charset="-122"/>
              </a:rPr>
              <a:t>SecureCore</a:t>
            </a:r>
            <a:r>
              <a:rPr lang="zh-CN" altLang="en-US" sz="2000" b="1">
                <a:solidFill>
                  <a:srgbClr val="FF0000"/>
                </a:solidFill>
                <a:latin typeface="微软雅黑" panose="020B0503020204020204" pitchFamily="34" charset="-122"/>
                <a:ea typeface="微软雅黑" panose="020B0503020204020204" pitchFamily="34" charset="-122"/>
              </a:rPr>
              <a:t>系列专门为安全要求较高的应用而设计。  </a:t>
            </a:r>
          </a:p>
        </p:txBody>
      </p:sp>
      <p:sp>
        <p:nvSpPr>
          <p:cNvPr id="157706" name="Rectangle 10">
            <a:extLst>
              <a:ext uri="{FF2B5EF4-FFF2-40B4-BE49-F238E27FC236}">
                <a16:creationId xmlns:a16="http://schemas.microsoft.com/office/drawing/2014/main" id="{D47AC82D-1F4A-46BB-9034-E4DD66C76AE4}"/>
              </a:ext>
            </a:extLst>
          </p:cNvPr>
          <p:cNvSpPr>
            <a:spLocks noChangeArrowheads="1"/>
          </p:cNvSpPr>
          <p:nvPr/>
        </p:nvSpPr>
        <p:spPr bwMode="auto">
          <a:xfrm>
            <a:off x="468313" y="2708275"/>
            <a:ext cx="3665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Intel StrongARM</a:t>
            </a:r>
          </a:p>
        </p:txBody>
      </p:sp>
      <p:sp>
        <p:nvSpPr>
          <p:cNvPr id="2528267" name="Rectangle 11">
            <a:extLst>
              <a:ext uri="{FF2B5EF4-FFF2-40B4-BE49-F238E27FC236}">
                <a16:creationId xmlns:a16="http://schemas.microsoft.com/office/drawing/2014/main" id="{D5B00F90-B8B9-4503-AC8F-A371AB887648}"/>
              </a:ext>
            </a:extLst>
          </p:cNvPr>
          <p:cNvSpPr>
            <a:spLocks noChangeArrowheads="1"/>
          </p:cNvSpPr>
          <p:nvPr/>
        </p:nvSpPr>
        <p:spPr bwMode="auto">
          <a:xfrm>
            <a:off x="395288" y="4797425"/>
            <a:ext cx="8455025"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hlink"/>
              </a:buClr>
              <a:buFontTx/>
              <a:buNone/>
            </a:pPr>
            <a:r>
              <a:rPr lang="en-US" altLang="zh-CN" sz="1800" b="1">
                <a:latin typeface="微软雅黑" panose="020B0503020204020204" pitchFamily="34" charset="-122"/>
                <a:ea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rPr>
              <a:t>Intel StrongARM </a:t>
            </a:r>
            <a:r>
              <a:rPr lang="zh-CN" altLang="en-US" sz="2000" b="1">
                <a:latin typeface="微软雅黑" panose="020B0503020204020204" pitchFamily="34" charset="-122"/>
                <a:ea typeface="微软雅黑" panose="020B0503020204020204" pitchFamily="34" charset="-122"/>
              </a:rPr>
              <a:t>它</a:t>
            </a:r>
            <a:r>
              <a:rPr lang="en-US" altLang="zh-CN" sz="2000" b="1">
                <a:solidFill>
                  <a:srgbClr val="0000FF"/>
                </a:solidFill>
                <a:latin typeface="微软雅黑" panose="020B0503020204020204" pitchFamily="34" charset="-122"/>
                <a:ea typeface="微软雅黑" panose="020B0503020204020204" pitchFamily="34" charset="-122"/>
              </a:rPr>
              <a:t>Intel</a:t>
            </a:r>
            <a:r>
              <a:rPr lang="zh-CN" altLang="en-US" sz="2000" b="1">
                <a:solidFill>
                  <a:srgbClr val="0000FF"/>
                </a:solidFill>
                <a:latin typeface="微软雅黑" panose="020B0503020204020204" pitchFamily="34" charset="-122"/>
                <a:ea typeface="微软雅黑" panose="020B0503020204020204" pitchFamily="34" charset="-122"/>
              </a:rPr>
              <a:t>公司重新的设计</a:t>
            </a:r>
            <a:r>
              <a:rPr lang="en-US" altLang="zh-CN" sz="2000" b="1">
                <a:solidFill>
                  <a:srgbClr val="0000FF"/>
                </a:solidFill>
                <a:latin typeface="微软雅黑" panose="020B0503020204020204" pitchFamily="34" charset="-122"/>
                <a:ea typeface="微软雅黑" panose="020B0503020204020204" pitchFamily="34" charset="-122"/>
              </a:rPr>
              <a:t>ARM</a:t>
            </a:r>
            <a:r>
              <a:rPr lang="zh-CN" altLang="en-US" sz="2000" b="1">
                <a:solidFill>
                  <a:srgbClr val="0000FF"/>
                </a:solidFill>
                <a:latin typeface="微软雅黑" panose="020B0503020204020204" pitchFamily="34" charset="-122"/>
                <a:ea typeface="微软雅黑" panose="020B0503020204020204" pitchFamily="34" charset="-122"/>
              </a:rPr>
              <a:t>体系结构，在软件上兼容</a:t>
            </a:r>
            <a:r>
              <a:rPr lang="en-US" altLang="zh-CN" sz="2000" b="1">
                <a:solidFill>
                  <a:srgbClr val="0000FF"/>
                </a:solidFill>
                <a:latin typeface="微软雅黑" panose="020B0503020204020204" pitchFamily="34" charset="-122"/>
                <a:ea typeface="微软雅黑" panose="020B0503020204020204" pitchFamily="34" charset="-122"/>
              </a:rPr>
              <a:t>ARMv4</a:t>
            </a:r>
            <a:r>
              <a:rPr lang="zh-CN" altLang="en-US" sz="2000" b="1">
                <a:solidFill>
                  <a:srgbClr val="0000FF"/>
                </a:solidFill>
                <a:latin typeface="微软雅黑" panose="020B0503020204020204" pitchFamily="34" charset="-122"/>
                <a:ea typeface="微软雅黑" panose="020B0503020204020204" pitchFamily="34" charset="-122"/>
              </a:rPr>
              <a:t>体系结构、</a:t>
            </a:r>
            <a:r>
              <a:rPr lang="zh-CN" altLang="en-US" sz="2000" b="1">
                <a:latin typeface="微软雅黑" panose="020B0503020204020204" pitchFamily="34" charset="-122"/>
                <a:ea typeface="微软雅黑" panose="020B0503020204020204" pitchFamily="34" charset="-122"/>
              </a:rPr>
              <a:t>同时采用</a:t>
            </a:r>
            <a:r>
              <a:rPr lang="zh-CN" altLang="en-US" sz="2000" b="1">
                <a:solidFill>
                  <a:srgbClr val="FF0000"/>
                </a:solidFill>
                <a:latin typeface="微软雅黑" panose="020B0503020204020204" pitchFamily="34" charset="-122"/>
                <a:ea typeface="微软雅黑" panose="020B0503020204020204" pitchFamily="34" charset="-122"/>
              </a:rPr>
              <a:t>具有</a:t>
            </a:r>
            <a:r>
              <a:rPr lang="en-US" altLang="zh-CN" sz="2000" b="1">
                <a:solidFill>
                  <a:srgbClr val="FF0000"/>
                </a:solidFill>
                <a:latin typeface="微软雅黑" panose="020B0503020204020204" pitchFamily="34" charset="-122"/>
                <a:ea typeface="微软雅黑" panose="020B0503020204020204" pitchFamily="34" charset="-122"/>
              </a:rPr>
              <a:t>Intel</a:t>
            </a:r>
            <a:r>
              <a:rPr lang="zh-CN" altLang="en-US" sz="2000" b="1">
                <a:solidFill>
                  <a:srgbClr val="FF0000"/>
                </a:solidFill>
                <a:latin typeface="微软雅黑" panose="020B0503020204020204" pitchFamily="34" charset="-122"/>
                <a:ea typeface="微软雅黑" panose="020B0503020204020204" pitchFamily="34" charset="-122"/>
              </a:rPr>
              <a:t>技术优点</a:t>
            </a:r>
            <a:r>
              <a:rPr lang="zh-CN" altLang="en-US" sz="2000" b="1">
                <a:latin typeface="微软雅黑" panose="020B0503020204020204" pitchFamily="34" charset="-122"/>
                <a:ea typeface="微软雅黑" panose="020B0503020204020204" pitchFamily="34" charset="-122"/>
              </a:rPr>
              <a:t>的体系结构。 </a:t>
            </a:r>
          </a:p>
          <a:p>
            <a:pPr eaLnBrk="1" hangingPunct="1">
              <a:lnSpc>
                <a:spcPct val="150000"/>
              </a:lnSpc>
              <a:spcBef>
                <a:spcPct val="50000"/>
              </a:spcBef>
              <a:buClr>
                <a:schemeClr val="hlink"/>
              </a:buClr>
              <a:buFontTx/>
              <a:buNone/>
            </a:pPr>
            <a:r>
              <a:rPr lang="zh-CN" altLang="en-US" sz="2000" b="1">
                <a:latin typeface="微软雅黑" panose="020B0503020204020204" pitchFamily="34" charset="-122"/>
                <a:ea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rPr>
              <a:t>Xscale </a:t>
            </a:r>
            <a:r>
              <a:rPr lang="zh-CN" altLang="en-US" sz="2000" b="1">
                <a:latin typeface="微软雅黑" panose="020B0503020204020204" pitchFamily="34" charset="-122"/>
                <a:ea typeface="微软雅黑" panose="020B0503020204020204" pitchFamily="34" charset="-122"/>
              </a:rPr>
              <a:t>处理器是基于</a:t>
            </a:r>
            <a:r>
              <a:rPr lang="en-US" altLang="zh-CN" sz="2000" b="1">
                <a:solidFill>
                  <a:srgbClr val="0000FF"/>
                </a:solidFill>
                <a:latin typeface="微软雅黑" panose="020B0503020204020204" pitchFamily="34" charset="-122"/>
                <a:ea typeface="微软雅黑" panose="020B0503020204020204" pitchFamily="34" charset="-122"/>
              </a:rPr>
              <a:t>ARMv5TE</a:t>
            </a:r>
            <a:r>
              <a:rPr lang="zh-CN" altLang="en-US" sz="2000" b="1">
                <a:solidFill>
                  <a:srgbClr val="0000FF"/>
                </a:solidFill>
                <a:latin typeface="微软雅黑" panose="020B0503020204020204" pitchFamily="34" charset="-122"/>
                <a:ea typeface="微软雅黑" panose="020B0503020204020204" pitchFamily="34" charset="-122"/>
              </a:rPr>
              <a:t>体系结构</a:t>
            </a:r>
            <a:r>
              <a:rPr lang="zh-CN" altLang="en-US" sz="2000" b="1">
                <a:latin typeface="微软雅黑" panose="020B0503020204020204" pitchFamily="34" charset="-122"/>
                <a:ea typeface="微软雅黑" panose="020B0503020204020204" pitchFamily="34" charset="-122"/>
              </a:rPr>
              <a:t>的解决方案。</a:t>
            </a:r>
          </a:p>
        </p:txBody>
      </p:sp>
      <p:sp>
        <p:nvSpPr>
          <p:cNvPr id="16" name="矩形 15">
            <a:extLst>
              <a:ext uri="{FF2B5EF4-FFF2-40B4-BE49-F238E27FC236}">
                <a16:creationId xmlns:a16="http://schemas.microsoft.com/office/drawing/2014/main" id="{8ABDEE9D-7851-42CB-B657-BDE0EA92EE6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28265"/>
                                        </p:tgtEl>
                                        <p:attrNameLst>
                                          <p:attrName>style.visibility</p:attrName>
                                        </p:attrNameLst>
                                      </p:cBhvr>
                                      <p:to>
                                        <p:strVal val="visible"/>
                                      </p:to>
                                    </p:set>
                                    <p:anim calcmode="lin" valueType="num">
                                      <p:cBhvr additive="base">
                                        <p:cTn id="7" dur="500" fill="hold"/>
                                        <p:tgtEl>
                                          <p:spTgt spid="2528265"/>
                                        </p:tgtEl>
                                        <p:attrNameLst>
                                          <p:attrName>ppt_x</p:attrName>
                                        </p:attrNameLst>
                                      </p:cBhvr>
                                      <p:tavLst>
                                        <p:tav tm="0">
                                          <p:val>
                                            <p:strVal val="#ppt_x"/>
                                          </p:val>
                                        </p:tav>
                                        <p:tav tm="100000">
                                          <p:val>
                                            <p:strVal val="#ppt_x"/>
                                          </p:val>
                                        </p:tav>
                                      </p:tavLst>
                                    </p:anim>
                                    <p:anim calcmode="lin" valueType="num">
                                      <p:cBhvr additive="base">
                                        <p:cTn id="8" dur="500" fill="hold"/>
                                        <p:tgtEl>
                                          <p:spTgt spid="252826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28267"/>
                                        </p:tgtEl>
                                        <p:attrNameLst>
                                          <p:attrName>style.visibility</p:attrName>
                                        </p:attrNameLst>
                                      </p:cBhvr>
                                      <p:to>
                                        <p:strVal val="visible"/>
                                      </p:to>
                                    </p:set>
                                    <p:anim calcmode="lin" valueType="num">
                                      <p:cBhvr additive="base">
                                        <p:cTn id="13" dur="500" fill="hold"/>
                                        <p:tgtEl>
                                          <p:spTgt spid="2528267"/>
                                        </p:tgtEl>
                                        <p:attrNameLst>
                                          <p:attrName>ppt_x</p:attrName>
                                        </p:attrNameLst>
                                      </p:cBhvr>
                                      <p:tavLst>
                                        <p:tav tm="0">
                                          <p:val>
                                            <p:strVal val="0-#ppt_w/2"/>
                                          </p:val>
                                        </p:tav>
                                        <p:tav tm="100000">
                                          <p:val>
                                            <p:strVal val="#ppt_x"/>
                                          </p:val>
                                        </p:tav>
                                      </p:tavLst>
                                    </p:anim>
                                    <p:anim calcmode="lin" valueType="num">
                                      <p:cBhvr additive="base">
                                        <p:cTn id="14" dur="500" fill="hold"/>
                                        <p:tgtEl>
                                          <p:spTgt spid="25282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8265" grpId="0"/>
      <p:bldP spid="252826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91B935EC-3E0D-47DC-ABE0-11D0F6E39E67}"/>
              </a:ext>
            </a:extLst>
          </p:cNvPr>
          <p:cNvSpPr>
            <a:spLocks noChangeArrowheads="1"/>
          </p:cNvSpPr>
          <p:nvPr/>
        </p:nvSpPr>
        <p:spPr bwMode="auto">
          <a:xfrm>
            <a:off x="395288" y="773113"/>
            <a:ext cx="85693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87313"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Clr>
                <a:schemeClr val="hlink"/>
              </a:buClr>
              <a:buFontTx/>
              <a:buNone/>
            </a:pPr>
            <a:r>
              <a:rPr lang="en-US" altLang="zh-CN" sz="2000" b="1" dirty="0">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ARM Cortex</a:t>
            </a:r>
            <a:r>
              <a:rPr lang="zh-CN" altLang="en-US" sz="2000" b="1" dirty="0">
                <a:solidFill>
                  <a:srgbClr val="0000FF"/>
                </a:solidFill>
                <a:latin typeface="微软雅黑" panose="020B0503020204020204" pitchFamily="34" charset="-122"/>
                <a:ea typeface="微软雅黑" panose="020B0503020204020204" pitchFamily="34" charset="-122"/>
              </a:rPr>
              <a:t>处理器系列</a:t>
            </a:r>
            <a:r>
              <a:rPr lang="zh-CN" altLang="en-US" sz="2000" b="1" dirty="0">
                <a:latin typeface="微软雅黑" panose="020B0503020204020204" pitchFamily="34" charset="-122"/>
                <a:ea typeface="微软雅黑" panose="020B0503020204020204" pitchFamily="34" charset="-122"/>
              </a:rPr>
              <a:t>是基于</a:t>
            </a:r>
            <a:r>
              <a:rPr lang="en-US" altLang="zh-CN" sz="2000" b="1" dirty="0">
                <a:solidFill>
                  <a:srgbClr val="0000FF"/>
                </a:solidFill>
                <a:latin typeface="微软雅黑" panose="020B0503020204020204" pitchFamily="34" charset="-122"/>
                <a:ea typeface="微软雅黑" panose="020B0503020204020204" pitchFamily="34" charset="-122"/>
              </a:rPr>
              <a:t>ARMv7</a:t>
            </a:r>
            <a:r>
              <a:rPr lang="zh-CN" altLang="en-US" sz="2000" b="1" dirty="0">
                <a:solidFill>
                  <a:srgbClr val="0000FF"/>
                </a:solidFill>
                <a:latin typeface="微软雅黑" panose="020B0503020204020204" pitchFamily="34" charset="-122"/>
                <a:ea typeface="微软雅黑" panose="020B0503020204020204" pitchFamily="34" charset="-122"/>
              </a:rPr>
              <a:t>架构</a:t>
            </a:r>
            <a:r>
              <a:rPr lang="zh-CN" altLang="en-US" sz="2000" b="1" dirty="0">
                <a:latin typeface="微软雅黑" panose="020B0503020204020204" pitchFamily="34" charset="-122"/>
                <a:ea typeface="微软雅黑" panose="020B0503020204020204" pitchFamily="34" charset="-122"/>
              </a:rPr>
              <a:t>的产品 </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新的</a:t>
            </a:r>
            <a:r>
              <a:rPr lang="en-US" altLang="zh-CN" sz="2000" b="1" dirty="0">
                <a:latin typeface="微软雅黑" panose="020B0503020204020204" pitchFamily="34" charset="-122"/>
                <a:ea typeface="微软雅黑" panose="020B0503020204020204" pitchFamily="34" charset="-122"/>
              </a:rPr>
              <a:t>ARMv7</a:t>
            </a:r>
            <a:r>
              <a:rPr lang="zh-CN" altLang="en-US" sz="2000" b="1" dirty="0">
                <a:latin typeface="微软雅黑" panose="020B0503020204020204" pitchFamily="34" charset="-122"/>
                <a:ea typeface="微软雅黑" panose="020B0503020204020204" pitchFamily="34" charset="-122"/>
              </a:rPr>
              <a:t>架构定义了三大分工明确的系列：   </a:t>
            </a:r>
          </a:p>
        </p:txBody>
      </p:sp>
      <p:sp>
        <p:nvSpPr>
          <p:cNvPr id="2529283" name="Rectangle 3">
            <a:extLst>
              <a:ext uri="{FF2B5EF4-FFF2-40B4-BE49-F238E27FC236}">
                <a16:creationId xmlns:a16="http://schemas.microsoft.com/office/drawing/2014/main" id="{B97212FC-9821-47D5-9ED8-71D590F4E90A}"/>
              </a:ext>
            </a:extLst>
          </p:cNvPr>
          <p:cNvSpPr>
            <a:spLocks noChangeArrowheads="1"/>
          </p:cNvSpPr>
          <p:nvPr/>
        </p:nvSpPr>
        <p:spPr bwMode="auto">
          <a:xfrm>
            <a:off x="192088" y="1916113"/>
            <a:ext cx="8951912" cy="1885950"/>
          </a:xfrm>
          <a:prstGeom prst="rect">
            <a:avLst/>
          </a:prstGeom>
          <a:noFill/>
          <a:ln>
            <a:noFill/>
          </a:ln>
          <a:effectLst/>
        </p:spPr>
        <p:txBody>
          <a:bodyPr>
            <a:spAutoFit/>
          </a:bodyPr>
          <a:lstStyle>
            <a:lvl1pPr indent="87630" defTabSz="960120">
              <a:spcBef>
                <a:spcPct val="0"/>
              </a:spcBef>
              <a:defRPr>
                <a:solidFill>
                  <a:schemeClr val="tx1"/>
                </a:solidFill>
                <a:latin typeface="Arial" panose="020B0604020202020204" pitchFamily="34" charset="0"/>
                <a:ea typeface="宋体" panose="02010600030101010101" pitchFamily="2" charset="-122"/>
              </a:defRPr>
            </a:lvl1pPr>
            <a:lvl2pPr marL="770255" defTabSz="960120">
              <a:spcBef>
                <a:spcPct val="0"/>
              </a:spcBef>
              <a:defRPr>
                <a:solidFill>
                  <a:schemeClr val="tx1"/>
                </a:solidFill>
                <a:latin typeface="Arial" panose="020B0604020202020204" pitchFamily="34" charset="0"/>
                <a:ea typeface="宋体" panose="02010600030101010101" pitchFamily="2" charset="-122"/>
              </a:defRPr>
            </a:lvl2pPr>
            <a:lvl3pPr marL="960755" defTabSz="960120">
              <a:spcBef>
                <a:spcPct val="0"/>
              </a:spcBef>
              <a:defRPr>
                <a:solidFill>
                  <a:schemeClr val="tx1"/>
                </a:solidFill>
                <a:latin typeface="Arial" panose="020B0604020202020204" pitchFamily="34" charset="0"/>
                <a:ea typeface="宋体" panose="02010600030101010101" pitchFamily="2" charset="-122"/>
              </a:defRPr>
            </a:lvl3pPr>
            <a:lvl4pPr defTabSz="960120">
              <a:spcBef>
                <a:spcPct val="0"/>
              </a:spcBef>
              <a:defRPr>
                <a:solidFill>
                  <a:schemeClr val="tx1"/>
                </a:solidFill>
                <a:latin typeface="Arial" panose="020B0604020202020204" pitchFamily="34" charset="0"/>
                <a:ea typeface="宋体" panose="02010600030101010101" pitchFamily="2" charset="-122"/>
              </a:defRPr>
            </a:lvl4pPr>
            <a:lvl5pPr defTabSz="960120">
              <a:spcBef>
                <a:spcPct val="0"/>
              </a:spcBef>
              <a:defRPr>
                <a:solidFill>
                  <a:schemeClr val="tx1"/>
                </a:solidFill>
                <a:latin typeface="Arial" panose="020B0604020202020204" pitchFamily="34" charset="0"/>
                <a:ea typeface="宋体" panose="02010600030101010101" pitchFamily="2" charset="-122"/>
              </a:defRPr>
            </a:lvl5pPr>
            <a:lvl6pPr defTabSz="96012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96012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96012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96012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65113" indent="-265113" eaLnBrk="1" hangingPunct="1">
              <a:lnSpc>
                <a:spcPct val="150000"/>
              </a:lnSpc>
              <a:buClr>
                <a:schemeClr val="hlink"/>
              </a:buClr>
              <a:buFont typeface="Wingdings" panose="05000000000000000000" pitchFamily="2" charset="2"/>
              <a:buChar char="q"/>
              <a:defRPr/>
            </a:pPr>
            <a:r>
              <a:rPr lang="en-US" altLang="zh-CN" sz="2000" b="1" dirty="0">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ARM Cortex-A</a:t>
            </a:r>
            <a:r>
              <a:rPr lang="zh-CN" altLang="en-US" sz="2000" b="1" dirty="0">
                <a:latin typeface="微软雅黑" panose="020B0503020204020204" pitchFamily="34" charset="-122"/>
                <a:ea typeface="微软雅黑" panose="020B0503020204020204" pitchFamily="34" charset="-122"/>
              </a:rPr>
              <a:t>系列是针对日益增长的，运行包括</a:t>
            </a:r>
            <a:r>
              <a:rPr lang="en-US" altLang="zh-CN" sz="2000" b="1" dirty="0">
                <a:latin typeface="微软雅黑" panose="020B0503020204020204" pitchFamily="34" charset="-122"/>
                <a:ea typeface="微软雅黑" panose="020B0503020204020204" pitchFamily="34" charset="-122"/>
              </a:rPr>
              <a:t>Linux</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Windows CE</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Symbian</a:t>
            </a:r>
            <a:r>
              <a:rPr lang="zh-CN" altLang="en-US" sz="2000" b="1" dirty="0">
                <a:latin typeface="微软雅黑" panose="020B0503020204020204" pitchFamily="34" charset="-122"/>
                <a:ea typeface="微软雅黑" panose="020B0503020204020204" pitchFamily="34" charset="-122"/>
              </a:rPr>
              <a:t>在内的操作系统的</a:t>
            </a:r>
            <a:r>
              <a:rPr lang="zh-CN" altLang="en-US" sz="2000" b="1" dirty="0">
                <a:solidFill>
                  <a:srgbClr val="0000FF"/>
                </a:solidFill>
                <a:latin typeface="微软雅黑" panose="020B0503020204020204" pitchFamily="34" charset="-122"/>
                <a:ea typeface="微软雅黑" panose="020B0503020204020204" pitchFamily="34" charset="-122"/>
              </a:rPr>
              <a:t>消费者娱乐和无线产品</a:t>
            </a:r>
            <a:r>
              <a:rPr lang="zh-CN" altLang="en-US" sz="2000" b="1" dirty="0">
                <a:latin typeface="微软雅黑" panose="020B0503020204020204" pitchFamily="34" charset="-122"/>
                <a:ea typeface="微软雅黑" panose="020B0503020204020204" pitchFamily="34" charset="-122"/>
              </a:rPr>
              <a:t>设计的。最新为</a:t>
            </a:r>
            <a:r>
              <a:rPr lang="en-US" altLang="zh-CN" sz="2000" b="1" dirty="0">
                <a:solidFill>
                  <a:srgbClr val="0000FF"/>
                </a:solidFill>
                <a:latin typeface="微软雅黑" panose="020B0503020204020204" pitchFamily="34" charset="-122"/>
                <a:ea typeface="微软雅黑" panose="020B0503020204020204" pitchFamily="34" charset="-122"/>
              </a:rPr>
              <a:t>Cortex-A15</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17</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v7</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32</a:t>
            </a:r>
            <a:r>
              <a:rPr lang="zh-CN" altLang="en-US" sz="2000" b="1" dirty="0">
                <a:solidFill>
                  <a:srgbClr val="0000FF"/>
                </a:solidFill>
                <a:latin typeface="微软雅黑" panose="020B0503020204020204" pitchFamily="34" charset="-122"/>
                <a:ea typeface="微软雅黑" panose="020B0503020204020204" pitchFamily="34" charset="-122"/>
              </a:rPr>
              <a:t>位，</a:t>
            </a:r>
            <a:r>
              <a:rPr lang="en-US" altLang="zh-CN" sz="2000" b="1" dirty="0">
                <a:solidFill>
                  <a:srgbClr val="0000FF"/>
                </a:solidFill>
                <a:latin typeface="微软雅黑" panose="020B0503020204020204" pitchFamily="34" charset="-122"/>
                <a:ea typeface="微软雅黑" panose="020B0503020204020204" pitchFamily="34" charset="-122"/>
              </a:rPr>
              <a:t>4</a:t>
            </a:r>
            <a:r>
              <a:rPr lang="zh-CN" altLang="en-US" sz="2000" b="1" dirty="0">
                <a:solidFill>
                  <a:srgbClr val="0000FF"/>
                </a:solidFill>
                <a:latin typeface="微软雅黑" panose="020B0503020204020204" pitchFamily="34" charset="-122"/>
                <a:ea typeface="微软雅黑" panose="020B0503020204020204" pitchFamily="34" charset="-122"/>
              </a:rPr>
              <a:t>核）</a:t>
            </a:r>
            <a:endParaRPr lang="en-US" altLang="zh-CN" sz="2000" b="1" dirty="0">
              <a:solidFill>
                <a:srgbClr val="0000FF"/>
              </a:solidFill>
              <a:latin typeface="微软雅黑" panose="020B0503020204020204" pitchFamily="34" charset="-122"/>
              <a:ea typeface="微软雅黑" panose="020B0503020204020204" pitchFamily="34" charset="-122"/>
            </a:endParaRPr>
          </a:p>
          <a:p>
            <a:pPr indent="0" eaLnBrk="1" hangingPunct="1">
              <a:lnSpc>
                <a:spcPct val="150000"/>
              </a:lnSpc>
              <a:buClr>
                <a:schemeClr val="hlink"/>
              </a:buClr>
              <a:buFont typeface="Wingdings" panose="05000000000000000000" pitchFamily="2" charset="2"/>
              <a:buNone/>
              <a:defRPr/>
            </a:pPr>
            <a:r>
              <a:rPr lang="zh-CN" altLang="en-US" sz="2000" b="1" dirty="0">
                <a:solidFill>
                  <a:srgbClr val="FF0000"/>
                </a:solidFill>
                <a:latin typeface="微软雅黑" panose="020B0503020204020204" pitchFamily="34" charset="-122"/>
                <a:ea typeface="微软雅黑" panose="020B0503020204020204" pitchFamily="34" charset="-122"/>
              </a:rPr>
              <a:t>   基于</a:t>
            </a:r>
            <a:r>
              <a:rPr lang="en-US" altLang="zh-CN" sz="2000" b="1" dirty="0">
                <a:solidFill>
                  <a:srgbClr val="FF0000"/>
                </a:solidFill>
                <a:latin typeface="微软雅黑" panose="020B0503020204020204" pitchFamily="34" charset="-122"/>
                <a:ea typeface="微软雅黑" panose="020B0503020204020204" pitchFamily="34" charset="-122"/>
              </a:rPr>
              <a:t>ARMv8</a:t>
            </a:r>
            <a:r>
              <a:rPr lang="zh-CN" altLang="en-US" sz="2000" b="1" dirty="0">
                <a:solidFill>
                  <a:srgbClr val="FF0000"/>
                </a:solidFill>
                <a:latin typeface="微软雅黑" panose="020B0503020204020204" pitchFamily="34" charset="-122"/>
                <a:ea typeface="微软雅黑" panose="020B0503020204020204" pitchFamily="34" charset="-122"/>
              </a:rPr>
              <a:t>架构</a:t>
            </a:r>
            <a:r>
              <a:rPr lang="en-US" altLang="zh-CN" sz="2000" b="1" dirty="0">
                <a:solidFill>
                  <a:srgbClr val="FF0000"/>
                </a:solidFill>
                <a:latin typeface="微软雅黑" panose="020B0503020204020204" pitchFamily="34" charset="-122"/>
                <a:ea typeface="微软雅黑" panose="020B0503020204020204" pitchFamily="34" charset="-122"/>
              </a:rPr>
              <a:t>,64</a:t>
            </a:r>
            <a:r>
              <a:rPr lang="zh-CN" altLang="en-US" sz="2000" b="1" dirty="0">
                <a:solidFill>
                  <a:srgbClr val="FF0000"/>
                </a:solidFill>
                <a:latin typeface="微软雅黑" panose="020B0503020204020204" pitchFamily="34" charset="-122"/>
                <a:ea typeface="微软雅黑" panose="020B0503020204020204" pitchFamily="34" charset="-122"/>
              </a:rPr>
              <a:t>位的</a:t>
            </a:r>
            <a:r>
              <a:rPr lang="en-US" altLang="zh-CN" sz="2000" b="1" dirty="0">
                <a:solidFill>
                  <a:srgbClr val="FF0000"/>
                </a:solidFill>
                <a:latin typeface="微软雅黑" panose="020B0503020204020204" pitchFamily="34" charset="-122"/>
                <a:ea typeface="微软雅黑" panose="020B0503020204020204" pitchFamily="34" charset="-122"/>
              </a:rPr>
              <a:t>——Cortex-A35</a:t>
            </a: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A57</a:t>
            </a: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A72</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58724" name="Rectangle 4">
            <a:extLst>
              <a:ext uri="{FF2B5EF4-FFF2-40B4-BE49-F238E27FC236}">
                <a16:creationId xmlns:a16="http://schemas.microsoft.com/office/drawing/2014/main" id="{552B594C-5C60-4A55-BB8D-936D4ABB7D6D}"/>
              </a:ext>
            </a:extLst>
          </p:cNvPr>
          <p:cNvSpPr>
            <a:spLocks noChangeArrowheads="1"/>
          </p:cNvSpPr>
          <p:nvPr/>
        </p:nvSpPr>
        <p:spPr bwMode="auto">
          <a:xfrm>
            <a:off x="179388" y="3933825"/>
            <a:ext cx="87884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Clr>
                <a:schemeClr val="hlink"/>
              </a:buClr>
              <a:buFont typeface="Wingdings" panose="05000000000000000000" pitchFamily="2" charset="2"/>
              <a:buChar char="q"/>
            </a:pPr>
            <a:r>
              <a:rPr lang="en-US" altLang="zh-CN" sz="2000" b="1">
                <a:solidFill>
                  <a:srgbClr val="0000FF"/>
                </a:solidFill>
                <a:latin typeface="微软雅黑" panose="020B0503020204020204" pitchFamily="34" charset="-122"/>
                <a:ea typeface="微软雅黑" panose="020B0503020204020204" pitchFamily="34" charset="-122"/>
              </a:rPr>
              <a:t>ARM Cortex-R</a:t>
            </a:r>
            <a:r>
              <a:rPr lang="zh-CN" altLang="en-US" sz="2000" b="1">
                <a:latin typeface="微软雅黑" panose="020B0503020204020204" pitchFamily="34" charset="-122"/>
                <a:ea typeface="微软雅黑" panose="020B0503020204020204" pitchFamily="34" charset="-122"/>
              </a:rPr>
              <a:t>系列针对的是需要运行</a:t>
            </a:r>
            <a:r>
              <a:rPr lang="zh-CN" altLang="en-US" sz="2000" b="1">
                <a:solidFill>
                  <a:schemeClr val="accent1"/>
                </a:solidFill>
                <a:latin typeface="微软雅黑" panose="020B0503020204020204" pitchFamily="34" charset="-122"/>
                <a:ea typeface="微软雅黑" panose="020B0503020204020204" pitchFamily="34" charset="-122"/>
              </a:rPr>
              <a:t>实时操作系统</a:t>
            </a:r>
            <a:r>
              <a:rPr lang="zh-CN" altLang="en-US" sz="2000" b="1">
                <a:latin typeface="微软雅黑" panose="020B0503020204020204" pitchFamily="34" charset="-122"/>
                <a:ea typeface="微软雅黑" panose="020B0503020204020204" pitchFamily="34" charset="-122"/>
              </a:rPr>
              <a:t>来进行控制应用的系统，包括有</a:t>
            </a:r>
            <a:r>
              <a:rPr lang="zh-CN" altLang="en-US" sz="2000" b="1">
                <a:solidFill>
                  <a:srgbClr val="0000FF"/>
                </a:solidFill>
                <a:latin typeface="微软雅黑" panose="020B0503020204020204" pitchFamily="34" charset="-122"/>
                <a:ea typeface="微软雅黑" panose="020B0503020204020204" pitchFamily="34" charset="-122"/>
              </a:rPr>
              <a:t>汽车电子、网络和影像系统</a:t>
            </a:r>
            <a:r>
              <a:rPr lang="zh-CN" altLang="en-US" sz="2000" b="1">
                <a:latin typeface="微软雅黑" panose="020B0503020204020204" pitchFamily="34" charset="-122"/>
                <a:ea typeface="微软雅黑" panose="020B0503020204020204" pitchFamily="34" charset="-122"/>
              </a:rPr>
              <a:t>。</a:t>
            </a:r>
            <a:r>
              <a:rPr lang="zh-CN" altLang="en-US" sz="2000" b="1">
                <a:solidFill>
                  <a:schemeClr val="tx2"/>
                </a:solidFill>
                <a:latin typeface="微软雅黑" panose="020B0503020204020204" pitchFamily="34" charset="-122"/>
                <a:ea typeface="微软雅黑" panose="020B0503020204020204" pitchFamily="34" charset="-122"/>
              </a:rPr>
              <a:t>最新为</a:t>
            </a:r>
            <a:r>
              <a:rPr lang="en-US" altLang="zh-CN" sz="2000" b="1">
                <a:solidFill>
                  <a:schemeClr val="tx2"/>
                </a:solidFill>
                <a:latin typeface="微软雅黑" panose="020B0503020204020204" pitchFamily="34" charset="-122"/>
                <a:ea typeface="微软雅黑" panose="020B0503020204020204" pitchFamily="34" charset="-122"/>
              </a:rPr>
              <a:t>Cortex-R8</a:t>
            </a:r>
            <a:r>
              <a:rPr lang="en-US" altLang="zh-CN" sz="2000" b="1">
                <a:latin typeface="微软雅黑" panose="020B0503020204020204" pitchFamily="34" charset="-122"/>
                <a:ea typeface="微软雅黑" panose="020B0503020204020204" pitchFamily="34" charset="-122"/>
              </a:rPr>
              <a:t> </a:t>
            </a:r>
            <a:r>
              <a:rPr lang="zh-CN" altLang="en-US" sz="2000" b="1">
                <a:solidFill>
                  <a:schemeClr val="tx2"/>
                </a:solidFill>
                <a:latin typeface="微软雅黑" panose="020B0503020204020204" pitchFamily="34" charset="-122"/>
                <a:ea typeface="微软雅黑" panose="020B0503020204020204" pitchFamily="34" charset="-122"/>
              </a:rPr>
              <a:t>（四核结构）</a:t>
            </a:r>
          </a:p>
        </p:txBody>
      </p:sp>
      <p:sp>
        <p:nvSpPr>
          <p:cNvPr id="158725" name="Rectangle 7">
            <a:extLst>
              <a:ext uri="{FF2B5EF4-FFF2-40B4-BE49-F238E27FC236}">
                <a16:creationId xmlns:a16="http://schemas.microsoft.com/office/drawing/2014/main" id="{FA6C5062-74CD-40DF-B06C-DCD5CE40FA69}"/>
              </a:ext>
            </a:extLst>
          </p:cNvPr>
          <p:cNvSpPr>
            <a:spLocks noChangeArrowheads="1"/>
          </p:cNvSpPr>
          <p:nvPr/>
        </p:nvSpPr>
        <p:spPr bwMode="auto">
          <a:xfrm>
            <a:off x="179388" y="4941888"/>
            <a:ext cx="85693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Clr>
                <a:schemeClr val="hlink"/>
              </a:buClr>
              <a:buFont typeface="Wingdings" panose="05000000000000000000" pitchFamily="2" charset="2"/>
              <a:buChar char="q"/>
            </a:pPr>
            <a:r>
              <a:rPr lang="en-US" altLang="zh-CN" sz="2000" b="1" dirty="0">
                <a:solidFill>
                  <a:srgbClr val="0000FF"/>
                </a:solidFill>
                <a:latin typeface="微软雅黑" panose="020B0503020204020204" pitchFamily="34" charset="-122"/>
                <a:ea typeface="微软雅黑" panose="020B0503020204020204" pitchFamily="34" charset="-122"/>
              </a:rPr>
              <a:t>ARM Cortex-M</a:t>
            </a:r>
            <a:r>
              <a:rPr lang="zh-CN" altLang="en-US" sz="2000" b="1" dirty="0">
                <a:latin typeface="微软雅黑" panose="020B0503020204020204" pitchFamily="34" charset="-122"/>
                <a:ea typeface="微软雅黑" panose="020B0503020204020204" pitchFamily="34" charset="-122"/>
              </a:rPr>
              <a:t>系列则是为那些对</a:t>
            </a:r>
            <a:r>
              <a:rPr lang="zh-CN" altLang="en-US" sz="2000" b="1" dirty="0">
                <a:solidFill>
                  <a:srgbClr val="0000FF"/>
                </a:solidFill>
                <a:latin typeface="微软雅黑" panose="020B0503020204020204" pitchFamily="34" charset="-122"/>
                <a:ea typeface="微软雅黑" panose="020B0503020204020204" pitchFamily="34" charset="-122"/>
              </a:rPr>
              <a:t>开发费用非常敏感同时对性能要求不断增加的嵌入式应用</a:t>
            </a:r>
            <a:r>
              <a:rPr lang="zh-CN" altLang="en-US" sz="2000" b="1" dirty="0">
                <a:latin typeface="微软雅黑" panose="020B0503020204020204" pitchFamily="34" charset="-122"/>
                <a:ea typeface="微软雅黑" panose="020B0503020204020204" pitchFamily="34" charset="-122"/>
              </a:rPr>
              <a:t>所设计的，例如</a:t>
            </a:r>
            <a:r>
              <a:rPr lang="zh-CN" altLang="en-US" sz="2000" b="1" dirty="0">
                <a:solidFill>
                  <a:srgbClr val="0000FF"/>
                </a:solidFill>
                <a:latin typeface="微软雅黑" panose="020B0503020204020204" pitchFamily="34" charset="-122"/>
                <a:ea typeface="微软雅黑" panose="020B0503020204020204" pitchFamily="34" charset="-122"/>
              </a:rPr>
              <a:t>微控制器、汽车车身控制系统和各种大型家电。最新为</a:t>
            </a:r>
            <a:r>
              <a:rPr lang="en-US" altLang="zh-CN" sz="2000" b="1" dirty="0">
                <a:solidFill>
                  <a:srgbClr val="0000FF"/>
                </a:solidFill>
                <a:latin typeface="微软雅黑" panose="020B0503020204020204" pitchFamily="34" charset="-122"/>
                <a:ea typeface="微软雅黑" panose="020B0503020204020204" pitchFamily="34" charset="-122"/>
              </a:rPr>
              <a:t>Cortex-M7 </a:t>
            </a:r>
            <a:r>
              <a:rPr lang="zh-CN" altLang="en-US" sz="2000" b="1" dirty="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FCFE45D-D272-4EE5-AFC5-248959D040A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eb44b0x">
            <a:extLst>
              <a:ext uri="{FF2B5EF4-FFF2-40B4-BE49-F238E27FC236}">
                <a16:creationId xmlns:a16="http://schemas.microsoft.com/office/drawing/2014/main" id="{8C29E17A-2BE5-4900-89AB-B796FC6EA6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227138"/>
            <a:ext cx="8170862"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Rectangle 3">
            <a:extLst>
              <a:ext uri="{FF2B5EF4-FFF2-40B4-BE49-F238E27FC236}">
                <a16:creationId xmlns:a16="http://schemas.microsoft.com/office/drawing/2014/main" id="{79F5CB6A-3F33-46D2-A996-BF8AEF95FF63}"/>
              </a:ext>
            </a:extLst>
          </p:cNvPr>
          <p:cNvSpPr>
            <a:spLocks noChangeArrowheads="1"/>
          </p:cNvSpPr>
          <p:nvPr/>
        </p:nvSpPr>
        <p:spPr bwMode="auto">
          <a:xfrm>
            <a:off x="395288" y="692150"/>
            <a:ext cx="38989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a:latin typeface="微软雅黑" panose="020B0503020204020204" pitchFamily="34" charset="-122"/>
                <a:ea typeface="微软雅黑" panose="020B0503020204020204" pitchFamily="34" charset="-122"/>
              </a:rPr>
              <a:t>ARM</a:t>
            </a:r>
            <a:r>
              <a:rPr lang="zh-CN" altLang="en-US" sz="2000" b="1">
                <a:latin typeface="微软雅黑" panose="020B0503020204020204" pitchFamily="34" charset="-122"/>
                <a:ea typeface="微软雅黑" panose="020B0503020204020204" pitchFamily="34" charset="-122"/>
              </a:rPr>
              <a:t>嵌入式微控制器系统的实物</a:t>
            </a:r>
            <a:endParaRPr lang="en-US" altLang="zh-CN" sz="2000" b="1">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8CC374B-38F1-4B9E-B4DD-143DB5E3958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5">
            <a:extLst>
              <a:ext uri="{FF2B5EF4-FFF2-40B4-BE49-F238E27FC236}">
                <a16:creationId xmlns:a16="http://schemas.microsoft.com/office/drawing/2014/main" id="{1746D240-0962-4087-899B-3921E29AE36E}"/>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7CCF34A6-8BC3-4432-8665-927CF3BCD36B}"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18:51</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162819" name="Rectangle 4">
            <a:extLst>
              <a:ext uri="{FF2B5EF4-FFF2-40B4-BE49-F238E27FC236}">
                <a16:creationId xmlns:a16="http://schemas.microsoft.com/office/drawing/2014/main" id="{C0BF827E-7965-49AA-8036-B808F735BF7F}"/>
              </a:ext>
            </a:extLst>
          </p:cNvPr>
          <p:cNvSpPr>
            <a:spLocks noChangeArrowheads="1"/>
          </p:cNvSpPr>
          <p:nvPr/>
        </p:nvSpPr>
        <p:spPr bwMode="auto">
          <a:xfrm>
            <a:off x="395288" y="1557338"/>
            <a:ext cx="838993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家电产品：</a:t>
            </a:r>
            <a:r>
              <a:rPr lang="zh-CN" altLang="en-US" sz="1800" b="1">
                <a:latin typeface="微软雅黑" panose="020B0503020204020204" pitchFamily="34" charset="-122"/>
                <a:ea typeface="微软雅黑" panose="020B0503020204020204" pitchFamily="34" charset="-122"/>
              </a:rPr>
              <a:t>例如在电视、电话、冰箱、空调、洗衣机、家用防盗报警器等。在这里设备中，微控制器主要用于功能控制。</a:t>
            </a:r>
          </a:p>
        </p:txBody>
      </p:sp>
      <p:pic>
        <p:nvPicPr>
          <p:cNvPr id="162820" name="Picture 5">
            <a:extLst>
              <a:ext uri="{FF2B5EF4-FFF2-40B4-BE49-F238E27FC236}">
                <a16:creationId xmlns:a16="http://schemas.microsoft.com/office/drawing/2014/main" id="{20CD2BE2-6614-4659-B3A2-31B6171141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781300"/>
            <a:ext cx="360045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1" name="Picture 6">
            <a:extLst>
              <a:ext uri="{FF2B5EF4-FFF2-40B4-BE49-F238E27FC236}">
                <a16:creationId xmlns:a16="http://schemas.microsoft.com/office/drawing/2014/main" id="{B2333983-08ED-4393-B63B-BC370EEB95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9138" y="3176588"/>
            <a:ext cx="321945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2" name="Rectangle 9">
            <a:extLst>
              <a:ext uri="{FF2B5EF4-FFF2-40B4-BE49-F238E27FC236}">
                <a16:creationId xmlns:a16="http://schemas.microsoft.com/office/drawing/2014/main" id="{37308E0E-05B0-4725-9B22-D28C3FFE8F92}"/>
              </a:ext>
            </a:extLst>
          </p:cNvPr>
          <p:cNvSpPr>
            <a:spLocks noChangeArrowheads="1"/>
          </p:cNvSpPr>
          <p:nvPr/>
        </p:nvSpPr>
        <p:spPr bwMode="auto">
          <a:xfrm>
            <a:off x="250825" y="908050"/>
            <a:ext cx="46799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微控制器与嵌入式微控制器的应用</a:t>
            </a:r>
          </a:p>
        </p:txBody>
      </p:sp>
      <p:sp>
        <p:nvSpPr>
          <p:cNvPr id="10" name="矩形 9">
            <a:extLst>
              <a:ext uri="{FF2B5EF4-FFF2-40B4-BE49-F238E27FC236}">
                <a16:creationId xmlns:a16="http://schemas.microsoft.com/office/drawing/2014/main" id="{40B25FC1-6D46-427D-98A1-F78C1B8F5D2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a:extLst>
              <a:ext uri="{FF2B5EF4-FFF2-40B4-BE49-F238E27FC236}">
                <a16:creationId xmlns:a16="http://schemas.microsoft.com/office/drawing/2014/main" id="{D3754904-0444-4D4D-8F51-67DF4D4CA0A1}"/>
              </a:ext>
            </a:extLst>
          </p:cNvPr>
          <p:cNvSpPr>
            <a:spLocks noChangeArrowheads="1"/>
          </p:cNvSpPr>
          <p:nvPr/>
        </p:nvSpPr>
        <p:spPr bwMode="auto">
          <a:xfrm>
            <a:off x="250825" y="1052513"/>
            <a:ext cx="8353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电子玩具：</a:t>
            </a:r>
            <a:r>
              <a:rPr lang="zh-CN" altLang="en-US" sz="1800" b="1">
                <a:latin typeface="微软雅黑" panose="020B0503020204020204" pitchFamily="34" charset="-122"/>
                <a:ea typeface="微软雅黑" panose="020B0503020204020204" pitchFamily="34" charset="-122"/>
              </a:rPr>
              <a:t>例如各种电动玩具、发声玩具、玩具机器人、遥控电动车、遥控航模等。在这里设备中，微控制器实现了核心功能的控制和智能人机接口。</a:t>
            </a:r>
          </a:p>
        </p:txBody>
      </p:sp>
      <p:pic>
        <p:nvPicPr>
          <p:cNvPr id="164867" name="Picture 4">
            <a:extLst>
              <a:ext uri="{FF2B5EF4-FFF2-40B4-BE49-F238E27FC236}">
                <a16:creationId xmlns:a16="http://schemas.microsoft.com/office/drawing/2014/main" id="{34EA8E90-28AA-413E-AFC1-2C8BBB3A04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44788"/>
            <a:ext cx="24288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Picture 5">
            <a:extLst>
              <a:ext uri="{FF2B5EF4-FFF2-40B4-BE49-F238E27FC236}">
                <a16:creationId xmlns:a16="http://schemas.microsoft.com/office/drawing/2014/main" id="{D4C95947-6E28-4DAC-805E-FD44EE8B23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3141663"/>
            <a:ext cx="3348037"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9" name="Picture 6">
            <a:extLst>
              <a:ext uri="{FF2B5EF4-FFF2-40B4-BE49-F238E27FC236}">
                <a16:creationId xmlns:a16="http://schemas.microsoft.com/office/drawing/2014/main" id="{D74659D4-3FEC-41F7-A7AD-AF1D99A50D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15025" y="2600325"/>
            <a:ext cx="3228975"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D14D59DA-807C-4875-BB22-1862870BB7B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67F4D6D1-74C7-47EF-BBCB-BF39C5EC324C}"/>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051A86C2-3A59-4B3C-B6D0-A63A86D5E804}"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18:51</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166915" name="Rectangle 3">
            <a:extLst>
              <a:ext uri="{FF2B5EF4-FFF2-40B4-BE49-F238E27FC236}">
                <a16:creationId xmlns:a16="http://schemas.microsoft.com/office/drawing/2014/main" id="{D13EF1F0-D457-42CA-8F64-BB60DEC86900}"/>
              </a:ext>
            </a:extLst>
          </p:cNvPr>
          <p:cNvSpPr>
            <a:spLocks noChangeArrowheads="1"/>
          </p:cNvSpPr>
          <p:nvPr/>
        </p:nvSpPr>
        <p:spPr bwMode="auto">
          <a:xfrm>
            <a:off x="395288" y="836613"/>
            <a:ext cx="8243887"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数据通信：</a:t>
            </a:r>
            <a:r>
              <a:rPr lang="zh-CN" altLang="en-US" sz="1800" b="1">
                <a:latin typeface="微软雅黑" panose="020B0503020204020204" pitchFamily="34" charset="-122"/>
                <a:ea typeface="微软雅黑" panose="020B0503020204020204" pitchFamily="34" charset="-122"/>
              </a:rPr>
              <a:t>例如无线数传、大容量存储设备等。在这类设备中，微控制器依靠串口、并口或者高速</a:t>
            </a:r>
            <a:r>
              <a:rPr lang="en-US" altLang="zh-CN" sz="1800" b="1">
                <a:latin typeface="微软雅黑" panose="020B0503020204020204" pitchFamily="34" charset="-122"/>
                <a:ea typeface="微软雅黑" panose="020B0503020204020204" pitchFamily="34" charset="-122"/>
              </a:rPr>
              <a:t>USB</a:t>
            </a:r>
            <a:r>
              <a:rPr lang="zh-CN" altLang="en-US" sz="1800" b="1">
                <a:latin typeface="微软雅黑" panose="020B0503020204020204" pitchFamily="34" charset="-122"/>
                <a:ea typeface="微软雅黑" panose="020B0503020204020204" pitchFamily="34" charset="-122"/>
              </a:rPr>
              <a:t>接口等，实现计算机之间、计算机与外围设备之间的控制和数据传输等。</a:t>
            </a:r>
          </a:p>
        </p:txBody>
      </p:sp>
      <p:pic>
        <p:nvPicPr>
          <p:cNvPr id="166916" name="Picture 4">
            <a:extLst>
              <a:ext uri="{FF2B5EF4-FFF2-40B4-BE49-F238E27FC236}">
                <a16:creationId xmlns:a16="http://schemas.microsoft.com/office/drawing/2014/main" id="{076E98F6-46CD-4D28-A615-577A74ECFA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141663"/>
            <a:ext cx="51911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7" name="Picture 5">
            <a:extLst>
              <a:ext uri="{FF2B5EF4-FFF2-40B4-BE49-F238E27FC236}">
                <a16:creationId xmlns:a16="http://schemas.microsoft.com/office/drawing/2014/main" id="{1D80CB4B-9FDA-449F-98F6-5C025982AD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03913" y="3068638"/>
            <a:ext cx="28003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8C526D9E-BE66-4723-96B4-863D7E39DE5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7C2E2C"/>
            </a:gs>
            <a:gs pos="82000">
              <a:srgbClr val="FF0300"/>
            </a:gs>
            <a:gs pos="65000">
              <a:srgbClr val="C00000"/>
            </a:gs>
          </a:gsLst>
          <a:lin ang="4800000" scaled="0"/>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8674</TotalTime>
  <Words>7982</Words>
  <Application>Microsoft Office PowerPoint</Application>
  <PresentationFormat>全屏显示(4:3)</PresentationFormat>
  <Paragraphs>966</Paragraphs>
  <Slides>112</Slides>
  <Notes>71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0</vt:i4>
      </vt:variant>
      <vt:variant>
        <vt:lpstr>幻灯片标题</vt:lpstr>
      </vt:variant>
      <vt:variant>
        <vt:i4>112</vt:i4>
      </vt:variant>
    </vt:vector>
  </HeadingPairs>
  <TitlesOfParts>
    <vt:vector size="123" baseType="lpstr">
      <vt:lpstr>Microsoft YaHei Light</vt:lpstr>
      <vt:lpstr>黑体</vt:lpstr>
      <vt:lpstr>华文彩云</vt:lpstr>
      <vt:lpstr>宋体</vt:lpstr>
      <vt:lpstr>微软雅黑</vt:lpstr>
      <vt:lpstr>Arial</vt:lpstr>
      <vt:lpstr>Arial Black</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典型DCS系统的实物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ARM微处理器系列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学年本科教学和思政工作情况汇报</dc:title>
  <dc:creator>Administrator</dc:creator>
  <cp:lastModifiedBy>Shiro Arisu</cp:lastModifiedBy>
  <cp:revision>640</cp:revision>
  <dcterms:created xsi:type="dcterms:W3CDTF">2014-09-11T03:41:11Z</dcterms:created>
  <dcterms:modified xsi:type="dcterms:W3CDTF">2025-09-30T10:52:06Z</dcterms:modified>
</cp:coreProperties>
</file>